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embedTrueTypeFonts="1" saveSubsetFonts="1" autoCompressPictures="0">
  <p:sldMasterIdLst>
    <p:sldMasterId id="2147483648" r:id="rId1"/>
    <p:sldMasterId id="2147483651" r:id="rId2"/>
  </p:sldMasterIdLst>
  <p:notesMasterIdLst>
    <p:notesMasterId r:id="rId126"/>
  </p:notesMasterIdLst>
  <p:handoutMasterIdLst>
    <p:handoutMasterId r:id="rId127"/>
  </p:handoutMasterIdLst>
  <p:sldIdLst>
    <p:sldId id="256" r:id="rId3"/>
    <p:sldId id="257" r:id="rId4"/>
    <p:sldId id="647" r:id="rId5"/>
    <p:sldId id="723" r:id="rId6"/>
    <p:sldId id="1040" r:id="rId7"/>
    <p:sldId id="1041" r:id="rId8"/>
    <p:sldId id="1042" r:id="rId9"/>
    <p:sldId id="1043" r:id="rId10"/>
    <p:sldId id="969" r:id="rId11"/>
    <p:sldId id="970" r:id="rId12"/>
    <p:sldId id="1044" r:id="rId13"/>
    <p:sldId id="1020" r:id="rId14"/>
    <p:sldId id="1047" r:id="rId15"/>
    <p:sldId id="1048" r:id="rId16"/>
    <p:sldId id="1049" r:id="rId17"/>
    <p:sldId id="1045" r:id="rId18"/>
    <p:sldId id="1046" r:id="rId19"/>
    <p:sldId id="268" r:id="rId20"/>
    <p:sldId id="258" r:id="rId21"/>
    <p:sldId id="269" r:id="rId22"/>
    <p:sldId id="267" r:id="rId23"/>
    <p:sldId id="259" r:id="rId24"/>
    <p:sldId id="270" r:id="rId25"/>
    <p:sldId id="260" r:id="rId26"/>
    <p:sldId id="261" r:id="rId27"/>
    <p:sldId id="271" r:id="rId28"/>
    <p:sldId id="262" r:id="rId29"/>
    <p:sldId id="263" r:id="rId30"/>
    <p:sldId id="272" r:id="rId31"/>
    <p:sldId id="264" r:id="rId32"/>
    <p:sldId id="273" r:id="rId33"/>
    <p:sldId id="265" r:id="rId34"/>
    <p:sldId id="266" r:id="rId35"/>
    <p:sldId id="274" r:id="rId36"/>
    <p:sldId id="275" r:id="rId37"/>
    <p:sldId id="276" r:id="rId38"/>
    <p:sldId id="278" r:id="rId39"/>
    <p:sldId id="994" r:id="rId40"/>
    <p:sldId id="1050" r:id="rId41"/>
    <p:sldId id="1051" r:id="rId42"/>
    <p:sldId id="913" r:id="rId43"/>
    <p:sldId id="1052" r:id="rId44"/>
    <p:sldId id="1053" r:id="rId45"/>
    <p:sldId id="1058" r:id="rId46"/>
    <p:sldId id="1059" r:id="rId47"/>
    <p:sldId id="1060" r:id="rId48"/>
    <p:sldId id="1061" r:id="rId49"/>
    <p:sldId id="1062" r:id="rId50"/>
    <p:sldId id="1063" r:id="rId51"/>
    <p:sldId id="1064" r:id="rId52"/>
    <p:sldId id="1065" r:id="rId53"/>
    <p:sldId id="1066" r:id="rId54"/>
    <p:sldId id="1054" r:id="rId55"/>
    <p:sldId id="1057" r:id="rId56"/>
    <p:sldId id="1055" r:id="rId57"/>
    <p:sldId id="1056" r:id="rId58"/>
    <p:sldId id="1067" r:id="rId59"/>
    <p:sldId id="1069" r:id="rId60"/>
    <p:sldId id="1068" r:id="rId61"/>
    <p:sldId id="1070" r:id="rId62"/>
    <p:sldId id="1071" r:id="rId63"/>
    <p:sldId id="1072" r:id="rId64"/>
    <p:sldId id="1073" r:id="rId65"/>
    <p:sldId id="1074" r:id="rId66"/>
    <p:sldId id="1075" r:id="rId67"/>
    <p:sldId id="1076" r:id="rId68"/>
    <p:sldId id="1077" r:id="rId69"/>
    <p:sldId id="1078" r:id="rId70"/>
    <p:sldId id="1079" r:id="rId71"/>
    <p:sldId id="1080" r:id="rId72"/>
    <p:sldId id="1081" r:id="rId73"/>
    <p:sldId id="1082" r:id="rId74"/>
    <p:sldId id="1083" r:id="rId75"/>
    <p:sldId id="1084" r:id="rId76"/>
    <p:sldId id="1085" r:id="rId77"/>
    <p:sldId id="1086" r:id="rId78"/>
    <p:sldId id="1088" r:id="rId79"/>
    <p:sldId id="1092" r:id="rId80"/>
    <p:sldId id="1093" r:id="rId81"/>
    <p:sldId id="1094" r:id="rId82"/>
    <p:sldId id="1101" r:id="rId83"/>
    <p:sldId id="1102" r:id="rId84"/>
    <p:sldId id="1089" r:id="rId85"/>
    <p:sldId id="1090" r:id="rId86"/>
    <p:sldId id="1091" r:id="rId87"/>
    <p:sldId id="1095" r:id="rId88"/>
    <p:sldId id="1096" r:id="rId89"/>
    <p:sldId id="1097" r:id="rId90"/>
    <p:sldId id="1098" r:id="rId91"/>
    <p:sldId id="1099" r:id="rId92"/>
    <p:sldId id="1100" r:id="rId93"/>
    <p:sldId id="1103" r:id="rId94"/>
    <p:sldId id="1104" r:id="rId95"/>
    <p:sldId id="1105" r:id="rId96"/>
    <p:sldId id="1106" r:id="rId97"/>
    <p:sldId id="1107" r:id="rId98"/>
    <p:sldId id="1108" r:id="rId99"/>
    <p:sldId id="1109" r:id="rId100"/>
    <p:sldId id="1110" r:id="rId101"/>
    <p:sldId id="1111" r:id="rId102"/>
    <p:sldId id="1112" r:id="rId103"/>
    <p:sldId id="1113" r:id="rId104"/>
    <p:sldId id="1114" r:id="rId105"/>
    <p:sldId id="1115" r:id="rId106"/>
    <p:sldId id="1116" r:id="rId107"/>
    <p:sldId id="1119" r:id="rId108"/>
    <p:sldId id="1121" r:id="rId109"/>
    <p:sldId id="1117" r:id="rId110"/>
    <p:sldId id="1118" r:id="rId111"/>
    <p:sldId id="1120" r:id="rId112"/>
    <p:sldId id="1122" r:id="rId113"/>
    <p:sldId id="1123" r:id="rId114"/>
    <p:sldId id="1124" r:id="rId115"/>
    <p:sldId id="1125" r:id="rId116"/>
    <p:sldId id="1126" r:id="rId117"/>
    <p:sldId id="1127" r:id="rId118"/>
    <p:sldId id="1128" r:id="rId119"/>
    <p:sldId id="1130" r:id="rId120"/>
    <p:sldId id="1136" r:id="rId121"/>
    <p:sldId id="1131" r:id="rId122"/>
    <p:sldId id="1133" r:id="rId123"/>
    <p:sldId id="1134" r:id="rId124"/>
    <p:sldId id="1135" r:id="rId125"/>
  </p:sldIdLst>
  <p:sldSz cx="9144000" cy="6858000" type="screen4x3"/>
  <p:notesSz cx="7099300" cy="10234613"/>
  <p:embeddedFontLst>
    <p:embeddedFont>
      <p:font typeface="Blackadder ITC" pitchFamily="82" charset="77"/>
      <p:regular r:id="rId128"/>
    </p:embeddedFont>
    <p:embeddedFont>
      <p:font typeface="Cambria Math" panose="02040503050406030204" pitchFamily="18" charset="0"/>
      <p:regular r:id="rId129"/>
    </p:embeddedFont>
    <p:embeddedFont>
      <p:font typeface="Consolas" panose="020B0609020204030204" pitchFamily="49" charset="0"/>
      <p:regular r:id="rId130"/>
      <p:bold r:id="rId131"/>
      <p:italic r:id="rId132"/>
      <p:boldItalic r:id="rId1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83">
          <p15:clr>
            <a:srgbClr val="A4A3A4"/>
          </p15:clr>
        </p15:guide>
        <p15:guide id="2" pos="2880">
          <p15:clr>
            <a:srgbClr val="A4A3A4"/>
          </p15:clr>
        </p15:guide>
      </p15:sldGuideLst>
    </p:ext>
    <p:ext uri="{2D200454-40CA-4A62-9FC3-DE9A4176ACB9}">
      <p15:notes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39" roundtripDataSignature="AMtx7milieXwv5OUJdQk1cj/252aZuXcI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ABDB"/>
    <a:srgbClr val="E2F0D9"/>
    <a:srgbClr val="7DC1BE"/>
    <a:srgbClr val="C5E0B4"/>
    <a:srgbClr val="F8D7CD"/>
    <a:srgbClr val="A9D18E"/>
    <a:srgbClr val="EAEFF7"/>
    <a:srgbClr val="E7E6E6"/>
    <a:srgbClr val="F2E6DC"/>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AB0B99-1E05-E94D-A328-092AE8ED8738}" v="26" dt="2025-06-14T19:44:25.0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A107856-5554-42FB-B03E-39F5DBC370BA}" styleName="Mittlere Formatvorlage 4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31" autoAdjust="0"/>
    <p:restoredTop sz="96260" autoAdjust="0"/>
  </p:normalViewPr>
  <p:slideViewPr>
    <p:cSldViewPr snapToGrid="0">
      <p:cViewPr varScale="1">
        <p:scale>
          <a:sx n="154" d="100"/>
          <a:sy n="154" d="100"/>
        </p:scale>
        <p:origin x="2368" y="200"/>
      </p:cViewPr>
      <p:guideLst>
        <p:guide orient="horz" pos="2183"/>
        <p:guide pos="2880"/>
      </p:guideLst>
    </p:cSldViewPr>
  </p:slideViewPr>
  <p:outlineViewPr>
    <p:cViewPr>
      <p:scale>
        <a:sx n="33" d="100"/>
        <a:sy n="33" d="100"/>
      </p:scale>
      <p:origin x="0" y="-7710"/>
    </p:cViewPr>
  </p:outlineViewPr>
  <p:notesTextViewPr>
    <p:cViewPr>
      <p:scale>
        <a:sx n="1" d="1"/>
        <a:sy n="1" d="1"/>
      </p:scale>
      <p:origin x="0" y="0"/>
    </p:cViewPr>
  </p:notesTextViewPr>
  <p:notesViewPr>
    <p:cSldViewPr snapToGrid="0">
      <p:cViewPr varScale="1">
        <p:scale>
          <a:sx n="82" d="100"/>
          <a:sy n="82" d="100"/>
        </p:scale>
        <p:origin x="4182" y="11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font" Target="fonts/font1.fntdata"/><Relationship Id="rId144" Type="http://schemas.microsoft.com/office/2016/11/relationships/changesInfo" Target="changesInfos/changesInfo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9" Type="http://customschemas.google.com/relationships/presentationmetadata" Target="metadata"/><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font" Target="fonts/font2.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presProps" Target="presProps.xml"/><Relationship Id="rId14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font" Target="fonts/font3.fntdata"/><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font" Target="fonts/font4.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theme" Target="theme/theme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font" Target="fonts/font5.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handoutMaster" Target="handoutMasters/handoutMaster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font" Target="fonts/font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ngo Frommholz" userId="ee3b4549-206f-4e4f-93a1-b7ff676f0af7" providerId="ADAL" clId="{D5AB0B99-1E05-E94D-A328-092AE8ED8738}"/>
    <pc:docChg chg="custSel modSld sldOrd">
      <pc:chgData name="Ingo Frommholz" userId="ee3b4549-206f-4e4f-93a1-b7ff676f0af7" providerId="ADAL" clId="{D5AB0B99-1E05-E94D-A328-092AE8ED8738}" dt="2025-06-14T19:49:45.502" v="332" actId="14100"/>
      <pc:docMkLst>
        <pc:docMk/>
      </pc:docMkLst>
      <pc:sldChg chg="modSp mod">
        <pc:chgData name="Ingo Frommholz" userId="ee3b4549-206f-4e4f-93a1-b7ff676f0af7" providerId="ADAL" clId="{D5AB0B99-1E05-E94D-A328-092AE8ED8738}" dt="2025-06-14T19:49:45.502" v="332" actId="14100"/>
        <pc:sldMkLst>
          <pc:docMk/>
          <pc:sldMk cId="0" sldId="256"/>
        </pc:sldMkLst>
        <pc:spChg chg="mod">
          <ac:chgData name="Ingo Frommholz" userId="ee3b4549-206f-4e4f-93a1-b7ff676f0af7" providerId="ADAL" clId="{D5AB0B99-1E05-E94D-A328-092AE8ED8738}" dt="2025-06-14T19:49:45.502" v="332" actId="14100"/>
          <ac:spMkLst>
            <pc:docMk/>
            <pc:sldMk cId="0" sldId="256"/>
            <ac:spMk id="80" creationId="{00000000-0000-0000-0000-000000000000}"/>
          </ac:spMkLst>
        </pc:spChg>
      </pc:sldChg>
      <pc:sldChg chg="modSp mod">
        <pc:chgData name="Ingo Frommholz" userId="ee3b4549-206f-4e4f-93a1-b7ff676f0af7" providerId="ADAL" clId="{D5AB0B99-1E05-E94D-A328-092AE8ED8738}" dt="2025-06-14T15:04:59.503" v="43" actId="20577"/>
        <pc:sldMkLst>
          <pc:docMk/>
          <pc:sldMk cId="3703519222" sldId="994"/>
        </pc:sldMkLst>
        <pc:spChg chg="mod">
          <ac:chgData name="Ingo Frommholz" userId="ee3b4549-206f-4e4f-93a1-b7ff676f0af7" providerId="ADAL" clId="{D5AB0B99-1E05-E94D-A328-092AE8ED8738}" dt="2025-06-14T15:04:59.503" v="43" actId="20577"/>
          <ac:spMkLst>
            <pc:docMk/>
            <pc:sldMk cId="3703519222" sldId="994"/>
            <ac:spMk id="6" creationId="{F6BAA173-9E66-4A3E-99D1-56AB6F108413}"/>
          </ac:spMkLst>
        </pc:spChg>
      </pc:sldChg>
      <pc:sldChg chg="modSp mod">
        <pc:chgData name="Ingo Frommholz" userId="ee3b4549-206f-4e4f-93a1-b7ff676f0af7" providerId="ADAL" clId="{D5AB0B99-1E05-E94D-A328-092AE8ED8738}" dt="2025-06-14T15:14:40.183" v="49" actId="1076"/>
        <pc:sldMkLst>
          <pc:docMk/>
          <pc:sldMk cId="3995018224" sldId="1044"/>
        </pc:sldMkLst>
        <pc:spChg chg="mod">
          <ac:chgData name="Ingo Frommholz" userId="ee3b4549-206f-4e4f-93a1-b7ff676f0af7" providerId="ADAL" clId="{D5AB0B99-1E05-E94D-A328-092AE8ED8738}" dt="2025-06-14T15:14:40.183" v="49" actId="1076"/>
          <ac:spMkLst>
            <pc:docMk/>
            <pc:sldMk cId="3995018224" sldId="1044"/>
            <ac:spMk id="4" creationId="{B1AB2DE2-BFB4-403B-9976-58C0812A00AF}"/>
          </ac:spMkLst>
        </pc:spChg>
      </pc:sldChg>
      <pc:sldChg chg="modSp mod">
        <pc:chgData name="Ingo Frommholz" userId="ee3b4549-206f-4e4f-93a1-b7ff676f0af7" providerId="ADAL" clId="{D5AB0B99-1E05-E94D-A328-092AE8ED8738}" dt="2025-06-14T14:28:27.766" v="4" actId="113"/>
        <pc:sldMkLst>
          <pc:docMk/>
          <pc:sldMk cId="3388887692" sldId="1047"/>
        </pc:sldMkLst>
        <pc:spChg chg="mod">
          <ac:chgData name="Ingo Frommholz" userId="ee3b4549-206f-4e4f-93a1-b7ff676f0af7" providerId="ADAL" clId="{D5AB0B99-1E05-E94D-A328-092AE8ED8738}" dt="2025-06-14T14:28:27.766" v="4" actId="113"/>
          <ac:spMkLst>
            <pc:docMk/>
            <pc:sldMk cId="3388887692" sldId="1047"/>
            <ac:spMk id="10" creationId="{9254B13C-19D7-4861-A881-548D1903C1E4}"/>
          </ac:spMkLst>
        </pc:spChg>
      </pc:sldChg>
      <pc:sldChg chg="modSp">
        <pc:chgData name="Ingo Frommholz" userId="ee3b4549-206f-4e4f-93a1-b7ff676f0af7" providerId="ADAL" clId="{D5AB0B99-1E05-E94D-A328-092AE8ED8738}" dt="2025-06-14T14:29:20.701" v="8" actId="114"/>
        <pc:sldMkLst>
          <pc:docMk/>
          <pc:sldMk cId="1685771422" sldId="1048"/>
        </pc:sldMkLst>
        <pc:spChg chg="mod">
          <ac:chgData name="Ingo Frommholz" userId="ee3b4549-206f-4e4f-93a1-b7ff676f0af7" providerId="ADAL" clId="{D5AB0B99-1E05-E94D-A328-092AE8ED8738}" dt="2025-06-14T14:29:20.701" v="8" actId="114"/>
          <ac:spMkLst>
            <pc:docMk/>
            <pc:sldMk cId="1685771422" sldId="1048"/>
            <ac:spMk id="10" creationId="{9254B13C-19D7-4861-A881-548D1903C1E4}"/>
          </ac:spMkLst>
        </pc:spChg>
      </pc:sldChg>
      <pc:sldChg chg="modSp mod">
        <pc:chgData name="Ingo Frommholz" userId="ee3b4549-206f-4e4f-93a1-b7ff676f0af7" providerId="ADAL" clId="{D5AB0B99-1E05-E94D-A328-092AE8ED8738}" dt="2025-06-14T14:45:34.826" v="18" actId="33524"/>
        <pc:sldMkLst>
          <pc:docMk/>
          <pc:sldMk cId="3404528987" sldId="1049"/>
        </pc:sldMkLst>
        <pc:spChg chg="mod">
          <ac:chgData name="Ingo Frommholz" userId="ee3b4549-206f-4e4f-93a1-b7ff676f0af7" providerId="ADAL" clId="{D5AB0B99-1E05-E94D-A328-092AE8ED8738}" dt="2025-06-14T14:45:34.826" v="18" actId="33524"/>
          <ac:spMkLst>
            <pc:docMk/>
            <pc:sldMk cId="3404528987" sldId="1049"/>
            <ac:spMk id="10" creationId="{9254B13C-19D7-4861-A881-548D1903C1E4}"/>
          </ac:spMkLst>
        </pc:spChg>
      </pc:sldChg>
      <pc:sldChg chg="addSp delSp modSp mod">
        <pc:chgData name="Ingo Frommholz" userId="ee3b4549-206f-4e4f-93a1-b7ff676f0af7" providerId="ADAL" clId="{D5AB0B99-1E05-E94D-A328-092AE8ED8738}" dt="2025-06-14T16:08:30.446" v="52"/>
        <pc:sldMkLst>
          <pc:docMk/>
          <pc:sldMk cId="825152253" sldId="1051"/>
        </pc:sldMkLst>
        <pc:spChg chg="add del mod">
          <ac:chgData name="Ingo Frommholz" userId="ee3b4549-206f-4e4f-93a1-b7ff676f0af7" providerId="ADAL" clId="{D5AB0B99-1E05-E94D-A328-092AE8ED8738}" dt="2025-06-14T16:08:30.446" v="52"/>
          <ac:spMkLst>
            <pc:docMk/>
            <pc:sldMk cId="825152253" sldId="1051"/>
            <ac:spMk id="3" creationId="{BE440038-4699-AD94-0527-06FF1E5EA717}"/>
          </ac:spMkLst>
        </pc:spChg>
        <pc:spChg chg="mod">
          <ac:chgData name="Ingo Frommholz" userId="ee3b4549-206f-4e4f-93a1-b7ff676f0af7" providerId="ADAL" clId="{D5AB0B99-1E05-E94D-A328-092AE8ED8738}" dt="2025-06-14T15:06:28.556" v="45" actId="313"/>
          <ac:spMkLst>
            <pc:docMk/>
            <pc:sldMk cId="825152253" sldId="1051"/>
            <ac:spMk id="4" creationId="{B1AB2DE2-BFB4-403B-9976-58C0812A00AF}"/>
          </ac:spMkLst>
        </pc:spChg>
      </pc:sldChg>
      <pc:sldChg chg="modSp mod">
        <pc:chgData name="Ingo Frommholz" userId="ee3b4549-206f-4e4f-93a1-b7ff676f0af7" providerId="ADAL" clId="{D5AB0B99-1E05-E94D-A328-092AE8ED8738}" dt="2025-06-14T16:13:33.865" v="54" actId="114"/>
        <pc:sldMkLst>
          <pc:docMk/>
          <pc:sldMk cId="3387216949" sldId="1053"/>
        </pc:sldMkLst>
        <pc:spChg chg="mod">
          <ac:chgData name="Ingo Frommholz" userId="ee3b4549-206f-4e4f-93a1-b7ff676f0af7" providerId="ADAL" clId="{D5AB0B99-1E05-E94D-A328-092AE8ED8738}" dt="2025-06-14T16:13:33.865" v="54" actId="114"/>
          <ac:spMkLst>
            <pc:docMk/>
            <pc:sldMk cId="3387216949" sldId="1053"/>
            <ac:spMk id="10" creationId="{9254B13C-19D7-4861-A881-548D1903C1E4}"/>
          </ac:spMkLst>
        </pc:spChg>
      </pc:sldChg>
      <pc:sldChg chg="ord">
        <pc:chgData name="Ingo Frommholz" userId="ee3b4549-206f-4e4f-93a1-b7ff676f0af7" providerId="ADAL" clId="{D5AB0B99-1E05-E94D-A328-092AE8ED8738}" dt="2025-06-14T16:43:50.755" v="55" actId="20578"/>
        <pc:sldMkLst>
          <pc:docMk/>
          <pc:sldMk cId="263768680" sldId="1057"/>
        </pc:sldMkLst>
      </pc:sldChg>
      <pc:sldChg chg="modSp mod">
        <pc:chgData name="Ingo Frommholz" userId="ee3b4549-206f-4e4f-93a1-b7ff676f0af7" providerId="ADAL" clId="{D5AB0B99-1E05-E94D-A328-092AE8ED8738}" dt="2025-06-14T16:55:16.477" v="101" actId="5793"/>
        <pc:sldMkLst>
          <pc:docMk/>
          <pc:sldMk cId="3233671047" sldId="1069"/>
        </pc:sldMkLst>
        <pc:spChg chg="mod">
          <ac:chgData name="Ingo Frommholz" userId="ee3b4549-206f-4e4f-93a1-b7ff676f0af7" providerId="ADAL" clId="{D5AB0B99-1E05-E94D-A328-092AE8ED8738}" dt="2025-06-14T16:55:16.477" v="101" actId="5793"/>
          <ac:spMkLst>
            <pc:docMk/>
            <pc:sldMk cId="3233671047" sldId="1069"/>
            <ac:spMk id="4" creationId="{D95A1223-FAAC-4B79-909E-99096DD37757}"/>
          </ac:spMkLst>
        </pc:spChg>
      </pc:sldChg>
      <pc:sldChg chg="modSp mod">
        <pc:chgData name="Ingo Frommholz" userId="ee3b4549-206f-4e4f-93a1-b7ff676f0af7" providerId="ADAL" clId="{D5AB0B99-1E05-E94D-A328-092AE8ED8738}" dt="2025-06-14T16:57:27.567" v="132" actId="114"/>
        <pc:sldMkLst>
          <pc:docMk/>
          <pc:sldMk cId="1914629701" sldId="1070"/>
        </pc:sldMkLst>
        <pc:spChg chg="mod">
          <ac:chgData name="Ingo Frommholz" userId="ee3b4549-206f-4e4f-93a1-b7ff676f0af7" providerId="ADAL" clId="{D5AB0B99-1E05-E94D-A328-092AE8ED8738}" dt="2025-06-14T16:57:05.942" v="125" actId="20577"/>
          <ac:spMkLst>
            <pc:docMk/>
            <pc:sldMk cId="1914629701" sldId="1070"/>
            <ac:spMk id="2" creationId="{AB1EA7F6-CEB4-E947-A101-B48740C76EEB}"/>
          </ac:spMkLst>
        </pc:spChg>
        <pc:spChg chg="mod">
          <ac:chgData name="Ingo Frommholz" userId="ee3b4549-206f-4e4f-93a1-b7ff676f0af7" providerId="ADAL" clId="{D5AB0B99-1E05-E94D-A328-092AE8ED8738}" dt="2025-06-14T16:57:27.567" v="132" actId="114"/>
          <ac:spMkLst>
            <pc:docMk/>
            <pc:sldMk cId="1914629701" sldId="1070"/>
            <ac:spMk id="4" creationId="{D95A1223-FAAC-4B79-909E-99096DD37757}"/>
          </ac:spMkLst>
        </pc:spChg>
      </pc:sldChg>
      <pc:sldChg chg="modSp mod">
        <pc:chgData name="Ingo Frommholz" userId="ee3b4549-206f-4e4f-93a1-b7ff676f0af7" providerId="ADAL" clId="{D5AB0B99-1E05-E94D-A328-092AE8ED8738}" dt="2025-06-14T16:56:07.061" v="102" actId="12"/>
        <pc:sldMkLst>
          <pc:docMk/>
          <pc:sldMk cId="2766490310" sldId="1073"/>
        </pc:sldMkLst>
        <pc:spChg chg="mod">
          <ac:chgData name="Ingo Frommholz" userId="ee3b4549-206f-4e4f-93a1-b7ff676f0af7" providerId="ADAL" clId="{D5AB0B99-1E05-E94D-A328-092AE8ED8738}" dt="2025-06-14T16:56:07.061" v="102" actId="12"/>
          <ac:spMkLst>
            <pc:docMk/>
            <pc:sldMk cId="2766490310" sldId="1073"/>
            <ac:spMk id="4" creationId="{D95A1223-FAAC-4B79-909E-99096DD37757}"/>
          </ac:spMkLst>
        </pc:spChg>
      </pc:sldChg>
      <pc:sldChg chg="addSp delSp modSp mod">
        <pc:chgData name="Ingo Frommholz" userId="ee3b4549-206f-4e4f-93a1-b7ff676f0af7" providerId="ADAL" clId="{D5AB0B99-1E05-E94D-A328-092AE8ED8738}" dt="2025-06-14T17:08:16.927" v="135"/>
        <pc:sldMkLst>
          <pc:docMk/>
          <pc:sldMk cId="2101182692" sldId="1088"/>
        </pc:sldMkLst>
        <pc:spChg chg="add del mod">
          <ac:chgData name="Ingo Frommholz" userId="ee3b4549-206f-4e4f-93a1-b7ff676f0af7" providerId="ADAL" clId="{D5AB0B99-1E05-E94D-A328-092AE8ED8738}" dt="2025-06-14T17:08:16.927" v="135"/>
          <ac:spMkLst>
            <pc:docMk/>
            <pc:sldMk cId="2101182692" sldId="1088"/>
            <ac:spMk id="3" creationId="{8029FA67-1B4E-8D80-4335-47EB277276D7}"/>
          </ac:spMkLst>
        </pc:spChg>
      </pc:sldChg>
      <pc:sldChg chg="modSp mod">
        <pc:chgData name="Ingo Frommholz" userId="ee3b4549-206f-4e4f-93a1-b7ff676f0af7" providerId="ADAL" clId="{D5AB0B99-1E05-E94D-A328-092AE8ED8738}" dt="2025-06-14T17:10:40.724" v="140" actId="113"/>
        <pc:sldMkLst>
          <pc:docMk/>
          <pc:sldMk cId="2813992268" sldId="1089"/>
        </pc:sldMkLst>
        <pc:spChg chg="mod">
          <ac:chgData name="Ingo Frommholz" userId="ee3b4549-206f-4e4f-93a1-b7ff676f0af7" providerId="ADAL" clId="{D5AB0B99-1E05-E94D-A328-092AE8ED8738}" dt="2025-06-14T17:10:40.724" v="140" actId="113"/>
          <ac:spMkLst>
            <pc:docMk/>
            <pc:sldMk cId="2813992268" sldId="1089"/>
            <ac:spMk id="4" creationId="{D95A1223-FAAC-4B79-909E-99096DD37757}"/>
          </ac:spMkLst>
        </pc:spChg>
      </pc:sldChg>
      <pc:sldChg chg="modSp">
        <pc:chgData name="Ingo Frommholz" userId="ee3b4549-206f-4e4f-93a1-b7ff676f0af7" providerId="ADAL" clId="{D5AB0B99-1E05-E94D-A328-092AE8ED8738}" dt="2025-06-14T17:11:36.362" v="142"/>
        <pc:sldMkLst>
          <pc:docMk/>
          <pc:sldMk cId="309718383" sldId="1090"/>
        </pc:sldMkLst>
        <pc:spChg chg="mod">
          <ac:chgData name="Ingo Frommholz" userId="ee3b4549-206f-4e4f-93a1-b7ff676f0af7" providerId="ADAL" clId="{D5AB0B99-1E05-E94D-A328-092AE8ED8738}" dt="2025-06-14T17:11:36.362" v="142"/>
          <ac:spMkLst>
            <pc:docMk/>
            <pc:sldMk cId="309718383" sldId="1090"/>
            <ac:spMk id="4" creationId="{D95A1223-FAAC-4B79-909E-99096DD37757}"/>
          </ac:spMkLst>
        </pc:spChg>
      </pc:sldChg>
      <pc:sldChg chg="addSp delSp modSp mod">
        <pc:chgData name="Ingo Frommholz" userId="ee3b4549-206f-4e4f-93a1-b7ff676f0af7" providerId="ADAL" clId="{D5AB0B99-1E05-E94D-A328-092AE8ED8738}" dt="2025-06-14T17:12:29.206" v="146"/>
        <pc:sldMkLst>
          <pc:docMk/>
          <pc:sldMk cId="139410711" sldId="1095"/>
        </pc:sldMkLst>
        <pc:spChg chg="add del mod">
          <ac:chgData name="Ingo Frommholz" userId="ee3b4549-206f-4e4f-93a1-b7ff676f0af7" providerId="ADAL" clId="{D5AB0B99-1E05-E94D-A328-092AE8ED8738}" dt="2025-06-14T17:12:29.206" v="146"/>
          <ac:spMkLst>
            <pc:docMk/>
            <pc:sldMk cId="139410711" sldId="1095"/>
            <ac:spMk id="3" creationId="{497E874A-D5FB-0CC1-8A1B-5D1ACD8DA8B5}"/>
          </ac:spMkLst>
        </pc:spChg>
        <pc:spChg chg="mod">
          <ac:chgData name="Ingo Frommholz" userId="ee3b4549-206f-4e4f-93a1-b7ff676f0af7" providerId="ADAL" clId="{D5AB0B99-1E05-E94D-A328-092AE8ED8738}" dt="2025-06-14T17:12:24.652" v="143" actId="113"/>
          <ac:spMkLst>
            <pc:docMk/>
            <pc:sldMk cId="139410711" sldId="1095"/>
            <ac:spMk id="4" creationId="{D95A1223-FAAC-4B79-909E-99096DD37757}"/>
          </ac:spMkLst>
        </pc:spChg>
      </pc:sldChg>
      <pc:sldChg chg="addSp delSp modSp mod">
        <pc:chgData name="Ingo Frommholz" userId="ee3b4549-206f-4e4f-93a1-b7ff676f0af7" providerId="ADAL" clId="{D5AB0B99-1E05-E94D-A328-092AE8ED8738}" dt="2025-06-14T17:29:03.107" v="317"/>
        <pc:sldMkLst>
          <pc:docMk/>
          <pc:sldMk cId="582996361" sldId="1096"/>
        </pc:sldMkLst>
        <pc:spChg chg="add del mod">
          <ac:chgData name="Ingo Frommholz" userId="ee3b4549-206f-4e4f-93a1-b7ff676f0af7" providerId="ADAL" clId="{D5AB0B99-1E05-E94D-A328-092AE8ED8738}" dt="2025-06-14T17:29:03.107" v="317"/>
          <ac:spMkLst>
            <pc:docMk/>
            <pc:sldMk cId="582996361" sldId="1096"/>
            <ac:spMk id="3" creationId="{AC6FBA9D-7C63-6588-F4D5-CDEDBCA10DBE}"/>
          </ac:spMkLst>
        </pc:spChg>
        <pc:spChg chg="mod">
          <ac:chgData name="Ingo Frommholz" userId="ee3b4549-206f-4e4f-93a1-b7ff676f0af7" providerId="ADAL" clId="{D5AB0B99-1E05-E94D-A328-092AE8ED8738}" dt="2025-06-14T17:13:23.953" v="147" actId="114"/>
          <ac:spMkLst>
            <pc:docMk/>
            <pc:sldMk cId="582996361" sldId="1096"/>
            <ac:spMk id="4" creationId="{D95A1223-FAAC-4B79-909E-99096DD37757}"/>
          </ac:spMkLst>
        </pc:spChg>
        <pc:spChg chg="mod">
          <ac:chgData name="Ingo Frommholz" userId="ee3b4549-206f-4e4f-93a1-b7ff676f0af7" providerId="ADAL" clId="{D5AB0B99-1E05-E94D-A328-092AE8ED8738}" dt="2025-06-14T17:28:42.385" v="314" actId="20577"/>
          <ac:spMkLst>
            <pc:docMk/>
            <pc:sldMk cId="582996361" sldId="1096"/>
            <ac:spMk id="5" creationId="{2C241422-EF3D-441F-8290-B1A3F569CFD8}"/>
          </ac:spMkLst>
        </pc:spChg>
      </pc:sldChg>
      <pc:sldChg chg="modNotes modNotesTx">
        <pc:chgData name="Ingo Frommholz" userId="ee3b4549-206f-4e4f-93a1-b7ff676f0af7" providerId="ADAL" clId="{D5AB0B99-1E05-E94D-A328-092AE8ED8738}" dt="2025-06-14T17:18:26.021" v="313" actId="20577"/>
        <pc:sldMkLst>
          <pc:docMk/>
          <pc:sldMk cId="983596184" sldId="1098"/>
        </pc:sldMkLst>
      </pc:sldChg>
      <pc:sldChg chg="modNotes modNotesTx">
        <pc:chgData name="Ingo Frommholz" userId="ee3b4549-206f-4e4f-93a1-b7ff676f0af7" providerId="ADAL" clId="{D5AB0B99-1E05-E94D-A328-092AE8ED8738}" dt="2025-06-14T17:18:13.409" v="275" actId="20577"/>
        <pc:sldMkLst>
          <pc:docMk/>
          <pc:sldMk cId="96791409" sldId="109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64A2C434-A054-4EBF-8388-E049AC0EAE3A}"/>
              </a:ext>
            </a:extLst>
          </p:cNvPr>
          <p:cNvSpPr>
            <a:spLocks noGrp="1"/>
          </p:cNvSpPr>
          <p:nvPr>
            <p:ph type="hdr" sz="quarter"/>
          </p:nvPr>
        </p:nvSpPr>
        <p:spPr>
          <a:xfrm>
            <a:off x="0" y="0"/>
            <a:ext cx="3076575" cy="512763"/>
          </a:xfrm>
          <a:prstGeom prst="rect">
            <a:avLst/>
          </a:prstGeom>
        </p:spPr>
        <p:txBody>
          <a:bodyPr vert="horz" lIns="91440" tIns="45720" rIns="91440" bIns="45720" rtlCol="0"/>
          <a:lstStyle>
            <a:lvl1pPr algn="l">
              <a:defRPr sz="1200"/>
            </a:lvl1pPr>
          </a:lstStyle>
          <a:p>
            <a:endParaRPr lang="de-AT" dirty="0">
              <a:latin typeface="Blackadder ITC" panose="04020505051007020D02" pitchFamily="82" charset="0"/>
            </a:endParaRPr>
          </a:p>
        </p:txBody>
      </p:sp>
      <p:sp>
        <p:nvSpPr>
          <p:cNvPr id="3" name="Datumsplatzhalter 2">
            <a:extLst>
              <a:ext uri="{FF2B5EF4-FFF2-40B4-BE49-F238E27FC236}">
                <a16:creationId xmlns:a16="http://schemas.microsoft.com/office/drawing/2014/main" id="{F6BE634D-62FB-45E6-853B-82932D9990A8}"/>
              </a:ext>
            </a:extLst>
          </p:cNvPr>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a:defRPr sz="1200"/>
            </a:lvl1pPr>
          </a:lstStyle>
          <a:p>
            <a:fld id="{C730D981-3C41-4E48-8B75-4D8577123F2D}" type="datetimeFigureOut">
              <a:rPr lang="de-AT" sz="1400" smtClean="0">
                <a:latin typeface="Calibri" panose="020F0502020204030204" pitchFamily="34" charset="0"/>
                <a:cs typeface="Calibri" panose="020F0502020204030204" pitchFamily="34" charset="0"/>
              </a:rPr>
              <a:t>14.06.25</a:t>
            </a:fld>
            <a:endParaRPr lang="de-AT" sz="1400" dirty="0">
              <a:latin typeface="Calibri" panose="020F0502020204030204" pitchFamily="34" charset="0"/>
              <a:cs typeface="Calibri" panose="020F0502020204030204" pitchFamily="34" charset="0"/>
            </a:endParaRPr>
          </a:p>
        </p:txBody>
      </p:sp>
      <p:sp>
        <p:nvSpPr>
          <p:cNvPr id="4" name="Fußzeilenplatzhalter 3">
            <a:extLst>
              <a:ext uri="{FF2B5EF4-FFF2-40B4-BE49-F238E27FC236}">
                <a16:creationId xmlns:a16="http://schemas.microsoft.com/office/drawing/2014/main" id="{E19ACCF7-6517-46DE-B295-84FC964BBCD9}"/>
              </a:ext>
            </a:extLst>
          </p:cNvPr>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a:defRPr sz="1200"/>
            </a:lvl1pPr>
          </a:lstStyle>
          <a:p>
            <a:endParaRPr lang="de-AT" dirty="0">
              <a:latin typeface="Blackadder ITC" panose="04020505051007020D02" pitchFamily="82" charset="0"/>
            </a:endParaRPr>
          </a:p>
        </p:txBody>
      </p:sp>
      <p:sp>
        <p:nvSpPr>
          <p:cNvPr id="5" name="Foliennummernplatzhalter 4">
            <a:extLst>
              <a:ext uri="{FF2B5EF4-FFF2-40B4-BE49-F238E27FC236}">
                <a16:creationId xmlns:a16="http://schemas.microsoft.com/office/drawing/2014/main" id="{E9E50896-C0DC-4B6A-AB93-D800C089ED34}"/>
              </a:ext>
            </a:extLst>
          </p:cNvPr>
          <p:cNvSpPr>
            <a:spLocks noGrp="1"/>
          </p:cNvSpPr>
          <p:nvPr>
            <p:ph type="sldNum" sz="quarter" idx="3"/>
          </p:nvPr>
        </p:nvSpPr>
        <p:spPr>
          <a:xfrm>
            <a:off x="4021138" y="9721850"/>
            <a:ext cx="3076575" cy="512763"/>
          </a:xfrm>
          <a:prstGeom prst="rect">
            <a:avLst/>
          </a:prstGeom>
        </p:spPr>
        <p:txBody>
          <a:bodyPr vert="horz" lIns="91440" tIns="45720" rIns="91440" bIns="45720" rtlCol="0" anchor="b"/>
          <a:lstStyle>
            <a:lvl1pPr algn="r">
              <a:defRPr sz="1200"/>
            </a:lvl1pPr>
          </a:lstStyle>
          <a:p>
            <a:fld id="{595CC917-7134-4DD0-998C-C7645B2DB20B}" type="slidenum">
              <a:rPr lang="de-AT" sz="1400" smtClean="0">
                <a:latin typeface="Calibri" panose="020F0502020204030204" pitchFamily="34" charset="0"/>
                <a:cs typeface="Calibri" panose="020F0502020204030204" pitchFamily="34" charset="0"/>
              </a:rPr>
              <a:t>‹#›</a:t>
            </a:fld>
            <a:endParaRPr lang="de-AT"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83680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992188" y="768350"/>
            <a:ext cx="5116512"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09932" y="4861443"/>
            <a:ext cx="5679439" cy="4605576"/>
          </a:xfrm>
          <a:prstGeom prst="rect">
            <a:avLst/>
          </a:prstGeom>
          <a:noFill/>
          <a:ln>
            <a:noFill/>
          </a:ln>
        </p:spPr>
        <p:txBody>
          <a:bodyPr spcFirstLastPara="1" wrap="square" lIns="94725" tIns="94725" rIns="94725" bIns="947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Arial"/>
                <a:ea typeface="Arial"/>
                <a:cs typeface="Arial"/>
                <a:sym typeface="Arial"/>
              </a:defRPr>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00" b="0" i="0" u="none" strike="noStrike" cap="none">
        <a:solidFill>
          <a:srgbClr val="000000"/>
        </a:solidFill>
        <a:latin typeface="Blackadder ITC" panose="04020505051007020D02" pitchFamily="82" charset="0"/>
        <a:ea typeface="Blackadder ITC" panose="04020505051007020D02" pitchFamily="82"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1:notes"/>
          <p:cNvSpPr txBox="1">
            <a:spLocks noGrp="1"/>
          </p:cNvSpPr>
          <p:nvPr>
            <p:ph type="body" idx="1"/>
          </p:nvPr>
        </p:nvSpPr>
        <p:spPr>
          <a:xfrm>
            <a:off x="709932" y="4861443"/>
            <a:ext cx="5679439" cy="4605576"/>
          </a:xfrm>
          <a:prstGeom prst="rect">
            <a:avLst/>
          </a:prstGeom>
          <a:noFill/>
          <a:ln>
            <a:noFill/>
          </a:ln>
        </p:spPr>
        <p:txBody>
          <a:bodyPr spcFirstLastPara="1" wrap="square" lIns="94725" tIns="94725" rIns="94725" bIns="94725" anchor="ctr" anchorCtr="0">
            <a:noAutofit/>
          </a:bodyPr>
          <a:lstStyle/>
          <a:p>
            <a:pPr marL="0" marR="0" lvl="0" indent="0" algn="l" rtl="0">
              <a:lnSpc>
                <a:spcPct val="100000"/>
              </a:lnSpc>
              <a:spcBef>
                <a:spcPts val="0"/>
              </a:spcBef>
              <a:spcAft>
                <a:spcPts val="0"/>
              </a:spcAft>
              <a:buSzPts val="1400"/>
              <a:buNone/>
            </a:pPr>
            <a:endParaRPr sz="1100" b="0" i="0" u="none" strike="noStrike" cap="none" dirty="0">
              <a:solidFill>
                <a:schemeClr val="dk1"/>
              </a:solidFill>
              <a:latin typeface="Blackadder ITC" panose="04020505051007020D02" pitchFamily="82" charset="0"/>
              <a:sym typeface="Arial"/>
            </a:endParaRPr>
          </a:p>
        </p:txBody>
      </p:sp>
      <p:sp>
        <p:nvSpPr>
          <p:cNvPr id="76" name="Google Shape;76;p1: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izenplatzhalter 1">
            <a:extLst>
              <a:ext uri="{FF2B5EF4-FFF2-40B4-BE49-F238E27FC236}">
                <a16:creationId xmlns:a16="http://schemas.microsoft.com/office/drawing/2014/main" id="{FF21A093-4787-4345-860C-6DBCA2DC27E0}"/>
              </a:ext>
            </a:extLst>
          </p:cNvPr>
          <p:cNvSpPr>
            <a:spLocks noGrp="1"/>
          </p:cNvSpPr>
          <p:nvPr>
            <p:ph type="body" idx="1"/>
          </p:nvPr>
        </p:nvSpPr>
        <p:spPr/>
        <p:txBody>
          <a:bodyPr/>
          <a:lstStyle/>
          <a:p>
            <a:endParaRPr lang="de-AT" dirty="0"/>
          </a:p>
        </p:txBody>
      </p:sp>
    </p:spTree>
    <p:extLst>
      <p:ext uri="{BB962C8B-B14F-4D97-AF65-F5344CB8AC3E}">
        <p14:creationId xmlns:p14="http://schemas.microsoft.com/office/powerpoint/2010/main" val="3980445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izenplatzhalter 1">
            <a:extLst>
              <a:ext uri="{FF2B5EF4-FFF2-40B4-BE49-F238E27FC236}">
                <a16:creationId xmlns:a16="http://schemas.microsoft.com/office/drawing/2014/main" id="{FF21A093-4787-4345-860C-6DBCA2DC27E0}"/>
              </a:ext>
            </a:extLst>
          </p:cNvPr>
          <p:cNvSpPr>
            <a:spLocks noGrp="1"/>
          </p:cNvSpPr>
          <p:nvPr>
            <p:ph type="body" idx="1"/>
          </p:nvPr>
        </p:nvSpPr>
        <p:spPr/>
        <p:txBody>
          <a:bodyPr/>
          <a:lstStyle/>
          <a:p>
            <a:endParaRPr lang="de-AT" dirty="0"/>
          </a:p>
        </p:txBody>
      </p:sp>
    </p:spTree>
    <p:extLst>
      <p:ext uri="{BB962C8B-B14F-4D97-AF65-F5344CB8AC3E}">
        <p14:creationId xmlns:p14="http://schemas.microsoft.com/office/powerpoint/2010/main" val="39959940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992188" y="768350"/>
            <a:ext cx="5116512"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3" name="Google Shape;83;p2:notes"/>
          <p:cNvSpPr txBox="1">
            <a:spLocks noGrp="1"/>
          </p:cNvSpPr>
          <p:nvPr>
            <p:ph type="body" idx="1"/>
          </p:nvPr>
        </p:nvSpPr>
        <p:spPr>
          <a:xfrm>
            <a:off x="709932" y="4861443"/>
            <a:ext cx="5679439" cy="4605576"/>
          </a:xfrm>
          <a:prstGeom prst="rect">
            <a:avLst/>
          </a:prstGeom>
          <a:noFill/>
          <a:ln>
            <a:noFill/>
          </a:ln>
        </p:spPr>
        <p:txBody>
          <a:bodyPr spcFirstLastPara="1" wrap="square" lIns="94725" tIns="94725" rIns="94725" bIns="94725" anchor="t" anchorCtr="0">
            <a:noAutofit/>
          </a:bodyPr>
          <a:lstStyle/>
          <a:p>
            <a:pPr marL="0" marR="0" lvl="0" indent="0" algn="l" rtl="0">
              <a:lnSpc>
                <a:spcPct val="100000"/>
              </a:lnSpc>
              <a:spcBef>
                <a:spcPts val="0"/>
              </a:spcBef>
              <a:spcAft>
                <a:spcPts val="0"/>
              </a:spcAft>
              <a:buSzPts val="1400"/>
              <a:buNone/>
            </a:pPr>
            <a:endParaRPr sz="1100" b="0" i="0" u="none" strike="noStrike" cap="none" dirty="0">
              <a:solidFill>
                <a:schemeClr val="dk1"/>
              </a:solidFill>
              <a:latin typeface="Blackadder ITC" panose="04020505051007020D02" pitchFamily="82" charset="0"/>
              <a:sym typeface="Arial"/>
            </a:endParaRPr>
          </a:p>
        </p:txBody>
      </p:sp>
      <p:sp>
        <p:nvSpPr>
          <p:cNvPr id="84" name="Google Shape;84;p2:notes"/>
          <p:cNvSpPr txBox="1">
            <a:spLocks noGrp="1"/>
          </p:cNvSpPr>
          <p:nvPr>
            <p:ph type="sldNum" idx="12"/>
          </p:nvPr>
        </p:nvSpPr>
        <p:spPr>
          <a:xfrm>
            <a:off x="4021294" y="9721106"/>
            <a:ext cx="3076363" cy="511731"/>
          </a:xfrm>
          <a:prstGeom prst="rect">
            <a:avLst/>
          </a:prstGeom>
          <a:noFill/>
          <a:ln>
            <a:noFill/>
          </a:ln>
        </p:spPr>
        <p:txBody>
          <a:bodyPr spcFirstLastPara="1" wrap="square" lIns="99025" tIns="49500" rIns="99025" bIns="495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de-DE" sz="1400" b="0" i="0" u="none" strike="noStrike" kern="0" cap="none" spc="0" normalizeH="0" baseline="0" noProof="0">
                <a:ln>
                  <a:noFill/>
                </a:ln>
                <a:solidFill>
                  <a:srgbClr val="000000"/>
                </a:solidFill>
                <a:effectLst/>
                <a:uLnTx/>
                <a:uFillTx/>
                <a:latin typeface="Blackadder ITC" panose="04020505051007020D02" pitchFamily="82" charset="0"/>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11</a:t>
            </a:fld>
            <a:endParaRPr kumimoji="0" sz="1400" b="0" i="0" u="none" strike="noStrike" kern="0" cap="none" spc="0" normalizeH="0" baseline="0" noProof="0" dirty="0">
              <a:ln>
                <a:noFill/>
              </a:ln>
              <a:solidFill>
                <a:srgbClr val="000000"/>
              </a:solidFill>
              <a:effectLst/>
              <a:uLnTx/>
              <a:uFillTx/>
              <a:latin typeface="Blackadder ITC" panose="04020505051007020D02" pitchFamily="82" charset="0"/>
              <a:cs typeface="Arial"/>
              <a:sym typeface="Arial"/>
            </a:endParaRPr>
          </a:p>
        </p:txBody>
      </p:sp>
    </p:spTree>
    <p:extLst>
      <p:ext uri="{BB962C8B-B14F-4D97-AF65-F5344CB8AC3E}">
        <p14:creationId xmlns:p14="http://schemas.microsoft.com/office/powerpoint/2010/main" val="545717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5180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4314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6713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Tree>
    <p:extLst>
      <p:ext uri="{BB962C8B-B14F-4D97-AF65-F5344CB8AC3E}">
        <p14:creationId xmlns:p14="http://schemas.microsoft.com/office/powerpoint/2010/main" val="15836988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izenplatzhalter 1">
            <a:extLst>
              <a:ext uri="{FF2B5EF4-FFF2-40B4-BE49-F238E27FC236}">
                <a16:creationId xmlns:a16="http://schemas.microsoft.com/office/drawing/2014/main" id="{A14A66DA-A0F8-4692-887E-F0D42C8A9652}"/>
              </a:ext>
            </a:extLst>
          </p:cNvPr>
          <p:cNvSpPr>
            <a:spLocks noGrp="1"/>
          </p:cNvSpPr>
          <p:nvPr>
            <p:ph type="body" idx="1"/>
          </p:nvPr>
        </p:nvSpPr>
        <p:spPr/>
        <p:txBody>
          <a:bodyPr/>
          <a:lstStyle/>
          <a:p>
            <a:endParaRPr lang="de-AT" dirty="0"/>
          </a:p>
        </p:txBody>
      </p:sp>
    </p:spTree>
    <p:extLst>
      <p:ext uri="{BB962C8B-B14F-4D97-AF65-F5344CB8AC3E}">
        <p14:creationId xmlns:p14="http://schemas.microsoft.com/office/powerpoint/2010/main" val="35669957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992188" y="768350"/>
            <a:ext cx="5116512"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3" name="Google Shape;83;p2:notes"/>
          <p:cNvSpPr txBox="1">
            <a:spLocks noGrp="1"/>
          </p:cNvSpPr>
          <p:nvPr>
            <p:ph type="body" idx="1"/>
          </p:nvPr>
        </p:nvSpPr>
        <p:spPr>
          <a:xfrm>
            <a:off x="709932" y="4861443"/>
            <a:ext cx="5679439" cy="4605576"/>
          </a:xfrm>
          <a:prstGeom prst="rect">
            <a:avLst/>
          </a:prstGeom>
          <a:noFill/>
          <a:ln>
            <a:noFill/>
          </a:ln>
        </p:spPr>
        <p:txBody>
          <a:bodyPr spcFirstLastPara="1" wrap="square" lIns="94725" tIns="94725" rIns="94725" bIns="94725" anchor="t" anchorCtr="0">
            <a:noAutofit/>
          </a:bodyPr>
          <a:lstStyle/>
          <a:p>
            <a:pPr marL="0" marR="0" lvl="0" indent="0" algn="l" rtl="0">
              <a:lnSpc>
                <a:spcPct val="100000"/>
              </a:lnSpc>
              <a:spcBef>
                <a:spcPts val="0"/>
              </a:spcBef>
              <a:spcAft>
                <a:spcPts val="0"/>
              </a:spcAft>
              <a:buSzPts val="1400"/>
              <a:buNone/>
            </a:pPr>
            <a:endParaRPr sz="1100" b="0" i="0" u="none" strike="noStrike" cap="none" dirty="0">
              <a:solidFill>
                <a:schemeClr val="dk1"/>
              </a:solidFill>
              <a:latin typeface="Blackadder ITC" panose="04020505051007020D02" pitchFamily="82" charset="0"/>
              <a:sym typeface="Arial"/>
            </a:endParaRPr>
          </a:p>
        </p:txBody>
      </p:sp>
      <p:sp>
        <p:nvSpPr>
          <p:cNvPr id="84" name="Google Shape;84;p2:notes"/>
          <p:cNvSpPr txBox="1">
            <a:spLocks noGrp="1"/>
          </p:cNvSpPr>
          <p:nvPr>
            <p:ph type="sldNum" idx="12"/>
          </p:nvPr>
        </p:nvSpPr>
        <p:spPr>
          <a:xfrm>
            <a:off x="4021294" y="9721106"/>
            <a:ext cx="3076363" cy="511731"/>
          </a:xfrm>
          <a:prstGeom prst="rect">
            <a:avLst/>
          </a:prstGeom>
          <a:noFill/>
          <a:ln>
            <a:noFill/>
          </a:ln>
        </p:spPr>
        <p:txBody>
          <a:bodyPr spcFirstLastPara="1" wrap="square" lIns="99025" tIns="49500" rIns="99025" bIns="495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de-DE" sz="1400" b="0" i="0" u="none" strike="noStrike" kern="0" cap="none" spc="0" normalizeH="0" baseline="0" noProof="0">
                <a:ln>
                  <a:noFill/>
                </a:ln>
                <a:solidFill>
                  <a:srgbClr val="000000"/>
                </a:solidFill>
                <a:effectLst/>
                <a:uLnTx/>
                <a:uFillTx/>
                <a:latin typeface="Blackadder ITC" panose="04020505051007020D02" pitchFamily="82" charset="0"/>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38</a:t>
            </a:fld>
            <a:endParaRPr kumimoji="0" sz="1400" b="0" i="0" u="none" strike="noStrike" kern="0" cap="none" spc="0" normalizeH="0" baseline="0" noProof="0" dirty="0">
              <a:ln>
                <a:noFill/>
              </a:ln>
              <a:solidFill>
                <a:srgbClr val="000000"/>
              </a:solidFill>
              <a:effectLst/>
              <a:uLnTx/>
              <a:uFillTx/>
              <a:latin typeface="Blackadder ITC" panose="04020505051007020D02" pitchFamily="82" charset="0"/>
              <a:cs typeface="Arial"/>
              <a:sym typeface="Arial"/>
            </a:endParaRPr>
          </a:p>
        </p:txBody>
      </p:sp>
    </p:spTree>
    <p:extLst>
      <p:ext uri="{BB962C8B-B14F-4D97-AF65-F5344CB8AC3E}">
        <p14:creationId xmlns:p14="http://schemas.microsoft.com/office/powerpoint/2010/main" val="23281269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izenplatzhalter 1">
            <a:extLst>
              <a:ext uri="{FF2B5EF4-FFF2-40B4-BE49-F238E27FC236}">
                <a16:creationId xmlns:a16="http://schemas.microsoft.com/office/drawing/2014/main" id="{FF21A093-4787-4345-860C-6DBCA2DC27E0}"/>
              </a:ext>
            </a:extLst>
          </p:cNvPr>
          <p:cNvSpPr>
            <a:spLocks noGrp="1"/>
          </p:cNvSpPr>
          <p:nvPr>
            <p:ph type="body" idx="1"/>
          </p:nvPr>
        </p:nvSpPr>
        <p:spPr/>
        <p:txBody>
          <a:bodyPr/>
          <a:lstStyle/>
          <a:p>
            <a:endParaRPr lang="de-AT" dirty="0"/>
          </a:p>
        </p:txBody>
      </p:sp>
    </p:spTree>
    <p:extLst>
      <p:ext uri="{BB962C8B-B14F-4D97-AF65-F5344CB8AC3E}">
        <p14:creationId xmlns:p14="http://schemas.microsoft.com/office/powerpoint/2010/main" val="4043442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992188" y="768350"/>
            <a:ext cx="5116512"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3" name="Google Shape;83;p2:notes"/>
          <p:cNvSpPr txBox="1">
            <a:spLocks noGrp="1"/>
          </p:cNvSpPr>
          <p:nvPr>
            <p:ph type="body" idx="1"/>
          </p:nvPr>
        </p:nvSpPr>
        <p:spPr>
          <a:xfrm>
            <a:off x="709932" y="4861443"/>
            <a:ext cx="5679439" cy="4605576"/>
          </a:xfrm>
          <a:prstGeom prst="rect">
            <a:avLst/>
          </a:prstGeom>
          <a:noFill/>
          <a:ln>
            <a:noFill/>
          </a:ln>
        </p:spPr>
        <p:txBody>
          <a:bodyPr spcFirstLastPara="1" wrap="square" lIns="94725" tIns="94725" rIns="94725" bIns="94725" anchor="t" anchorCtr="0">
            <a:noAutofit/>
          </a:bodyPr>
          <a:lstStyle/>
          <a:p>
            <a:pPr marL="0" marR="0" lvl="0" indent="0" algn="l" rtl="0">
              <a:lnSpc>
                <a:spcPct val="100000"/>
              </a:lnSpc>
              <a:spcBef>
                <a:spcPts val="0"/>
              </a:spcBef>
              <a:spcAft>
                <a:spcPts val="0"/>
              </a:spcAft>
              <a:buSzPts val="1400"/>
              <a:buNone/>
            </a:pPr>
            <a:endParaRPr sz="1100" b="0" i="0" u="none" strike="noStrike" cap="none" dirty="0">
              <a:solidFill>
                <a:schemeClr val="dk1"/>
              </a:solidFill>
              <a:latin typeface="Blackadder ITC" panose="04020505051007020D02" pitchFamily="82" charset="0"/>
              <a:sym typeface="Arial"/>
            </a:endParaRPr>
          </a:p>
        </p:txBody>
      </p:sp>
      <p:sp>
        <p:nvSpPr>
          <p:cNvPr id="84" name="Google Shape;84;p2:notes"/>
          <p:cNvSpPr txBox="1">
            <a:spLocks noGrp="1"/>
          </p:cNvSpPr>
          <p:nvPr>
            <p:ph type="sldNum" idx="12"/>
          </p:nvPr>
        </p:nvSpPr>
        <p:spPr>
          <a:xfrm>
            <a:off x="4021294" y="9721106"/>
            <a:ext cx="3076363" cy="511731"/>
          </a:xfrm>
          <a:prstGeom prst="rect">
            <a:avLst/>
          </a:prstGeom>
          <a:noFill/>
          <a:ln>
            <a:noFill/>
          </a:ln>
        </p:spPr>
        <p:txBody>
          <a:bodyPr spcFirstLastPara="1" wrap="square" lIns="99025" tIns="49500" rIns="99025" bIns="495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de-DE" sz="1400" b="0" i="0" u="none" strike="noStrike" cap="none">
                <a:solidFill>
                  <a:srgbClr val="000000"/>
                </a:solidFill>
                <a:latin typeface="Blackadder ITC" panose="04020505051007020D02" pitchFamily="82" charset="0"/>
                <a:sym typeface="Arial"/>
              </a:rPr>
              <a:t>1</a:t>
            </a:fld>
            <a:endParaRPr sz="1400" b="0" i="0" u="none" strike="noStrike" cap="none" dirty="0">
              <a:solidFill>
                <a:srgbClr val="000000"/>
              </a:solidFill>
              <a:latin typeface="Blackadder ITC" panose="04020505051007020D02" pitchFamily="82" charset="0"/>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982659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34859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46969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izenplatzhalter 1">
            <a:extLst>
              <a:ext uri="{FF2B5EF4-FFF2-40B4-BE49-F238E27FC236}">
                <a16:creationId xmlns:a16="http://schemas.microsoft.com/office/drawing/2014/main" id="{A14A66DA-A0F8-4692-887E-F0D42C8A9652}"/>
              </a:ext>
            </a:extLst>
          </p:cNvPr>
          <p:cNvSpPr>
            <a:spLocks noGrp="1"/>
          </p:cNvSpPr>
          <p:nvPr>
            <p:ph type="body" idx="1"/>
          </p:nvPr>
        </p:nvSpPr>
        <p:spPr/>
        <p:txBody>
          <a:bodyPr/>
          <a:lstStyle/>
          <a:p>
            <a:endParaRPr lang="de-AT" dirty="0"/>
          </a:p>
        </p:txBody>
      </p:sp>
    </p:spTree>
    <p:extLst>
      <p:ext uri="{BB962C8B-B14F-4D97-AF65-F5344CB8AC3E}">
        <p14:creationId xmlns:p14="http://schemas.microsoft.com/office/powerpoint/2010/main" val="22521127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82253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992188" y="768350"/>
            <a:ext cx="5116512"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3" name="Google Shape;83;p2:notes"/>
          <p:cNvSpPr txBox="1">
            <a:spLocks noGrp="1"/>
          </p:cNvSpPr>
          <p:nvPr>
            <p:ph type="body" idx="1"/>
          </p:nvPr>
        </p:nvSpPr>
        <p:spPr>
          <a:xfrm>
            <a:off x="709932" y="4861443"/>
            <a:ext cx="5679439" cy="4605576"/>
          </a:xfrm>
          <a:prstGeom prst="rect">
            <a:avLst/>
          </a:prstGeom>
          <a:noFill/>
          <a:ln>
            <a:noFill/>
          </a:ln>
        </p:spPr>
        <p:txBody>
          <a:bodyPr spcFirstLastPara="1" wrap="square" lIns="94725" tIns="94725" rIns="94725" bIns="94725" anchor="t" anchorCtr="0">
            <a:noAutofit/>
          </a:bodyPr>
          <a:lstStyle/>
          <a:p>
            <a:pPr marL="0" marR="0" lvl="0" indent="0" algn="l" rtl="0">
              <a:lnSpc>
                <a:spcPct val="100000"/>
              </a:lnSpc>
              <a:spcBef>
                <a:spcPts val="0"/>
              </a:spcBef>
              <a:spcAft>
                <a:spcPts val="0"/>
              </a:spcAft>
              <a:buSzPts val="1400"/>
              <a:buNone/>
            </a:pPr>
            <a:endParaRPr sz="1100" b="0" i="0" u="none" strike="noStrike" cap="none" dirty="0">
              <a:solidFill>
                <a:schemeClr val="dk1"/>
              </a:solidFill>
              <a:latin typeface="Blackadder ITC" panose="04020505051007020D02" pitchFamily="82" charset="0"/>
              <a:sym typeface="Arial"/>
            </a:endParaRPr>
          </a:p>
        </p:txBody>
      </p:sp>
      <p:sp>
        <p:nvSpPr>
          <p:cNvPr id="84" name="Google Shape;84;p2:notes"/>
          <p:cNvSpPr txBox="1">
            <a:spLocks noGrp="1"/>
          </p:cNvSpPr>
          <p:nvPr>
            <p:ph type="sldNum" idx="12"/>
          </p:nvPr>
        </p:nvSpPr>
        <p:spPr>
          <a:xfrm>
            <a:off x="4021294" y="9721106"/>
            <a:ext cx="3076363" cy="511731"/>
          </a:xfrm>
          <a:prstGeom prst="rect">
            <a:avLst/>
          </a:prstGeom>
          <a:noFill/>
          <a:ln>
            <a:noFill/>
          </a:ln>
        </p:spPr>
        <p:txBody>
          <a:bodyPr spcFirstLastPara="1" wrap="square" lIns="99025" tIns="49500" rIns="99025" bIns="495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de-DE" sz="1400" b="0" i="0" u="none" strike="noStrike" kern="0" cap="none" spc="0" normalizeH="0" baseline="0" noProof="0">
                <a:ln>
                  <a:noFill/>
                </a:ln>
                <a:solidFill>
                  <a:srgbClr val="000000"/>
                </a:solidFill>
                <a:effectLst/>
                <a:uLnTx/>
                <a:uFillTx/>
                <a:latin typeface="Blackadder ITC" panose="04020505051007020D02" pitchFamily="82" charset="0"/>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54</a:t>
            </a:fld>
            <a:endParaRPr kumimoji="0" sz="1400" b="0" i="0" u="none" strike="noStrike" kern="0" cap="none" spc="0" normalizeH="0" baseline="0" noProof="0" dirty="0">
              <a:ln>
                <a:noFill/>
              </a:ln>
              <a:solidFill>
                <a:srgbClr val="000000"/>
              </a:solidFill>
              <a:effectLst/>
              <a:uLnTx/>
              <a:uFillTx/>
              <a:latin typeface="Blackadder ITC" panose="04020505051007020D02" pitchFamily="82" charset="0"/>
              <a:cs typeface="Arial"/>
              <a:sym typeface="Arial"/>
            </a:endParaRPr>
          </a:p>
        </p:txBody>
      </p:sp>
    </p:spTree>
    <p:extLst>
      <p:ext uri="{BB962C8B-B14F-4D97-AF65-F5344CB8AC3E}">
        <p14:creationId xmlns:p14="http://schemas.microsoft.com/office/powerpoint/2010/main" val="37224665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izenplatzhalter 1">
            <a:extLst>
              <a:ext uri="{FF2B5EF4-FFF2-40B4-BE49-F238E27FC236}">
                <a16:creationId xmlns:a16="http://schemas.microsoft.com/office/drawing/2014/main" id="{FF21A093-4787-4345-860C-6DBCA2DC27E0}"/>
              </a:ext>
            </a:extLst>
          </p:cNvPr>
          <p:cNvSpPr>
            <a:spLocks noGrp="1"/>
          </p:cNvSpPr>
          <p:nvPr>
            <p:ph type="body" idx="1"/>
          </p:nvPr>
        </p:nvSpPr>
        <p:spPr/>
        <p:txBody>
          <a:bodyPr/>
          <a:lstStyle/>
          <a:p>
            <a:endParaRPr lang="de-AT" dirty="0"/>
          </a:p>
        </p:txBody>
      </p:sp>
    </p:spTree>
    <p:extLst>
      <p:ext uri="{BB962C8B-B14F-4D97-AF65-F5344CB8AC3E}">
        <p14:creationId xmlns:p14="http://schemas.microsoft.com/office/powerpoint/2010/main" val="14374290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992188" y="768350"/>
            <a:ext cx="5116512"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3" name="Google Shape;83;p2:notes"/>
          <p:cNvSpPr txBox="1">
            <a:spLocks noGrp="1"/>
          </p:cNvSpPr>
          <p:nvPr>
            <p:ph type="body" idx="1"/>
          </p:nvPr>
        </p:nvSpPr>
        <p:spPr>
          <a:xfrm>
            <a:off x="709932" y="4861443"/>
            <a:ext cx="5679439" cy="4605576"/>
          </a:xfrm>
          <a:prstGeom prst="rect">
            <a:avLst/>
          </a:prstGeom>
          <a:noFill/>
          <a:ln>
            <a:noFill/>
          </a:ln>
        </p:spPr>
        <p:txBody>
          <a:bodyPr spcFirstLastPara="1" wrap="square" lIns="94725" tIns="94725" rIns="94725" bIns="94725" anchor="t" anchorCtr="0">
            <a:noAutofit/>
          </a:bodyPr>
          <a:lstStyle/>
          <a:p>
            <a:pPr marL="0" marR="0" lvl="0" indent="0" algn="l" rtl="0">
              <a:lnSpc>
                <a:spcPct val="100000"/>
              </a:lnSpc>
              <a:spcBef>
                <a:spcPts val="0"/>
              </a:spcBef>
              <a:spcAft>
                <a:spcPts val="0"/>
              </a:spcAft>
              <a:buSzPts val="1400"/>
              <a:buNone/>
            </a:pPr>
            <a:endParaRPr sz="1100" b="0" i="0" u="none" strike="noStrike" cap="none" dirty="0">
              <a:solidFill>
                <a:schemeClr val="dk1"/>
              </a:solidFill>
              <a:latin typeface="Blackadder ITC" panose="04020505051007020D02" pitchFamily="82" charset="0"/>
              <a:sym typeface="Arial"/>
            </a:endParaRPr>
          </a:p>
        </p:txBody>
      </p:sp>
      <p:sp>
        <p:nvSpPr>
          <p:cNvPr id="84" name="Google Shape;84;p2:notes"/>
          <p:cNvSpPr txBox="1">
            <a:spLocks noGrp="1"/>
          </p:cNvSpPr>
          <p:nvPr>
            <p:ph type="sldNum" idx="12"/>
          </p:nvPr>
        </p:nvSpPr>
        <p:spPr>
          <a:xfrm>
            <a:off x="4021294" y="9721106"/>
            <a:ext cx="3076363" cy="511731"/>
          </a:xfrm>
          <a:prstGeom prst="rect">
            <a:avLst/>
          </a:prstGeom>
          <a:noFill/>
          <a:ln>
            <a:noFill/>
          </a:ln>
        </p:spPr>
        <p:txBody>
          <a:bodyPr spcFirstLastPara="1" wrap="square" lIns="99025" tIns="49500" rIns="99025" bIns="495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de-DE" sz="1400" b="0" i="0" u="none" strike="noStrike" kern="0" cap="none" spc="0" normalizeH="0" baseline="0" noProof="0">
                <a:ln>
                  <a:noFill/>
                </a:ln>
                <a:solidFill>
                  <a:srgbClr val="000000"/>
                </a:solidFill>
                <a:effectLst/>
                <a:uLnTx/>
                <a:uFillTx/>
                <a:latin typeface="Blackadder ITC" panose="04020505051007020D02" pitchFamily="82" charset="0"/>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56</a:t>
            </a:fld>
            <a:endParaRPr kumimoji="0" sz="1400" b="0" i="0" u="none" strike="noStrike" kern="0" cap="none" spc="0" normalizeH="0" baseline="0" noProof="0" dirty="0">
              <a:ln>
                <a:noFill/>
              </a:ln>
              <a:solidFill>
                <a:srgbClr val="000000"/>
              </a:solidFill>
              <a:effectLst/>
              <a:uLnTx/>
              <a:uFillTx/>
              <a:latin typeface="Blackadder ITC" panose="04020505051007020D02" pitchFamily="82" charset="0"/>
              <a:cs typeface="Arial"/>
              <a:sym typeface="Arial"/>
            </a:endParaRPr>
          </a:p>
        </p:txBody>
      </p:sp>
    </p:spTree>
    <p:extLst>
      <p:ext uri="{BB962C8B-B14F-4D97-AF65-F5344CB8AC3E}">
        <p14:creationId xmlns:p14="http://schemas.microsoft.com/office/powerpoint/2010/main" val="8408431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45979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5165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992188" y="768350"/>
            <a:ext cx="5116512"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3" name="Google Shape;83;p2:notes"/>
          <p:cNvSpPr txBox="1">
            <a:spLocks noGrp="1"/>
          </p:cNvSpPr>
          <p:nvPr>
            <p:ph type="body" idx="1"/>
          </p:nvPr>
        </p:nvSpPr>
        <p:spPr>
          <a:xfrm>
            <a:off x="709932" y="4861443"/>
            <a:ext cx="5679439" cy="4605576"/>
          </a:xfrm>
          <a:prstGeom prst="rect">
            <a:avLst/>
          </a:prstGeom>
          <a:noFill/>
          <a:ln>
            <a:noFill/>
          </a:ln>
        </p:spPr>
        <p:txBody>
          <a:bodyPr spcFirstLastPara="1" wrap="square" lIns="94725" tIns="94725" rIns="94725" bIns="94725" anchor="t" anchorCtr="0">
            <a:noAutofit/>
          </a:bodyPr>
          <a:lstStyle/>
          <a:p>
            <a:pPr marL="0" marR="0" lvl="0" indent="0" algn="l" rtl="0">
              <a:lnSpc>
                <a:spcPct val="100000"/>
              </a:lnSpc>
              <a:spcBef>
                <a:spcPts val="0"/>
              </a:spcBef>
              <a:spcAft>
                <a:spcPts val="0"/>
              </a:spcAft>
              <a:buSzPts val="1400"/>
              <a:buNone/>
            </a:pPr>
            <a:endParaRPr sz="1100" b="0" i="0" u="none" strike="noStrike" cap="none" dirty="0">
              <a:solidFill>
                <a:schemeClr val="dk1"/>
              </a:solidFill>
              <a:latin typeface="Blackadder ITC" panose="04020505051007020D02" pitchFamily="82" charset="0"/>
              <a:sym typeface="Arial"/>
            </a:endParaRPr>
          </a:p>
        </p:txBody>
      </p:sp>
      <p:sp>
        <p:nvSpPr>
          <p:cNvPr id="84" name="Google Shape;84;p2:notes"/>
          <p:cNvSpPr txBox="1">
            <a:spLocks noGrp="1"/>
          </p:cNvSpPr>
          <p:nvPr>
            <p:ph type="sldNum" idx="12"/>
          </p:nvPr>
        </p:nvSpPr>
        <p:spPr>
          <a:xfrm>
            <a:off x="4021294" y="9721106"/>
            <a:ext cx="3076363" cy="511731"/>
          </a:xfrm>
          <a:prstGeom prst="rect">
            <a:avLst/>
          </a:prstGeom>
          <a:noFill/>
          <a:ln>
            <a:noFill/>
          </a:ln>
        </p:spPr>
        <p:txBody>
          <a:bodyPr spcFirstLastPara="1" wrap="square" lIns="99025" tIns="49500" rIns="99025" bIns="495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de-DE" sz="1400" b="0" i="0" u="none" strike="noStrike" kern="0" cap="none" spc="0" normalizeH="0" baseline="0" noProof="0">
                <a:ln>
                  <a:noFill/>
                </a:ln>
                <a:solidFill>
                  <a:srgbClr val="000000"/>
                </a:solidFill>
                <a:effectLst/>
                <a:uLnTx/>
                <a:uFillTx/>
                <a:latin typeface="Blackadder ITC" panose="04020505051007020D02" pitchFamily="82" charset="0"/>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2</a:t>
            </a:fld>
            <a:endParaRPr kumimoji="0" sz="1400" b="0" i="0" u="none" strike="noStrike" kern="0" cap="none" spc="0" normalizeH="0" baseline="0" noProof="0" dirty="0">
              <a:ln>
                <a:noFill/>
              </a:ln>
              <a:solidFill>
                <a:srgbClr val="000000"/>
              </a:solidFill>
              <a:effectLst/>
              <a:uLnTx/>
              <a:uFillTx/>
              <a:latin typeface="Blackadder ITC" panose="04020505051007020D02" pitchFamily="82" charset="0"/>
              <a:cs typeface="Arial"/>
              <a:sym typeface="Arial"/>
            </a:endParaRPr>
          </a:p>
        </p:txBody>
      </p:sp>
    </p:spTree>
    <p:extLst>
      <p:ext uri="{BB962C8B-B14F-4D97-AF65-F5344CB8AC3E}">
        <p14:creationId xmlns:p14="http://schemas.microsoft.com/office/powerpoint/2010/main" val="1952030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771900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26969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34576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96479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644271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73882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85100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02837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76972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439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10651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31924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362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5277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56068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992188" y="768350"/>
            <a:ext cx="5116512"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3" name="Google Shape;83;p2:notes"/>
          <p:cNvSpPr txBox="1">
            <a:spLocks noGrp="1"/>
          </p:cNvSpPr>
          <p:nvPr>
            <p:ph type="body" idx="1"/>
          </p:nvPr>
        </p:nvSpPr>
        <p:spPr>
          <a:xfrm>
            <a:off x="709932" y="4861443"/>
            <a:ext cx="5679439" cy="4605576"/>
          </a:xfrm>
          <a:prstGeom prst="rect">
            <a:avLst/>
          </a:prstGeom>
          <a:noFill/>
          <a:ln>
            <a:noFill/>
          </a:ln>
        </p:spPr>
        <p:txBody>
          <a:bodyPr spcFirstLastPara="1" wrap="square" lIns="94725" tIns="94725" rIns="94725" bIns="94725" anchor="t" anchorCtr="0">
            <a:noAutofit/>
          </a:bodyPr>
          <a:lstStyle/>
          <a:p>
            <a:pPr marL="0" marR="0" lvl="0" indent="0" algn="l" rtl="0">
              <a:lnSpc>
                <a:spcPct val="100000"/>
              </a:lnSpc>
              <a:spcBef>
                <a:spcPts val="0"/>
              </a:spcBef>
              <a:spcAft>
                <a:spcPts val="0"/>
              </a:spcAft>
              <a:buSzPts val="1400"/>
              <a:buNone/>
            </a:pPr>
            <a:endParaRPr sz="1100" b="0" i="0" u="none" strike="noStrike" cap="none" dirty="0">
              <a:solidFill>
                <a:schemeClr val="dk1"/>
              </a:solidFill>
              <a:latin typeface="Blackadder ITC" panose="04020505051007020D02" pitchFamily="82" charset="0"/>
              <a:sym typeface="Arial"/>
            </a:endParaRPr>
          </a:p>
        </p:txBody>
      </p:sp>
      <p:sp>
        <p:nvSpPr>
          <p:cNvPr id="84" name="Google Shape;84;p2:notes"/>
          <p:cNvSpPr txBox="1">
            <a:spLocks noGrp="1"/>
          </p:cNvSpPr>
          <p:nvPr>
            <p:ph type="sldNum" idx="12"/>
          </p:nvPr>
        </p:nvSpPr>
        <p:spPr>
          <a:xfrm>
            <a:off x="4021294" y="9721106"/>
            <a:ext cx="3076363" cy="511731"/>
          </a:xfrm>
          <a:prstGeom prst="rect">
            <a:avLst/>
          </a:prstGeom>
          <a:noFill/>
          <a:ln>
            <a:noFill/>
          </a:ln>
        </p:spPr>
        <p:txBody>
          <a:bodyPr spcFirstLastPara="1" wrap="square" lIns="99025" tIns="49500" rIns="99025" bIns="495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de-DE" sz="1400" b="0" i="0" u="none" strike="noStrike" kern="0" cap="none" spc="0" normalizeH="0" baseline="0" noProof="0">
                <a:ln>
                  <a:noFill/>
                </a:ln>
                <a:solidFill>
                  <a:srgbClr val="000000"/>
                </a:solidFill>
                <a:effectLst/>
                <a:uLnTx/>
                <a:uFillTx/>
                <a:latin typeface="Blackadder ITC" panose="04020505051007020D02" pitchFamily="82" charset="0"/>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73</a:t>
            </a:fld>
            <a:endParaRPr kumimoji="0" sz="1400" b="0" i="0" u="none" strike="noStrike" kern="0" cap="none" spc="0" normalizeH="0" baseline="0" noProof="0" dirty="0">
              <a:ln>
                <a:noFill/>
              </a:ln>
              <a:solidFill>
                <a:srgbClr val="000000"/>
              </a:solidFill>
              <a:effectLst/>
              <a:uLnTx/>
              <a:uFillTx/>
              <a:latin typeface="Blackadder ITC" panose="04020505051007020D02" pitchFamily="82" charset="0"/>
              <a:cs typeface="Arial"/>
              <a:sym typeface="Arial"/>
            </a:endParaRPr>
          </a:p>
        </p:txBody>
      </p:sp>
    </p:spTree>
    <p:extLst>
      <p:ext uri="{BB962C8B-B14F-4D97-AF65-F5344CB8AC3E}">
        <p14:creationId xmlns:p14="http://schemas.microsoft.com/office/powerpoint/2010/main" val="15233960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izenplatzhalter 1">
            <a:extLst>
              <a:ext uri="{FF2B5EF4-FFF2-40B4-BE49-F238E27FC236}">
                <a16:creationId xmlns:a16="http://schemas.microsoft.com/office/drawing/2014/main" id="{FF21A093-4787-4345-860C-6DBCA2DC27E0}"/>
              </a:ext>
            </a:extLst>
          </p:cNvPr>
          <p:cNvSpPr>
            <a:spLocks noGrp="1"/>
          </p:cNvSpPr>
          <p:nvPr>
            <p:ph type="body" idx="1"/>
          </p:nvPr>
        </p:nvSpPr>
        <p:spPr/>
        <p:txBody>
          <a:bodyPr/>
          <a:lstStyle/>
          <a:p>
            <a:endParaRPr lang="de-AT" dirty="0"/>
          </a:p>
        </p:txBody>
      </p:sp>
    </p:spTree>
    <p:extLst>
      <p:ext uri="{BB962C8B-B14F-4D97-AF65-F5344CB8AC3E}">
        <p14:creationId xmlns:p14="http://schemas.microsoft.com/office/powerpoint/2010/main" val="25962694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992188" y="768350"/>
            <a:ext cx="5116512"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3" name="Google Shape;83;p2:notes"/>
          <p:cNvSpPr txBox="1">
            <a:spLocks noGrp="1"/>
          </p:cNvSpPr>
          <p:nvPr>
            <p:ph type="body" idx="1"/>
          </p:nvPr>
        </p:nvSpPr>
        <p:spPr>
          <a:xfrm>
            <a:off x="709932" y="4861443"/>
            <a:ext cx="5679439" cy="4605576"/>
          </a:xfrm>
          <a:prstGeom prst="rect">
            <a:avLst/>
          </a:prstGeom>
          <a:noFill/>
          <a:ln>
            <a:noFill/>
          </a:ln>
        </p:spPr>
        <p:txBody>
          <a:bodyPr spcFirstLastPara="1" wrap="square" lIns="94725" tIns="94725" rIns="94725" bIns="94725" anchor="t" anchorCtr="0">
            <a:noAutofit/>
          </a:bodyPr>
          <a:lstStyle/>
          <a:p>
            <a:pPr marL="0" marR="0" lvl="0" indent="0" algn="l" rtl="0">
              <a:lnSpc>
                <a:spcPct val="100000"/>
              </a:lnSpc>
              <a:spcBef>
                <a:spcPts val="0"/>
              </a:spcBef>
              <a:spcAft>
                <a:spcPts val="0"/>
              </a:spcAft>
              <a:buSzPts val="1400"/>
              <a:buNone/>
            </a:pPr>
            <a:endParaRPr sz="1100" b="0" i="0" u="none" strike="noStrike" cap="none" dirty="0">
              <a:solidFill>
                <a:schemeClr val="dk1"/>
              </a:solidFill>
              <a:latin typeface="Blackadder ITC" panose="04020505051007020D02" pitchFamily="82" charset="0"/>
              <a:sym typeface="Arial"/>
            </a:endParaRPr>
          </a:p>
        </p:txBody>
      </p:sp>
      <p:sp>
        <p:nvSpPr>
          <p:cNvPr id="84" name="Google Shape;84;p2:notes"/>
          <p:cNvSpPr txBox="1">
            <a:spLocks noGrp="1"/>
          </p:cNvSpPr>
          <p:nvPr>
            <p:ph type="sldNum" idx="12"/>
          </p:nvPr>
        </p:nvSpPr>
        <p:spPr>
          <a:xfrm>
            <a:off x="4021294" y="9721106"/>
            <a:ext cx="3076363" cy="511731"/>
          </a:xfrm>
          <a:prstGeom prst="rect">
            <a:avLst/>
          </a:prstGeom>
          <a:noFill/>
          <a:ln>
            <a:noFill/>
          </a:ln>
        </p:spPr>
        <p:txBody>
          <a:bodyPr spcFirstLastPara="1" wrap="square" lIns="99025" tIns="49500" rIns="99025" bIns="495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de-DE" sz="1400" b="0" i="0" u="none" strike="noStrike" kern="0" cap="none" spc="0" normalizeH="0" baseline="0" noProof="0">
                <a:ln>
                  <a:noFill/>
                </a:ln>
                <a:solidFill>
                  <a:srgbClr val="000000"/>
                </a:solidFill>
                <a:effectLst/>
                <a:uLnTx/>
                <a:uFillTx/>
                <a:latin typeface="Blackadder ITC" panose="04020505051007020D02" pitchFamily="82" charset="0"/>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75</a:t>
            </a:fld>
            <a:endParaRPr kumimoji="0" sz="1400" b="0" i="0" u="none" strike="noStrike" kern="0" cap="none" spc="0" normalizeH="0" baseline="0" noProof="0" dirty="0">
              <a:ln>
                <a:noFill/>
              </a:ln>
              <a:solidFill>
                <a:srgbClr val="000000"/>
              </a:solidFill>
              <a:effectLst/>
              <a:uLnTx/>
              <a:uFillTx/>
              <a:latin typeface="Blackadder ITC" panose="04020505051007020D02" pitchFamily="82" charset="0"/>
              <a:cs typeface="Arial"/>
              <a:sym typeface="Arial"/>
            </a:endParaRPr>
          </a:p>
        </p:txBody>
      </p:sp>
    </p:spTree>
    <p:extLst>
      <p:ext uri="{BB962C8B-B14F-4D97-AF65-F5344CB8AC3E}">
        <p14:creationId xmlns:p14="http://schemas.microsoft.com/office/powerpoint/2010/main" val="15805491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7371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54490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2544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14084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51918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992188" y="768350"/>
            <a:ext cx="5116512"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3" name="Google Shape;83;p2:notes"/>
          <p:cNvSpPr txBox="1">
            <a:spLocks noGrp="1"/>
          </p:cNvSpPr>
          <p:nvPr>
            <p:ph type="body" idx="1"/>
          </p:nvPr>
        </p:nvSpPr>
        <p:spPr>
          <a:xfrm>
            <a:off x="709932" y="4861443"/>
            <a:ext cx="5679439" cy="4605576"/>
          </a:xfrm>
          <a:prstGeom prst="rect">
            <a:avLst/>
          </a:prstGeom>
          <a:noFill/>
          <a:ln>
            <a:noFill/>
          </a:ln>
        </p:spPr>
        <p:txBody>
          <a:bodyPr spcFirstLastPara="1" wrap="square" lIns="94725" tIns="94725" rIns="94725" bIns="94725" anchor="t" anchorCtr="0">
            <a:noAutofit/>
          </a:bodyPr>
          <a:lstStyle/>
          <a:p>
            <a:pPr marL="0" marR="0" lvl="0" indent="0" algn="l" rtl="0">
              <a:lnSpc>
                <a:spcPct val="100000"/>
              </a:lnSpc>
              <a:spcBef>
                <a:spcPts val="0"/>
              </a:spcBef>
              <a:spcAft>
                <a:spcPts val="0"/>
              </a:spcAft>
              <a:buSzPts val="1400"/>
              <a:buNone/>
            </a:pPr>
            <a:endParaRPr sz="1100" b="0" i="0" u="none" strike="noStrike" cap="none" dirty="0">
              <a:solidFill>
                <a:schemeClr val="dk1"/>
              </a:solidFill>
              <a:latin typeface="Blackadder ITC" panose="04020505051007020D02" pitchFamily="82" charset="0"/>
              <a:sym typeface="Arial"/>
            </a:endParaRPr>
          </a:p>
        </p:txBody>
      </p:sp>
      <p:sp>
        <p:nvSpPr>
          <p:cNvPr id="84" name="Google Shape;84;p2:notes"/>
          <p:cNvSpPr txBox="1">
            <a:spLocks noGrp="1"/>
          </p:cNvSpPr>
          <p:nvPr>
            <p:ph type="sldNum" idx="12"/>
          </p:nvPr>
        </p:nvSpPr>
        <p:spPr>
          <a:xfrm>
            <a:off x="4021294" y="9721106"/>
            <a:ext cx="3076363" cy="511731"/>
          </a:xfrm>
          <a:prstGeom prst="rect">
            <a:avLst/>
          </a:prstGeom>
          <a:noFill/>
          <a:ln>
            <a:noFill/>
          </a:ln>
        </p:spPr>
        <p:txBody>
          <a:bodyPr spcFirstLastPara="1" wrap="square" lIns="99025" tIns="49500" rIns="99025" bIns="495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de-DE" sz="1400" b="0" i="0" u="none" strike="noStrike" kern="0" cap="none" spc="0" normalizeH="0" baseline="0" noProof="0">
                <a:ln>
                  <a:noFill/>
                </a:ln>
                <a:solidFill>
                  <a:srgbClr val="000000"/>
                </a:solidFill>
                <a:effectLst/>
                <a:uLnTx/>
                <a:uFillTx/>
                <a:latin typeface="Blackadder ITC" panose="04020505051007020D02" pitchFamily="82" charset="0"/>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80</a:t>
            </a:fld>
            <a:endParaRPr kumimoji="0" sz="1400" b="0" i="0" u="none" strike="noStrike" kern="0" cap="none" spc="0" normalizeH="0" baseline="0" noProof="0" dirty="0">
              <a:ln>
                <a:noFill/>
              </a:ln>
              <a:solidFill>
                <a:srgbClr val="000000"/>
              </a:solidFill>
              <a:effectLst/>
              <a:uLnTx/>
              <a:uFillTx/>
              <a:latin typeface="Blackadder ITC" panose="04020505051007020D02" pitchFamily="82" charset="0"/>
              <a:cs typeface="Arial"/>
              <a:sym typeface="Arial"/>
            </a:endParaRPr>
          </a:p>
        </p:txBody>
      </p:sp>
    </p:spTree>
    <p:extLst>
      <p:ext uri="{BB962C8B-B14F-4D97-AF65-F5344CB8AC3E}">
        <p14:creationId xmlns:p14="http://schemas.microsoft.com/office/powerpoint/2010/main" val="17937263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izenplatzhalter 1">
            <a:extLst>
              <a:ext uri="{FF2B5EF4-FFF2-40B4-BE49-F238E27FC236}">
                <a16:creationId xmlns:a16="http://schemas.microsoft.com/office/drawing/2014/main" id="{FF21A093-4787-4345-860C-6DBCA2DC27E0}"/>
              </a:ext>
            </a:extLst>
          </p:cNvPr>
          <p:cNvSpPr>
            <a:spLocks noGrp="1"/>
          </p:cNvSpPr>
          <p:nvPr>
            <p:ph type="body" idx="1"/>
          </p:nvPr>
        </p:nvSpPr>
        <p:spPr/>
        <p:txBody>
          <a:bodyPr/>
          <a:lstStyle/>
          <a:p>
            <a:endParaRPr lang="de-AT" dirty="0"/>
          </a:p>
        </p:txBody>
      </p:sp>
    </p:spTree>
    <p:extLst>
      <p:ext uri="{BB962C8B-B14F-4D97-AF65-F5344CB8AC3E}">
        <p14:creationId xmlns:p14="http://schemas.microsoft.com/office/powerpoint/2010/main" val="836590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62463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3811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38394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61921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43408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12034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BDCD674-AEAD-C045-7704-5F7E0BA0D6C5}"/>
              </a:ext>
            </a:extLst>
          </p:cNvPr>
          <p:cNvSpPr>
            <a:spLocks noGrp="1"/>
          </p:cNvSpPr>
          <p:nvPr>
            <p:ph type="body" idx="1"/>
          </p:nvPr>
        </p:nvSpPr>
        <p:spPr/>
        <p:txBody>
          <a:bodyPr/>
          <a:lstStyle/>
          <a:p>
            <a:r>
              <a:rPr lang="en-AT" dirty="0"/>
              <a:t>Relaxation, the shortest path changes</a:t>
            </a:r>
          </a:p>
        </p:txBody>
      </p:sp>
    </p:spTree>
    <p:extLst>
      <p:ext uri="{BB962C8B-B14F-4D97-AF65-F5344CB8AC3E}">
        <p14:creationId xmlns:p14="http://schemas.microsoft.com/office/powerpoint/2010/main" val="40148705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22539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DCB8459-55C2-8FE0-E2A3-DC9A85E2538E}"/>
              </a:ext>
            </a:extLst>
          </p:cNvPr>
          <p:cNvSpPr>
            <a:spLocks noGrp="1"/>
          </p:cNvSpPr>
          <p:nvPr>
            <p:ph type="body" idx="1"/>
          </p:nvPr>
        </p:nvSpPr>
        <p:spPr/>
        <p:txBody>
          <a:bodyPr/>
          <a:lstStyle/>
          <a:p>
            <a:r>
              <a:rPr lang="en-AT" dirty="0"/>
              <a:t>The shortest path remain unchanged, no relaxation</a:t>
            </a:r>
          </a:p>
        </p:txBody>
      </p:sp>
    </p:spTree>
    <p:extLst>
      <p:ext uri="{BB962C8B-B14F-4D97-AF65-F5344CB8AC3E}">
        <p14:creationId xmlns:p14="http://schemas.microsoft.com/office/powerpoint/2010/main" val="253898470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463900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992188" y="768350"/>
            <a:ext cx="5116512"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3" name="Google Shape;83;p2:notes"/>
          <p:cNvSpPr txBox="1">
            <a:spLocks noGrp="1"/>
          </p:cNvSpPr>
          <p:nvPr>
            <p:ph type="body" idx="1"/>
          </p:nvPr>
        </p:nvSpPr>
        <p:spPr>
          <a:xfrm>
            <a:off x="709932" y="4861443"/>
            <a:ext cx="5679439" cy="4605576"/>
          </a:xfrm>
          <a:prstGeom prst="rect">
            <a:avLst/>
          </a:prstGeom>
          <a:noFill/>
          <a:ln>
            <a:noFill/>
          </a:ln>
        </p:spPr>
        <p:txBody>
          <a:bodyPr spcFirstLastPara="1" wrap="square" lIns="94725" tIns="94725" rIns="94725" bIns="94725" anchor="t" anchorCtr="0">
            <a:noAutofit/>
          </a:bodyPr>
          <a:lstStyle/>
          <a:p>
            <a:pPr marL="0" marR="0" lvl="0" indent="0" algn="l" rtl="0">
              <a:lnSpc>
                <a:spcPct val="100000"/>
              </a:lnSpc>
              <a:spcBef>
                <a:spcPts val="0"/>
              </a:spcBef>
              <a:spcAft>
                <a:spcPts val="0"/>
              </a:spcAft>
              <a:buSzPts val="1400"/>
              <a:buNone/>
            </a:pPr>
            <a:endParaRPr sz="1100" b="0" i="0" u="none" strike="noStrike" cap="none" dirty="0">
              <a:solidFill>
                <a:schemeClr val="dk1"/>
              </a:solidFill>
              <a:latin typeface="Blackadder ITC" panose="04020505051007020D02" pitchFamily="82" charset="0"/>
              <a:sym typeface="Arial"/>
            </a:endParaRPr>
          </a:p>
        </p:txBody>
      </p:sp>
      <p:sp>
        <p:nvSpPr>
          <p:cNvPr id="84" name="Google Shape;84;p2:notes"/>
          <p:cNvSpPr txBox="1">
            <a:spLocks noGrp="1"/>
          </p:cNvSpPr>
          <p:nvPr>
            <p:ph type="sldNum" idx="12"/>
          </p:nvPr>
        </p:nvSpPr>
        <p:spPr>
          <a:xfrm>
            <a:off x="4021294" y="9721106"/>
            <a:ext cx="3076363" cy="511731"/>
          </a:xfrm>
          <a:prstGeom prst="rect">
            <a:avLst/>
          </a:prstGeom>
          <a:noFill/>
          <a:ln>
            <a:noFill/>
          </a:ln>
        </p:spPr>
        <p:txBody>
          <a:bodyPr spcFirstLastPara="1" wrap="square" lIns="99025" tIns="49500" rIns="99025" bIns="495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de-DE" sz="1400" b="0" i="0" u="none" strike="noStrike" kern="0" cap="none" spc="0" normalizeH="0" baseline="0" noProof="0">
                <a:ln>
                  <a:noFill/>
                </a:ln>
                <a:solidFill>
                  <a:srgbClr val="000000"/>
                </a:solidFill>
                <a:effectLst/>
                <a:uLnTx/>
                <a:uFillTx/>
                <a:latin typeface="Blackadder ITC" panose="04020505051007020D02" pitchFamily="82" charset="0"/>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91</a:t>
            </a:fld>
            <a:endParaRPr kumimoji="0" sz="1400" b="0" i="0" u="none" strike="noStrike" kern="0" cap="none" spc="0" normalizeH="0" baseline="0" noProof="0" dirty="0">
              <a:ln>
                <a:noFill/>
              </a:ln>
              <a:solidFill>
                <a:srgbClr val="000000"/>
              </a:solidFill>
              <a:effectLst/>
              <a:uLnTx/>
              <a:uFillTx/>
              <a:latin typeface="Blackadder ITC" panose="04020505051007020D02" pitchFamily="82" charset="0"/>
              <a:cs typeface="Arial"/>
              <a:sym typeface="Arial"/>
            </a:endParaRPr>
          </a:p>
        </p:txBody>
      </p:sp>
    </p:spTree>
    <p:extLst>
      <p:ext uri="{BB962C8B-B14F-4D97-AF65-F5344CB8AC3E}">
        <p14:creationId xmlns:p14="http://schemas.microsoft.com/office/powerpoint/2010/main" val="23371829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4083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5000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04695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1039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41652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77413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0223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093954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4234869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64987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59474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92315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636932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338705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58791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204772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992188" y="768350"/>
            <a:ext cx="5116512"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3" name="Google Shape;83;p2:notes"/>
          <p:cNvSpPr txBox="1">
            <a:spLocks noGrp="1"/>
          </p:cNvSpPr>
          <p:nvPr>
            <p:ph type="body" idx="1"/>
          </p:nvPr>
        </p:nvSpPr>
        <p:spPr>
          <a:xfrm>
            <a:off x="709932" y="4861443"/>
            <a:ext cx="5679439" cy="4605576"/>
          </a:xfrm>
          <a:prstGeom prst="rect">
            <a:avLst/>
          </a:prstGeom>
          <a:noFill/>
          <a:ln>
            <a:noFill/>
          </a:ln>
        </p:spPr>
        <p:txBody>
          <a:bodyPr spcFirstLastPara="1" wrap="square" lIns="94725" tIns="94725" rIns="94725" bIns="94725" anchor="t" anchorCtr="0">
            <a:noAutofit/>
          </a:bodyPr>
          <a:lstStyle/>
          <a:p>
            <a:pPr marL="0" marR="0" lvl="0" indent="0" algn="l" rtl="0">
              <a:lnSpc>
                <a:spcPct val="100000"/>
              </a:lnSpc>
              <a:spcBef>
                <a:spcPts val="0"/>
              </a:spcBef>
              <a:spcAft>
                <a:spcPts val="0"/>
              </a:spcAft>
              <a:buSzPts val="1400"/>
              <a:buNone/>
            </a:pPr>
            <a:endParaRPr sz="1100" b="0" i="0" u="none" strike="noStrike" cap="none" dirty="0">
              <a:solidFill>
                <a:schemeClr val="dk1"/>
              </a:solidFill>
              <a:latin typeface="Blackadder ITC" panose="04020505051007020D02" pitchFamily="82" charset="0"/>
              <a:sym typeface="Arial"/>
            </a:endParaRPr>
          </a:p>
        </p:txBody>
      </p:sp>
      <p:sp>
        <p:nvSpPr>
          <p:cNvPr id="84" name="Google Shape;84;p2:notes"/>
          <p:cNvSpPr txBox="1">
            <a:spLocks noGrp="1"/>
          </p:cNvSpPr>
          <p:nvPr>
            <p:ph type="sldNum" idx="12"/>
          </p:nvPr>
        </p:nvSpPr>
        <p:spPr>
          <a:xfrm>
            <a:off x="4021294" y="9721106"/>
            <a:ext cx="3076363" cy="511731"/>
          </a:xfrm>
          <a:prstGeom prst="rect">
            <a:avLst/>
          </a:prstGeom>
          <a:noFill/>
          <a:ln>
            <a:noFill/>
          </a:ln>
        </p:spPr>
        <p:txBody>
          <a:bodyPr spcFirstLastPara="1" wrap="square" lIns="99025" tIns="49500" rIns="99025" bIns="495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de-DE" sz="1400" b="0" i="0" u="none" strike="noStrike" kern="0" cap="none" spc="0" normalizeH="0" baseline="0" noProof="0">
                <a:ln>
                  <a:noFill/>
                </a:ln>
                <a:solidFill>
                  <a:srgbClr val="000000"/>
                </a:solidFill>
                <a:effectLst/>
                <a:uLnTx/>
                <a:uFillTx/>
                <a:latin typeface="Blackadder ITC" panose="04020505051007020D02" pitchFamily="82" charset="0"/>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107</a:t>
            </a:fld>
            <a:endParaRPr kumimoji="0" sz="1400" b="0" i="0" u="none" strike="noStrike" kern="0" cap="none" spc="0" normalizeH="0" baseline="0" noProof="0" dirty="0">
              <a:ln>
                <a:noFill/>
              </a:ln>
              <a:solidFill>
                <a:srgbClr val="000000"/>
              </a:solidFill>
              <a:effectLst/>
              <a:uLnTx/>
              <a:uFillTx/>
              <a:latin typeface="Blackadder ITC" panose="04020505051007020D02" pitchFamily="82" charset="0"/>
              <a:cs typeface="Arial"/>
              <a:sym typeface="Arial"/>
            </a:endParaRPr>
          </a:p>
        </p:txBody>
      </p:sp>
    </p:spTree>
    <p:extLst>
      <p:ext uri="{BB962C8B-B14F-4D97-AF65-F5344CB8AC3E}">
        <p14:creationId xmlns:p14="http://schemas.microsoft.com/office/powerpoint/2010/main" val="29765352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izenplatzhalter 1">
            <a:extLst>
              <a:ext uri="{FF2B5EF4-FFF2-40B4-BE49-F238E27FC236}">
                <a16:creationId xmlns:a16="http://schemas.microsoft.com/office/drawing/2014/main" id="{FF21A093-4787-4345-860C-6DBCA2DC27E0}"/>
              </a:ext>
            </a:extLst>
          </p:cNvPr>
          <p:cNvSpPr>
            <a:spLocks noGrp="1"/>
          </p:cNvSpPr>
          <p:nvPr>
            <p:ph type="body" idx="1"/>
          </p:nvPr>
        </p:nvSpPr>
        <p:spPr/>
        <p:txBody>
          <a:bodyPr/>
          <a:lstStyle/>
          <a:p>
            <a:endParaRPr lang="de-AT" dirty="0"/>
          </a:p>
        </p:txBody>
      </p:sp>
    </p:spTree>
    <p:extLst>
      <p:ext uri="{BB962C8B-B14F-4D97-AF65-F5344CB8AC3E}">
        <p14:creationId xmlns:p14="http://schemas.microsoft.com/office/powerpoint/2010/main" val="2317160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912978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izenplatzhalter 1">
            <a:extLst>
              <a:ext uri="{FF2B5EF4-FFF2-40B4-BE49-F238E27FC236}">
                <a16:creationId xmlns:a16="http://schemas.microsoft.com/office/drawing/2014/main" id="{FF21A093-4787-4345-860C-6DBCA2DC27E0}"/>
              </a:ext>
            </a:extLst>
          </p:cNvPr>
          <p:cNvSpPr>
            <a:spLocks noGrp="1"/>
          </p:cNvSpPr>
          <p:nvPr>
            <p:ph type="body" idx="1"/>
          </p:nvPr>
        </p:nvSpPr>
        <p:spPr/>
        <p:txBody>
          <a:bodyPr/>
          <a:lstStyle/>
          <a:p>
            <a:endParaRPr lang="de-AT" dirty="0"/>
          </a:p>
        </p:txBody>
      </p:sp>
    </p:spTree>
    <p:extLst>
      <p:ext uri="{BB962C8B-B14F-4D97-AF65-F5344CB8AC3E}">
        <p14:creationId xmlns:p14="http://schemas.microsoft.com/office/powerpoint/2010/main" val="355681132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992188" y="768350"/>
            <a:ext cx="5116512"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3" name="Google Shape;83;p2:notes"/>
          <p:cNvSpPr txBox="1">
            <a:spLocks noGrp="1"/>
          </p:cNvSpPr>
          <p:nvPr>
            <p:ph type="body" idx="1"/>
          </p:nvPr>
        </p:nvSpPr>
        <p:spPr>
          <a:xfrm>
            <a:off x="709932" y="4861443"/>
            <a:ext cx="5679439" cy="4605576"/>
          </a:xfrm>
          <a:prstGeom prst="rect">
            <a:avLst/>
          </a:prstGeom>
          <a:noFill/>
          <a:ln>
            <a:noFill/>
          </a:ln>
        </p:spPr>
        <p:txBody>
          <a:bodyPr spcFirstLastPara="1" wrap="square" lIns="94725" tIns="94725" rIns="94725" bIns="94725" anchor="t" anchorCtr="0">
            <a:noAutofit/>
          </a:bodyPr>
          <a:lstStyle/>
          <a:p>
            <a:pPr marL="0" marR="0" lvl="0" indent="0" algn="l" rtl="0">
              <a:lnSpc>
                <a:spcPct val="100000"/>
              </a:lnSpc>
              <a:spcBef>
                <a:spcPts val="0"/>
              </a:spcBef>
              <a:spcAft>
                <a:spcPts val="0"/>
              </a:spcAft>
              <a:buSzPts val="1400"/>
              <a:buNone/>
            </a:pPr>
            <a:endParaRPr sz="1100" b="0" i="0" u="none" strike="noStrike" cap="none" dirty="0">
              <a:solidFill>
                <a:schemeClr val="dk1"/>
              </a:solidFill>
              <a:latin typeface="Blackadder ITC" panose="04020505051007020D02" pitchFamily="82" charset="0"/>
              <a:sym typeface="Arial"/>
            </a:endParaRPr>
          </a:p>
        </p:txBody>
      </p:sp>
      <p:sp>
        <p:nvSpPr>
          <p:cNvPr id="84" name="Google Shape;84;p2:notes"/>
          <p:cNvSpPr txBox="1">
            <a:spLocks noGrp="1"/>
          </p:cNvSpPr>
          <p:nvPr>
            <p:ph type="sldNum" idx="12"/>
          </p:nvPr>
        </p:nvSpPr>
        <p:spPr>
          <a:xfrm>
            <a:off x="4021294" y="9721106"/>
            <a:ext cx="3076363" cy="511731"/>
          </a:xfrm>
          <a:prstGeom prst="rect">
            <a:avLst/>
          </a:prstGeom>
          <a:noFill/>
          <a:ln>
            <a:noFill/>
          </a:ln>
        </p:spPr>
        <p:txBody>
          <a:bodyPr spcFirstLastPara="1" wrap="square" lIns="99025" tIns="49500" rIns="99025" bIns="495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de-DE" sz="1400" b="0" i="0" u="none" strike="noStrike" kern="0" cap="none" spc="0" normalizeH="0" baseline="0" noProof="0">
                <a:ln>
                  <a:noFill/>
                </a:ln>
                <a:solidFill>
                  <a:srgbClr val="000000"/>
                </a:solidFill>
                <a:effectLst/>
                <a:uLnTx/>
                <a:uFillTx/>
                <a:latin typeface="Blackadder ITC" panose="04020505051007020D02" pitchFamily="82" charset="0"/>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110</a:t>
            </a:fld>
            <a:endParaRPr kumimoji="0" sz="1400" b="0" i="0" u="none" strike="noStrike" kern="0" cap="none" spc="0" normalizeH="0" baseline="0" noProof="0" dirty="0">
              <a:ln>
                <a:noFill/>
              </a:ln>
              <a:solidFill>
                <a:srgbClr val="000000"/>
              </a:solidFill>
              <a:effectLst/>
              <a:uLnTx/>
              <a:uFillTx/>
              <a:latin typeface="Blackadder ITC" panose="04020505051007020D02" pitchFamily="82" charset="0"/>
              <a:cs typeface="Arial"/>
              <a:sym typeface="Arial"/>
            </a:endParaRPr>
          </a:p>
        </p:txBody>
      </p:sp>
    </p:spTree>
    <p:extLst>
      <p:ext uri="{BB962C8B-B14F-4D97-AF65-F5344CB8AC3E}">
        <p14:creationId xmlns:p14="http://schemas.microsoft.com/office/powerpoint/2010/main" val="415739358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87315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219167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387360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03707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726843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0634671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771566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0039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992188" y="768350"/>
            <a:ext cx="5116512"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3" name="Google Shape;83;p2:notes"/>
          <p:cNvSpPr txBox="1">
            <a:spLocks noGrp="1"/>
          </p:cNvSpPr>
          <p:nvPr>
            <p:ph type="body" idx="1"/>
          </p:nvPr>
        </p:nvSpPr>
        <p:spPr>
          <a:xfrm>
            <a:off x="709932" y="4861443"/>
            <a:ext cx="5679439" cy="4605576"/>
          </a:xfrm>
          <a:prstGeom prst="rect">
            <a:avLst/>
          </a:prstGeom>
          <a:noFill/>
          <a:ln>
            <a:noFill/>
          </a:ln>
        </p:spPr>
        <p:txBody>
          <a:bodyPr spcFirstLastPara="1" wrap="square" lIns="94725" tIns="94725" rIns="94725" bIns="94725" anchor="t" anchorCtr="0">
            <a:noAutofit/>
          </a:bodyPr>
          <a:lstStyle/>
          <a:p>
            <a:pPr marL="0" marR="0" lvl="0" indent="0" algn="l" rtl="0">
              <a:lnSpc>
                <a:spcPct val="100000"/>
              </a:lnSpc>
              <a:spcBef>
                <a:spcPts val="0"/>
              </a:spcBef>
              <a:spcAft>
                <a:spcPts val="0"/>
              </a:spcAft>
              <a:buSzPts val="1400"/>
              <a:buNone/>
            </a:pPr>
            <a:endParaRPr sz="1100" b="0" i="0" u="none" strike="noStrike" cap="none" dirty="0">
              <a:solidFill>
                <a:schemeClr val="dk1"/>
              </a:solidFill>
              <a:latin typeface="Blackadder ITC" panose="04020505051007020D02" pitchFamily="82" charset="0"/>
              <a:sym typeface="Arial"/>
            </a:endParaRPr>
          </a:p>
        </p:txBody>
      </p:sp>
      <p:sp>
        <p:nvSpPr>
          <p:cNvPr id="84" name="Google Shape;84;p2:notes"/>
          <p:cNvSpPr txBox="1">
            <a:spLocks noGrp="1"/>
          </p:cNvSpPr>
          <p:nvPr>
            <p:ph type="sldNum" idx="12"/>
          </p:nvPr>
        </p:nvSpPr>
        <p:spPr>
          <a:xfrm>
            <a:off x="4021294" y="9721106"/>
            <a:ext cx="3076363" cy="511731"/>
          </a:xfrm>
          <a:prstGeom prst="rect">
            <a:avLst/>
          </a:prstGeom>
          <a:noFill/>
          <a:ln>
            <a:noFill/>
          </a:ln>
        </p:spPr>
        <p:txBody>
          <a:bodyPr spcFirstLastPara="1" wrap="square" lIns="99025" tIns="49500" rIns="99025" bIns="495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de-DE" sz="1400" b="0" i="0" u="none" strike="noStrike" kern="0" cap="none" spc="0" normalizeH="0" baseline="0" noProof="0">
                <a:ln>
                  <a:noFill/>
                </a:ln>
                <a:solidFill>
                  <a:srgbClr val="000000"/>
                </a:solidFill>
                <a:effectLst/>
                <a:uLnTx/>
                <a:uFillTx/>
                <a:latin typeface="Blackadder ITC" panose="04020505051007020D02" pitchFamily="82" charset="0"/>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8</a:t>
            </a:fld>
            <a:endParaRPr kumimoji="0" sz="1400" b="0" i="0" u="none" strike="noStrike" kern="0" cap="none" spc="0" normalizeH="0" baseline="0" noProof="0" dirty="0">
              <a:ln>
                <a:noFill/>
              </a:ln>
              <a:solidFill>
                <a:srgbClr val="000000"/>
              </a:solidFill>
              <a:effectLst/>
              <a:uLnTx/>
              <a:uFillTx/>
              <a:latin typeface="Blackadder ITC" panose="04020505051007020D02" pitchFamily="82" charset="0"/>
              <a:cs typeface="Arial"/>
              <a:sym typeface="Arial"/>
            </a:endParaRPr>
          </a:p>
        </p:txBody>
      </p:sp>
    </p:spTree>
    <p:extLst>
      <p:ext uri="{BB962C8B-B14F-4D97-AF65-F5344CB8AC3E}">
        <p14:creationId xmlns:p14="http://schemas.microsoft.com/office/powerpoint/2010/main" val="79234453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524986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992188" y="768350"/>
            <a:ext cx="5116512"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3" name="Google Shape;83;p2:notes"/>
          <p:cNvSpPr txBox="1">
            <a:spLocks noGrp="1"/>
          </p:cNvSpPr>
          <p:nvPr>
            <p:ph type="body" idx="1"/>
          </p:nvPr>
        </p:nvSpPr>
        <p:spPr>
          <a:xfrm>
            <a:off x="709932" y="4861443"/>
            <a:ext cx="5679439" cy="4605576"/>
          </a:xfrm>
          <a:prstGeom prst="rect">
            <a:avLst/>
          </a:prstGeom>
          <a:noFill/>
          <a:ln>
            <a:noFill/>
          </a:ln>
        </p:spPr>
        <p:txBody>
          <a:bodyPr spcFirstLastPara="1" wrap="square" lIns="94725" tIns="94725" rIns="94725" bIns="94725" anchor="t" anchorCtr="0">
            <a:noAutofit/>
          </a:bodyPr>
          <a:lstStyle/>
          <a:p>
            <a:pPr marL="0" marR="0" lvl="0" indent="0" algn="l" rtl="0">
              <a:lnSpc>
                <a:spcPct val="100000"/>
              </a:lnSpc>
              <a:spcBef>
                <a:spcPts val="0"/>
              </a:spcBef>
              <a:spcAft>
                <a:spcPts val="0"/>
              </a:spcAft>
              <a:buSzPts val="1400"/>
              <a:buNone/>
            </a:pPr>
            <a:endParaRPr sz="1100" b="0" i="0" u="none" strike="noStrike" cap="none" dirty="0">
              <a:solidFill>
                <a:schemeClr val="dk1"/>
              </a:solidFill>
              <a:latin typeface="Blackadder ITC" panose="04020505051007020D02" pitchFamily="82" charset="0"/>
              <a:sym typeface="Arial"/>
            </a:endParaRPr>
          </a:p>
        </p:txBody>
      </p:sp>
      <p:sp>
        <p:nvSpPr>
          <p:cNvPr id="84" name="Google Shape;84;p2:notes"/>
          <p:cNvSpPr txBox="1">
            <a:spLocks noGrp="1"/>
          </p:cNvSpPr>
          <p:nvPr>
            <p:ph type="sldNum" idx="12"/>
          </p:nvPr>
        </p:nvSpPr>
        <p:spPr>
          <a:xfrm>
            <a:off x="4021294" y="9721106"/>
            <a:ext cx="3076363" cy="511731"/>
          </a:xfrm>
          <a:prstGeom prst="rect">
            <a:avLst/>
          </a:prstGeom>
          <a:noFill/>
          <a:ln>
            <a:noFill/>
          </a:ln>
        </p:spPr>
        <p:txBody>
          <a:bodyPr spcFirstLastPara="1" wrap="square" lIns="99025" tIns="49500" rIns="99025" bIns="495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de-DE" sz="1400" b="0" i="0" u="none" strike="noStrike" kern="0" cap="none" spc="0" normalizeH="0" baseline="0" noProof="0">
                <a:ln>
                  <a:noFill/>
                </a:ln>
                <a:solidFill>
                  <a:srgbClr val="000000"/>
                </a:solidFill>
                <a:effectLst/>
                <a:uLnTx/>
                <a:uFillTx/>
                <a:latin typeface="Blackadder ITC" panose="04020505051007020D02" pitchFamily="82" charset="0"/>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120</a:t>
            </a:fld>
            <a:endParaRPr kumimoji="0" sz="1400" b="0" i="0" u="none" strike="noStrike" kern="0" cap="none" spc="0" normalizeH="0" baseline="0" noProof="0" dirty="0">
              <a:ln>
                <a:noFill/>
              </a:ln>
              <a:solidFill>
                <a:srgbClr val="000000"/>
              </a:solidFill>
              <a:effectLst/>
              <a:uLnTx/>
              <a:uFillTx/>
              <a:latin typeface="Blackadder ITC" panose="04020505051007020D02" pitchFamily="82" charset="0"/>
              <a:cs typeface="Arial"/>
              <a:sym typeface="Arial"/>
            </a:endParaRPr>
          </a:p>
        </p:txBody>
      </p:sp>
    </p:spTree>
    <p:extLst>
      <p:ext uri="{BB962C8B-B14F-4D97-AF65-F5344CB8AC3E}">
        <p14:creationId xmlns:p14="http://schemas.microsoft.com/office/powerpoint/2010/main" val="296591742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izenplatzhalter 1">
            <a:extLst>
              <a:ext uri="{FF2B5EF4-FFF2-40B4-BE49-F238E27FC236}">
                <a16:creationId xmlns:a16="http://schemas.microsoft.com/office/drawing/2014/main" id="{FF21A093-4787-4345-860C-6DBCA2DC27E0}"/>
              </a:ext>
            </a:extLst>
          </p:cNvPr>
          <p:cNvSpPr>
            <a:spLocks noGrp="1"/>
          </p:cNvSpPr>
          <p:nvPr>
            <p:ph type="body" idx="1"/>
          </p:nvPr>
        </p:nvSpPr>
        <p:spPr/>
        <p:txBody>
          <a:bodyPr/>
          <a:lstStyle/>
          <a:p>
            <a:endParaRPr lang="de-AT" dirty="0"/>
          </a:p>
        </p:txBody>
      </p:sp>
    </p:spTree>
    <p:extLst>
      <p:ext uri="{BB962C8B-B14F-4D97-AF65-F5344CB8AC3E}">
        <p14:creationId xmlns:p14="http://schemas.microsoft.com/office/powerpoint/2010/main" val="168211152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izenplatzhalter 1">
            <a:extLst>
              <a:ext uri="{FF2B5EF4-FFF2-40B4-BE49-F238E27FC236}">
                <a16:creationId xmlns:a16="http://schemas.microsoft.com/office/drawing/2014/main" id="{FF21A093-4787-4345-860C-6DBCA2DC27E0}"/>
              </a:ext>
            </a:extLst>
          </p:cNvPr>
          <p:cNvSpPr>
            <a:spLocks noGrp="1"/>
          </p:cNvSpPr>
          <p:nvPr>
            <p:ph type="body" idx="1"/>
          </p:nvPr>
        </p:nvSpPr>
        <p:spPr/>
        <p:txBody>
          <a:bodyPr/>
          <a:lstStyle/>
          <a:p>
            <a:endParaRPr lang="de-AT" dirty="0"/>
          </a:p>
        </p:txBody>
      </p:sp>
    </p:spTree>
    <p:extLst>
      <p:ext uri="{BB962C8B-B14F-4D97-AF65-F5344CB8AC3E}">
        <p14:creationId xmlns:p14="http://schemas.microsoft.com/office/powerpoint/2010/main" val="3623827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20"/>
        <p:cNvGrpSpPr/>
        <p:nvPr/>
      </p:nvGrpSpPr>
      <p:grpSpPr>
        <a:xfrm>
          <a:off x="0" y="0"/>
          <a:ext cx="0" cy="0"/>
          <a:chOff x="0" y="0"/>
          <a:chExt cx="0" cy="0"/>
        </a:xfrm>
      </p:grpSpPr>
      <p:sp>
        <p:nvSpPr>
          <p:cNvPr id="21" name="Google Shape;21;g61e8dd047e_0_15"/>
          <p:cNvSpPr txBox="1">
            <a:spLocks noGrp="1"/>
          </p:cNvSpPr>
          <p:nvPr>
            <p:ph type="title"/>
          </p:nvPr>
        </p:nvSpPr>
        <p:spPr>
          <a:xfrm>
            <a:off x="457200" y="273600"/>
            <a:ext cx="82293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2800" b="1">
                <a:latin typeface="Calibri" panose="020F0502020204030204" pitchFamily="34" charset="0"/>
                <a:cs typeface="Calibri" panose="020F05020202040302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2" name="Google Shape;22;g61e8dd047e_0_15"/>
          <p:cNvSpPr txBox="1">
            <a:spLocks noGrp="1"/>
          </p:cNvSpPr>
          <p:nvPr>
            <p:ph type="body" idx="1"/>
          </p:nvPr>
        </p:nvSpPr>
        <p:spPr>
          <a:xfrm>
            <a:off x="2286000" y="338760"/>
            <a:ext cx="6399300" cy="4824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0"/>
              </a:spcBef>
              <a:spcAft>
                <a:spcPts val="0"/>
              </a:spcAft>
              <a:buSzPts val="1400"/>
              <a:buNone/>
              <a:defRPr sz="1800">
                <a:latin typeface="Calibri" panose="020F0502020204030204" pitchFamily="34" charset="0"/>
                <a:cs typeface="Calibri" panose="020F0502020204030204" pitchFamily="34" charset="0"/>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dirty="0"/>
          </a:p>
        </p:txBody>
      </p:sp>
      <p:sp>
        <p:nvSpPr>
          <p:cNvPr id="2" name="Textfeld 1">
            <a:extLst>
              <a:ext uri="{FF2B5EF4-FFF2-40B4-BE49-F238E27FC236}">
                <a16:creationId xmlns:a16="http://schemas.microsoft.com/office/drawing/2014/main" id="{EAB9558B-27C5-4CC8-9685-151D67DE7720}"/>
              </a:ext>
            </a:extLst>
          </p:cNvPr>
          <p:cNvSpPr txBox="1"/>
          <p:nvPr userDrawn="1"/>
        </p:nvSpPr>
        <p:spPr>
          <a:xfrm>
            <a:off x="8180614" y="6434758"/>
            <a:ext cx="1232807" cy="338554"/>
          </a:xfrm>
          <a:prstGeom prst="rect">
            <a:avLst/>
          </a:prstGeom>
          <a:noFill/>
        </p:spPr>
        <p:txBody>
          <a:bodyPr wrap="square" rtlCol="0">
            <a:spAutoFit/>
          </a:bodyPr>
          <a:lstStyle/>
          <a:p>
            <a:fld id="{CE9CBD56-2686-4AAC-B011-CC68FE510BD3}" type="slidenum">
              <a:rPr lang="de-AT" sz="1600" baseline="0" smtClean="0">
                <a:solidFill>
                  <a:schemeClr val="bg1"/>
                </a:solidFill>
                <a:latin typeface="Calibri" panose="020F0502020204030204" pitchFamily="34" charset="0"/>
                <a:cs typeface="Calibri" panose="020F0502020204030204" pitchFamily="34" charset="0"/>
              </a:rPr>
              <a:t>‹#›</a:t>
            </a:fld>
            <a:r>
              <a:rPr lang="de-AT" sz="1600" baseline="0" dirty="0">
                <a:solidFill>
                  <a:schemeClr val="bg1"/>
                </a:solidFill>
                <a:latin typeface="Calibri" panose="020F0502020204030204" pitchFamily="34" charset="0"/>
                <a:cs typeface="Calibri" panose="020F0502020204030204" pitchFamily="34" charset="0"/>
              </a:rPr>
              <a:t> / 123</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Content" type="obj">
  <p:cSld name="Title, Content">
    <p:spTree>
      <p:nvGrpSpPr>
        <p:cNvPr id="1" name="Shape 20"/>
        <p:cNvGrpSpPr/>
        <p:nvPr/>
      </p:nvGrpSpPr>
      <p:grpSpPr>
        <a:xfrm>
          <a:off x="0" y="0"/>
          <a:ext cx="0" cy="0"/>
          <a:chOff x="0" y="0"/>
          <a:chExt cx="0" cy="0"/>
        </a:xfrm>
      </p:grpSpPr>
      <p:sp>
        <p:nvSpPr>
          <p:cNvPr id="21" name="Google Shape;21;g61e8dd047e_0_15"/>
          <p:cNvSpPr txBox="1">
            <a:spLocks noGrp="1"/>
          </p:cNvSpPr>
          <p:nvPr>
            <p:ph type="title"/>
          </p:nvPr>
        </p:nvSpPr>
        <p:spPr>
          <a:xfrm>
            <a:off x="457200" y="273600"/>
            <a:ext cx="82293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g61e8dd047e_0_15"/>
          <p:cNvSpPr txBox="1">
            <a:spLocks noGrp="1"/>
          </p:cNvSpPr>
          <p:nvPr>
            <p:ph type="body" idx="1"/>
          </p:nvPr>
        </p:nvSpPr>
        <p:spPr>
          <a:xfrm>
            <a:off x="2286000" y="338760"/>
            <a:ext cx="6399300" cy="4824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dirty="0"/>
          </a:p>
        </p:txBody>
      </p:sp>
      <p:sp>
        <p:nvSpPr>
          <p:cNvPr id="2" name="Textfeld 1">
            <a:extLst>
              <a:ext uri="{FF2B5EF4-FFF2-40B4-BE49-F238E27FC236}">
                <a16:creationId xmlns:a16="http://schemas.microsoft.com/office/drawing/2014/main" id="{EAB9558B-27C5-4CC8-9685-151D67DE7720}"/>
              </a:ext>
            </a:extLst>
          </p:cNvPr>
          <p:cNvSpPr txBox="1"/>
          <p:nvPr userDrawn="1"/>
        </p:nvSpPr>
        <p:spPr>
          <a:xfrm>
            <a:off x="8172798" y="6415123"/>
            <a:ext cx="1232807" cy="338554"/>
          </a:xfrm>
          <a:prstGeom prst="rect">
            <a:avLst/>
          </a:prstGeom>
          <a:noFill/>
        </p:spPr>
        <p:txBody>
          <a:bodyPr wrap="square" rtlCol="0">
            <a:spAutoFit/>
          </a:bodyPr>
          <a:lstStyle/>
          <a:p>
            <a:fld id="{CE9CBD56-2686-4AAC-B011-CC68FE510BD3}" type="slidenum">
              <a:rPr lang="de-AT" sz="1600" smtClean="0">
                <a:solidFill>
                  <a:schemeClr val="bg1"/>
                </a:solidFill>
                <a:latin typeface="Calibri" panose="020F0502020204030204" pitchFamily="34" charset="0"/>
                <a:ea typeface="Calibri" panose="020F0502020204030204" pitchFamily="34" charset="0"/>
                <a:cs typeface="Calibri" panose="020F0502020204030204" pitchFamily="34" charset="0"/>
              </a:rPr>
              <a:t>‹#›</a:t>
            </a:fld>
            <a:r>
              <a:rPr lang="de-AT" sz="1600" dirty="0">
                <a:solidFill>
                  <a:schemeClr val="bg1"/>
                </a:solidFill>
                <a:latin typeface="Calibri" panose="020F0502020204030204" pitchFamily="34" charset="0"/>
                <a:ea typeface="Calibri" panose="020F0502020204030204" pitchFamily="34" charset="0"/>
                <a:cs typeface="Calibri" panose="020F0502020204030204" pitchFamily="34" charset="0"/>
              </a:rPr>
              <a:t> / 123</a:t>
            </a:r>
          </a:p>
        </p:txBody>
      </p:sp>
    </p:spTree>
    <p:extLst>
      <p:ext uri="{BB962C8B-B14F-4D97-AF65-F5344CB8AC3E}">
        <p14:creationId xmlns:p14="http://schemas.microsoft.com/office/powerpoint/2010/main" val="2895099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reserve="1">
  <p:cSld name="1_Title, Content">
    <p:spTree>
      <p:nvGrpSpPr>
        <p:cNvPr id="1" name="Shape 20"/>
        <p:cNvGrpSpPr/>
        <p:nvPr/>
      </p:nvGrpSpPr>
      <p:grpSpPr>
        <a:xfrm>
          <a:off x="0" y="0"/>
          <a:ext cx="0" cy="0"/>
          <a:chOff x="0" y="0"/>
          <a:chExt cx="0" cy="0"/>
        </a:xfrm>
      </p:grpSpPr>
      <p:sp>
        <p:nvSpPr>
          <p:cNvPr id="21" name="Google Shape;21;g61e8dd047e_0_15"/>
          <p:cNvSpPr txBox="1">
            <a:spLocks noGrp="1"/>
          </p:cNvSpPr>
          <p:nvPr>
            <p:ph type="title"/>
          </p:nvPr>
        </p:nvSpPr>
        <p:spPr>
          <a:xfrm>
            <a:off x="457200" y="273600"/>
            <a:ext cx="82293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2" name="Google Shape;22;g61e8dd047e_0_15"/>
          <p:cNvSpPr txBox="1">
            <a:spLocks noGrp="1"/>
          </p:cNvSpPr>
          <p:nvPr>
            <p:ph type="body" idx="1"/>
          </p:nvPr>
        </p:nvSpPr>
        <p:spPr>
          <a:xfrm>
            <a:off x="619431" y="2142979"/>
            <a:ext cx="7934633" cy="3525317"/>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dirty="0"/>
          </a:p>
        </p:txBody>
      </p:sp>
      <p:sp>
        <p:nvSpPr>
          <p:cNvPr id="2" name="Textfeld 1">
            <a:extLst>
              <a:ext uri="{FF2B5EF4-FFF2-40B4-BE49-F238E27FC236}">
                <a16:creationId xmlns:a16="http://schemas.microsoft.com/office/drawing/2014/main" id="{EAB9558B-27C5-4CC8-9685-151D67DE7720}"/>
              </a:ext>
            </a:extLst>
          </p:cNvPr>
          <p:cNvSpPr txBox="1"/>
          <p:nvPr userDrawn="1"/>
        </p:nvSpPr>
        <p:spPr>
          <a:xfrm>
            <a:off x="8180614" y="6433200"/>
            <a:ext cx="1232807" cy="338554"/>
          </a:xfrm>
          <a:prstGeom prst="rect">
            <a:avLst/>
          </a:prstGeom>
          <a:noFill/>
        </p:spPr>
        <p:txBody>
          <a:bodyPr wrap="square" rtlCol="0">
            <a:spAutoFit/>
          </a:bodyPr>
          <a:lstStyle/>
          <a:p>
            <a:fld id="{CE9CBD56-2686-4AAC-B011-CC68FE510BD3}" type="slidenum">
              <a:rPr lang="de-AT" sz="1600" smtClean="0">
                <a:solidFill>
                  <a:schemeClr val="bg1"/>
                </a:solidFill>
                <a:latin typeface="Calibri" panose="020F0502020204030204" pitchFamily="34" charset="0"/>
                <a:ea typeface="Calibri" panose="020F0502020204030204" pitchFamily="34" charset="0"/>
                <a:cs typeface="Calibri" panose="020F0502020204030204" pitchFamily="34" charset="0"/>
              </a:rPr>
              <a:t>‹#›</a:t>
            </a:fld>
            <a:r>
              <a:rPr lang="de-AT" sz="1600" dirty="0">
                <a:solidFill>
                  <a:schemeClr val="bg1"/>
                </a:solidFill>
                <a:latin typeface="Calibri" panose="020F0502020204030204" pitchFamily="34" charset="0"/>
                <a:ea typeface="Calibri" panose="020F0502020204030204" pitchFamily="34" charset="0"/>
                <a:cs typeface="Calibri" panose="020F0502020204030204" pitchFamily="34" charset="0"/>
              </a:rPr>
              <a:t> / 123</a:t>
            </a:r>
          </a:p>
        </p:txBody>
      </p:sp>
    </p:spTree>
    <p:extLst>
      <p:ext uri="{BB962C8B-B14F-4D97-AF65-F5344CB8AC3E}">
        <p14:creationId xmlns:p14="http://schemas.microsoft.com/office/powerpoint/2010/main" val="159592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143000" y="1122363"/>
            <a:ext cx="6858000" cy="2387600"/>
          </a:xfrm>
        </p:spPr>
        <p:txBody>
          <a:bodyPr anchor="b"/>
          <a:lstStyle>
            <a:lvl1pPr algn="ctr">
              <a:defRPr sz="4500"/>
            </a:lvl1pPr>
          </a:lstStyle>
          <a:p>
            <a:r>
              <a:rPr lang="de-DE"/>
              <a:t>Titelmasterformat durch Klicken bearbeiten</a:t>
            </a:r>
            <a:endParaRPr lang="en-US"/>
          </a:p>
        </p:txBody>
      </p:sp>
      <p:sp>
        <p:nvSpPr>
          <p:cNvPr id="3" name="Untertitel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Formatvorlage des Untertitelmasters durch Klicken bearbeiten</a:t>
            </a:r>
            <a:endParaRPr lang="en-US"/>
          </a:p>
        </p:txBody>
      </p:sp>
      <p:sp>
        <p:nvSpPr>
          <p:cNvPr id="4" name="Datumsplatzhalter 3"/>
          <p:cNvSpPr>
            <a:spLocks noGrp="1"/>
          </p:cNvSpPr>
          <p:nvPr>
            <p:ph type="dt" sz="half" idx="10"/>
          </p:nvPr>
        </p:nvSpPr>
        <p:spPr/>
        <p:txBody>
          <a:bodyPr/>
          <a:lstStyle/>
          <a:p>
            <a:fld id="{F14121FD-A0FC-46CB-9664-4B9229255328}" type="datetimeFigureOut">
              <a:rPr lang="en-US" smtClean="0"/>
              <a:t>6/14/25</a:t>
            </a:fld>
            <a:endParaRPr lang="en-US"/>
          </a:p>
        </p:txBody>
      </p:sp>
      <p:sp>
        <p:nvSpPr>
          <p:cNvPr id="5" name="Fußzeilenplatzhalter 4"/>
          <p:cNvSpPr>
            <a:spLocks noGrp="1"/>
          </p:cNvSpPr>
          <p:nvPr>
            <p:ph type="ftr" sz="quarter" idx="11"/>
          </p:nvPr>
        </p:nvSpPr>
        <p:spPr/>
        <p:txBody>
          <a:bodyPr/>
          <a:lstStyle/>
          <a:p>
            <a:endParaRPr lang="en-US"/>
          </a:p>
        </p:txBody>
      </p:sp>
      <p:sp>
        <p:nvSpPr>
          <p:cNvPr id="6" name="Foliennummernplatzhalter 5"/>
          <p:cNvSpPr>
            <a:spLocks noGrp="1"/>
          </p:cNvSpPr>
          <p:nvPr>
            <p:ph type="sldNum" sz="quarter" idx="12"/>
          </p:nvPr>
        </p:nvSpPr>
        <p:spPr/>
        <p:txBody>
          <a:bodyPr/>
          <a:lstStyle/>
          <a:p>
            <a:fld id="{0392EB02-8283-4AD7-A9B2-05B4F51D6860}" type="slidenum">
              <a:rPr lang="en-US" smtClean="0"/>
              <a:t>‹#›</a:t>
            </a:fld>
            <a:endParaRPr lang="en-US"/>
          </a:p>
        </p:txBody>
      </p:sp>
    </p:spTree>
    <p:extLst>
      <p:ext uri="{BB962C8B-B14F-4D97-AF65-F5344CB8AC3E}">
        <p14:creationId xmlns:p14="http://schemas.microsoft.com/office/powerpoint/2010/main" val="21394560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2.jpg"/><Relationship Id="rId5" Type="http://schemas.openxmlformats.org/officeDocument/2006/relationships/image" Target="../media/image1.jp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blip>
          <a:srcRect/>
          <a:stretch>
            <a:fillRect/>
          </a:stretch>
        </a:blipFill>
        <a:effectLst/>
      </p:bgPr>
    </p:bg>
    <p:spTree>
      <p:nvGrpSpPr>
        <p:cNvPr id="1" name="Shape 5"/>
        <p:cNvGrpSpPr/>
        <p:nvPr/>
      </p:nvGrpSpPr>
      <p:grpSpPr>
        <a:xfrm>
          <a:off x="0" y="0"/>
          <a:ext cx="0" cy="0"/>
          <a:chOff x="0" y="0"/>
          <a:chExt cx="0" cy="0"/>
        </a:xfrm>
      </p:grpSpPr>
      <p:pic>
        <p:nvPicPr>
          <p:cNvPr id="6" name="Google Shape;6;g61e8dd047e_0_0"/>
          <p:cNvPicPr preferRelativeResize="0"/>
          <p:nvPr/>
        </p:nvPicPr>
        <p:blipFill rotWithShape="1">
          <a:blip r:embed="rId4">
            <a:alphaModFix/>
          </a:blip>
          <a:srcRect/>
          <a:stretch/>
        </p:blipFill>
        <p:spPr>
          <a:xfrm>
            <a:off x="0" y="360"/>
            <a:ext cx="9143642" cy="6857280"/>
          </a:xfrm>
          <a:prstGeom prst="rect">
            <a:avLst/>
          </a:prstGeom>
          <a:noFill/>
          <a:ln>
            <a:noFill/>
          </a:ln>
        </p:spPr>
      </p:pic>
      <p:pic>
        <p:nvPicPr>
          <p:cNvPr id="7" name="Google Shape;7;g61e8dd047e_0_0"/>
          <p:cNvPicPr preferRelativeResize="0"/>
          <p:nvPr/>
        </p:nvPicPr>
        <p:blipFill rotWithShape="1">
          <a:blip r:embed="rId5">
            <a:alphaModFix/>
          </a:blip>
          <a:srcRect/>
          <a:stretch/>
        </p:blipFill>
        <p:spPr>
          <a:xfrm>
            <a:off x="0" y="360"/>
            <a:ext cx="9143642" cy="6857280"/>
          </a:xfrm>
          <a:prstGeom prst="rect">
            <a:avLst/>
          </a:prstGeom>
          <a:noFill/>
          <a:ln>
            <a:noFill/>
          </a:ln>
        </p:spPr>
      </p:pic>
      <p:sp>
        <p:nvSpPr>
          <p:cNvPr id="11" name="Google Shape;11;g61e8dd047e_0_0"/>
          <p:cNvSpPr/>
          <p:nvPr/>
        </p:nvSpPr>
        <p:spPr>
          <a:xfrm>
            <a:off x="3657600" y="1481760"/>
            <a:ext cx="184200" cy="307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Blackadder ITC" panose="04020505051007020D02" pitchFamily="82" charset="0"/>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0"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5">
            <a:alphaModFix/>
          </a:blip>
          <a:srcRect/>
          <a:stretch>
            <a:fillRect/>
          </a:stretch>
        </a:blipFill>
        <a:effectLst/>
      </p:bgPr>
    </p:bg>
    <p:spTree>
      <p:nvGrpSpPr>
        <p:cNvPr id="1" name="Shape 5"/>
        <p:cNvGrpSpPr/>
        <p:nvPr/>
      </p:nvGrpSpPr>
      <p:grpSpPr>
        <a:xfrm>
          <a:off x="0" y="0"/>
          <a:ext cx="0" cy="0"/>
          <a:chOff x="0" y="0"/>
          <a:chExt cx="0" cy="0"/>
        </a:xfrm>
      </p:grpSpPr>
      <p:pic>
        <p:nvPicPr>
          <p:cNvPr id="6" name="Google Shape;6;g61e8dd047e_0_0"/>
          <p:cNvPicPr preferRelativeResize="0"/>
          <p:nvPr/>
        </p:nvPicPr>
        <p:blipFill rotWithShape="1">
          <a:blip r:embed="rId6">
            <a:alphaModFix/>
          </a:blip>
          <a:srcRect/>
          <a:stretch/>
        </p:blipFill>
        <p:spPr>
          <a:xfrm>
            <a:off x="0" y="360"/>
            <a:ext cx="9143642" cy="6857280"/>
          </a:xfrm>
          <a:prstGeom prst="rect">
            <a:avLst/>
          </a:prstGeom>
          <a:noFill/>
          <a:ln>
            <a:noFill/>
          </a:ln>
        </p:spPr>
      </p:pic>
      <p:pic>
        <p:nvPicPr>
          <p:cNvPr id="7" name="Google Shape;7;g61e8dd047e_0_0"/>
          <p:cNvPicPr preferRelativeResize="0"/>
          <p:nvPr/>
        </p:nvPicPr>
        <p:blipFill rotWithShape="1">
          <a:blip r:embed="rId7">
            <a:alphaModFix/>
          </a:blip>
          <a:srcRect/>
          <a:stretch/>
        </p:blipFill>
        <p:spPr>
          <a:xfrm>
            <a:off x="0" y="360"/>
            <a:ext cx="9143642" cy="6857280"/>
          </a:xfrm>
          <a:prstGeom prst="rect">
            <a:avLst/>
          </a:prstGeom>
          <a:noFill/>
          <a:ln>
            <a:noFill/>
          </a:ln>
        </p:spPr>
      </p:pic>
      <p:sp>
        <p:nvSpPr>
          <p:cNvPr id="11" name="Google Shape;11;g61e8dd047e_0_0"/>
          <p:cNvSpPr/>
          <p:nvPr/>
        </p:nvSpPr>
        <p:spPr>
          <a:xfrm>
            <a:off x="3657600" y="1481760"/>
            <a:ext cx="184200" cy="307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46224536"/>
      </p:ext>
    </p:extLst>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1.png"/><Relationship Id="rId18" Type="http://schemas.openxmlformats.org/officeDocument/2006/relationships/image" Target="../media/image151.png"/><Relationship Id="rId3" Type="http://schemas.openxmlformats.org/officeDocument/2006/relationships/image" Target="../media/image58.png"/><Relationship Id="rId21" Type="http://schemas.openxmlformats.org/officeDocument/2006/relationships/image" Target="../media/image153.png"/><Relationship Id="rId7" Type="http://schemas.openxmlformats.org/officeDocument/2006/relationships/image" Target="../media/image62.png"/><Relationship Id="rId12" Type="http://schemas.openxmlformats.org/officeDocument/2006/relationships/image" Target="../media/image140.png"/><Relationship Id="rId17" Type="http://schemas.openxmlformats.org/officeDocument/2006/relationships/image" Target="../media/image150.png"/><Relationship Id="rId2" Type="http://schemas.openxmlformats.org/officeDocument/2006/relationships/notesSlide" Target="../notesSlides/notesSlide70.xml"/><Relationship Id="rId16" Type="http://schemas.openxmlformats.org/officeDocument/2006/relationships/image" Target="../media/image144.png"/><Relationship Id="rId20" Type="http://schemas.openxmlformats.org/officeDocument/2006/relationships/image" Target="../media/image152.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139.png"/><Relationship Id="rId5" Type="http://schemas.openxmlformats.org/officeDocument/2006/relationships/image" Target="../media/image60.png"/><Relationship Id="rId15" Type="http://schemas.openxmlformats.org/officeDocument/2006/relationships/image" Target="../media/image143.png"/><Relationship Id="rId10" Type="http://schemas.openxmlformats.org/officeDocument/2006/relationships/image" Target="../media/image65.png"/><Relationship Id="rId19" Type="http://schemas.openxmlformats.org/officeDocument/2006/relationships/image" Target="../media/image154.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142.png"/></Relationships>
</file>

<file path=ppt/slides/_rels/slide101.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1.png"/><Relationship Id="rId18" Type="http://schemas.openxmlformats.org/officeDocument/2006/relationships/image" Target="../media/image151.png"/><Relationship Id="rId3" Type="http://schemas.openxmlformats.org/officeDocument/2006/relationships/image" Target="../media/image58.png"/><Relationship Id="rId21" Type="http://schemas.openxmlformats.org/officeDocument/2006/relationships/image" Target="../media/image153.png"/><Relationship Id="rId7" Type="http://schemas.openxmlformats.org/officeDocument/2006/relationships/image" Target="../media/image62.png"/><Relationship Id="rId12" Type="http://schemas.openxmlformats.org/officeDocument/2006/relationships/image" Target="../media/image140.png"/><Relationship Id="rId17" Type="http://schemas.openxmlformats.org/officeDocument/2006/relationships/image" Target="../media/image150.png"/><Relationship Id="rId2" Type="http://schemas.openxmlformats.org/officeDocument/2006/relationships/notesSlide" Target="../notesSlides/notesSlide71.xml"/><Relationship Id="rId16" Type="http://schemas.openxmlformats.org/officeDocument/2006/relationships/image" Target="../media/image144.png"/><Relationship Id="rId20" Type="http://schemas.openxmlformats.org/officeDocument/2006/relationships/image" Target="../media/image155.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139.png"/><Relationship Id="rId5" Type="http://schemas.openxmlformats.org/officeDocument/2006/relationships/image" Target="../media/image60.png"/><Relationship Id="rId15" Type="http://schemas.openxmlformats.org/officeDocument/2006/relationships/image" Target="../media/image143.png"/><Relationship Id="rId10" Type="http://schemas.openxmlformats.org/officeDocument/2006/relationships/image" Target="../media/image65.png"/><Relationship Id="rId19" Type="http://schemas.openxmlformats.org/officeDocument/2006/relationships/image" Target="../media/image154.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142.png"/></Relationships>
</file>

<file path=ppt/slides/_rels/slide102.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1.png"/><Relationship Id="rId18" Type="http://schemas.openxmlformats.org/officeDocument/2006/relationships/image" Target="../media/image151.png"/><Relationship Id="rId3" Type="http://schemas.openxmlformats.org/officeDocument/2006/relationships/image" Target="../media/image58.png"/><Relationship Id="rId21" Type="http://schemas.openxmlformats.org/officeDocument/2006/relationships/image" Target="../media/image156.png"/><Relationship Id="rId7" Type="http://schemas.openxmlformats.org/officeDocument/2006/relationships/image" Target="../media/image62.png"/><Relationship Id="rId12" Type="http://schemas.openxmlformats.org/officeDocument/2006/relationships/image" Target="../media/image140.png"/><Relationship Id="rId17" Type="http://schemas.openxmlformats.org/officeDocument/2006/relationships/image" Target="../media/image150.png"/><Relationship Id="rId2" Type="http://schemas.openxmlformats.org/officeDocument/2006/relationships/notesSlide" Target="../notesSlides/notesSlide72.xml"/><Relationship Id="rId16" Type="http://schemas.openxmlformats.org/officeDocument/2006/relationships/image" Target="../media/image144.png"/><Relationship Id="rId20" Type="http://schemas.openxmlformats.org/officeDocument/2006/relationships/image" Target="../media/image155.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139.png"/><Relationship Id="rId5" Type="http://schemas.openxmlformats.org/officeDocument/2006/relationships/image" Target="../media/image60.png"/><Relationship Id="rId15" Type="http://schemas.openxmlformats.org/officeDocument/2006/relationships/image" Target="../media/image143.png"/><Relationship Id="rId10" Type="http://schemas.openxmlformats.org/officeDocument/2006/relationships/image" Target="../media/image65.png"/><Relationship Id="rId19" Type="http://schemas.openxmlformats.org/officeDocument/2006/relationships/image" Target="../media/image154.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142.png"/></Relationships>
</file>

<file path=ppt/slides/_rels/slide103.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1.png"/><Relationship Id="rId18" Type="http://schemas.openxmlformats.org/officeDocument/2006/relationships/image" Target="../media/image151.png"/><Relationship Id="rId3" Type="http://schemas.openxmlformats.org/officeDocument/2006/relationships/image" Target="../media/image58.png"/><Relationship Id="rId21" Type="http://schemas.openxmlformats.org/officeDocument/2006/relationships/image" Target="../media/image156.png"/><Relationship Id="rId7" Type="http://schemas.openxmlformats.org/officeDocument/2006/relationships/image" Target="../media/image62.png"/><Relationship Id="rId12" Type="http://schemas.openxmlformats.org/officeDocument/2006/relationships/image" Target="../media/image140.png"/><Relationship Id="rId17" Type="http://schemas.openxmlformats.org/officeDocument/2006/relationships/image" Target="../media/image150.png"/><Relationship Id="rId2" Type="http://schemas.openxmlformats.org/officeDocument/2006/relationships/notesSlide" Target="../notesSlides/notesSlide73.xml"/><Relationship Id="rId16" Type="http://schemas.openxmlformats.org/officeDocument/2006/relationships/image" Target="../media/image144.png"/><Relationship Id="rId20"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139.png"/><Relationship Id="rId5" Type="http://schemas.openxmlformats.org/officeDocument/2006/relationships/image" Target="../media/image60.png"/><Relationship Id="rId15" Type="http://schemas.openxmlformats.org/officeDocument/2006/relationships/image" Target="../media/image143.png"/><Relationship Id="rId10" Type="http://schemas.openxmlformats.org/officeDocument/2006/relationships/image" Target="../media/image65.png"/><Relationship Id="rId19" Type="http://schemas.openxmlformats.org/officeDocument/2006/relationships/image" Target="../media/image154.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142.png"/></Relationships>
</file>

<file path=ppt/slides/_rels/slide104.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1.png"/><Relationship Id="rId18" Type="http://schemas.openxmlformats.org/officeDocument/2006/relationships/image" Target="../media/image157.png"/><Relationship Id="rId3" Type="http://schemas.openxmlformats.org/officeDocument/2006/relationships/image" Target="../media/image58.png"/><Relationship Id="rId21" Type="http://schemas.openxmlformats.org/officeDocument/2006/relationships/image" Target="../media/image156.png"/><Relationship Id="rId7" Type="http://schemas.openxmlformats.org/officeDocument/2006/relationships/image" Target="../media/image62.png"/><Relationship Id="rId12" Type="http://schemas.openxmlformats.org/officeDocument/2006/relationships/image" Target="../media/image140.png"/><Relationship Id="rId17" Type="http://schemas.openxmlformats.org/officeDocument/2006/relationships/image" Target="../media/image150.png"/><Relationship Id="rId2" Type="http://schemas.openxmlformats.org/officeDocument/2006/relationships/notesSlide" Target="../notesSlides/notesSlide74.xml"/><Relationship Id="rId16" Type="http://schemas.openxmlformats.org/officeDocument/2006/relationships/image" Target="../media/image144.png"/><Relationship Id="rId20"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139.png"/><Relationship Id="rId5" Type="http://schemas.openxmlformats.org/officeDocument/2006/relationships/image" Target="../media/image60.png"/><Relationship Id="rId15" Type="http://schemas.openxmlformats.org/officeDocument/2006/relationships/image" Target="../media/image143.png"/><Relationship Id="rId10" Type="http://schemas.openxmlformats.org/officeDocument/2006/relationships/image" Target="../media/image65.png"/><Relationship Id="rId19" Type="http://schemas.openxmlformats.org/officeDocument/2006/relationships/image" Target="../media/image154.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142.png"/></Relationships>
</file>

<file path=ppt/slides/_rels/slide105.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1.png"/><Relationship Id="rId18" Type="http://schemas.openxmlformats.org/officeDocument/2006/relationships/image" Target="../media/image157.png"/><Relationship Id="rId3" Type="http://schemas.openxmlformats.org/officeDocument/2006/relationships/image" Target="../media/image58.png"/><Relationship Id="rId21" Type="http://schemas.openxmlformats.org/officeDocument/2006/relationships/image" Target="../media/image156.png"/><Relationship Id="rId7" Type="http://schemas.openxmlformats.org/officeDocument/2006/relationships/image" Target="../media/image62.png"/><Relationship Id="rId12" Type="http://schemas.openxmlformats.org/officeDocument/2006/relationships/image" Target="../media/image140.png"/><Relationship Id="rId17" Type="http://schemas.openxmlformats.org/officeDocument/2006/relationships/image" Target="../media/image150.png"/><Relationship Id="rId2" Type="http://schemas.openxmlformats.org/officeDocument/2006/relationships/notesSlide" Target="../notesSlides/notesSlide75.xml"/><Relationship Id="rId16" Type="http://schemas.openxmlformats.org/officeDocument/2006/relationships/image" Target="../media/image144.png"/><Relationship Id="rId20"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139.png"/><Relationship Id="rId5" Type="http://schemas.openxmlformats.org/officeDocument/2006/relationships/image" Target="../media/image60.png"/><Relationship Id="rId15" Type="http://schemas.openxmlformats.org/officeDocument/2006/relationships/image" Target="../media/image143.png"/><Relationship Id="rId10" Type="http://schemas.openxmlformats.org/officeDocument/2006/relationships/image" Target="../media/image65.png"/><Relationship Id="rId19" Type="http://schemas.openxmlformats.org/officeDocument/2006/relationships/image" Target="../media/image154.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142.png"/></Relationships>
</file>

<file path=ppt/slides/_rels/slide106.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1.png"/><Relationship Id="rId18" Type="http://schemas.openxmlformats.org/officeDocument/2006/relationships/image" Target="../media/image157.png"/><Relationship Id="rId3" Type="http://schemas.openxmlformats.org/officeDocument/2006/relationships/image" Target="../media/image58.png"/><Relationship Id="rId21" Type="http://schemas.openxmlformats.org/officeDocument/2006/relationships/image" Target="../media/image156.png"/><Relationship Id="rId7" Type="http://schemas.openxmlformats.org/officeDocument/2006/relationships/image" Target="../media/image62.png"/><Relationship Id="rId12" Type="http://schemas.openxmlformats.org/officeDocument/2006/relationships/image" Target="../media/image140.png"/><Relationship Id="rId17" Type="http://schemas.openxmlformats.org/officeDocument/2006/relationships/image" Target="../media/image150.png"/><Relationship Id="rId2" Type="http://schemas.openxmlformats.org/officeDocument/2006/relationships/notesSlide" Target="../notesSlides/notesSlide76.xml"/><Relationship Id="rId16" Type="http://schemas.openxmlformats.org/officeDocument/2006/relationships/image" Target="../media/image144.png"/><Relationship Id="rId20"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139.png"/><Relationship Id="rId5" Type="http://schemas.openxmlformats.org/officeDocument/2006/relationships/image" Target="../media/image60.png"/><Relationship Id="rId15" Type="http://schemas.openxmlformats.org/officeDocument/2006/relationships/image" Target="../media/image143.png"/><Relationship Id="rId10" Type="http://schemas.openxmlformats.org/officeDocument/2006/relationships/image" Target="../media/image65.png"/><Relationship Id="rId19" Type="http://schemas.openxmlformats.org/officeDocument/2006/relationships/image" Target="../media/image154.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142.png"/></Relationships>
</file>

<file path=ppt/slides/_rels/slide10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8" Type="http://schemas.openxmlformats.org/officeDocument/2006/relationships/image" Target="../media/image165.png"/><Relationship Id="rId13" Type="http://schemas.openxmlformats.org/officeDocument/2006/relationships/image" Target="../media/image170.png"/><Relationship Id="rId18" Type="http://schemas.openxmlformats.org/officeDocument/2006/relationships/image" Target="../media/image175.png"/><Relationship Id="rId3" Type="http://schemas.openxmlformats.org/officeDocument/2006/relationships/image" Target="../media/image160.png"/><Relationship Id="rId7" Type="http://schemas.openxmlformats.org/officeDocument/2006/relationships/image" Target="../media/image164.png"/><Relationship Id="rId12" Type="http://schemas.openxmlformats.org/officeDocument/2006/relationships/image" Target="../media/image169.png"/><Relationship Id="rId17" Type="http://schemas.openxmlformats.org/officeDocument/2006/relationships/image" Target="../media/image174.png"/><Relationship Id="rId2" Type="http://schemas.openxmlformats.org/officeDocument/2006/relationships/notesSlide" Target="../notesSlides/notesSlide79.xml"/><Relationship Id="rId16" Type="http://schemas.openxmlformats.org/officeDocument/2006/relationships/image" Target="../media/image173.png"/><Relationship Id="rId1" Type="http://schemas.openxmlformats.org/officeDocument/2006/relationships/slideLayout" Target="../slideLayouts/slideLayout2.xml"/><Relationship Id="rId6" Type="http://schemas.openxmlformats.org/officeDocument/2006/relationships/image" Target="../media/image163.png"/><Relationship Id="rId11" Type="http://schemas.openxmlformats.org/officeDocument/2006/relationships/image" Target="../media/image168.png"/><Relationship Id="rId5" Type="http://schemas.openxmlformats.org/officeDocument/2006/relationships/image" Target="../media/image162.png"/><Relationship Id="rId15" Type="http://schemas.openxmlformats.org/officeDocument/2006/relationships/image" Target="../media/image172.png"/><Relationship Id="rId10" Type="http://schemas.openxmlformats.org/officeDocument/2006/relationships/image" Target="../media/image167.png"/><Relationship Id="rId4" Type="http://schemas.openxmlformats.org/officeDocument/2006/relationships/image" Target="../media/image161.png"/><Relationship Id="rId9" Type="http://schemas.openxmlformats.org/officeDocument/2006/relationships/image" Target="../media/image166.png"/><Relationship Id="rId14" Type="http://schemas.openxmlformats.org/officeDocument/2006/relationships/image" Target="../media/image171.png"/></Relationships>
</file>

<file path=ppt/slides/_rels/slide11.xml.rels><?xml version="1.0" encoding="UTF-8" standalone="yes"?>
<Relationships xmlns="http://schemas.openxmlformats.org/package/2006/relationships"><Relationship Id="rId3" Type="http://schemas.openxmlformats.org/officeDocument/2006/relationships/hyperlink" Target="https://networkx.org/" TargetMode="External"/><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networkx.org/documentation/stable/reference/generated/networkx.drawing.nx_pylab.draw_networkx.html#networkx.drawing.nx_pylab.draw_networkx" TargetMode="External"/><Relationship Id="rId5" Type="http://schemas.openxmlformats.org/officeDocument/2006/relationships/hyperlink" Target="https://github.com/dhelic/dsa/blob/main/notebooks/lesmis.gml" TargetMode="External"/><Relationship Id="rId4" Type="http://schemas.openxmlformats.org/officeDocument/2006/relationships/hyperlink" Target="https://networkx.org/documentation/stable/tutorial.html" TargetMode="External"/></Relationships>
</file>

<file path=ppt/slides/_rels/slide110.xml.rels><?xml version="1.0" encoding="UTF-8" standalone="yes"?>
<Relationships xmlns="http://schemas.openxmlformats.org/package/2006/relationships"><Relationship Id="rId3" Type="http://schemas.openxmlformats.org/officeDocument/2006/relationships/hyperlink" Target="https://networkx.org/documentation/stable/reference/algorithms/generated/networkx.algorithms.shortest_paths.generic.shortest_path.html#networkx.algorithms.shortest_paths.generic.shortest_path" TargetMode="External"/><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176.png"/><Relationship Id="rId4" Type="http://schemas.openxmlformats.org/officeDocument/2006/relationships/hyperlink" Target="https://github.com/dhelic/dsa/blob/main/notebooks/starwars.csv" TargetMode="Externa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8.png"/><Relationship Id="rId18" Type="http://schemas.openxmlformats.org/officeDocument/2006/relationships/image" Target="../media/image146.png"/><Relationship Id="rId3" Type="http://schemas.openxmlformats.org/officeDocument/2006/relationships/image" Target="../media/image178.png"/><Relationship Id="rId21" Type="http://schemas.openxmlformats.org/officeDocument/2006/relationships/image" Target="../media/image191.png"/><Relationship Id="rId7" Type="http://schemas.openxmlformats.org/officeDocument/2006/relationships/image" Target="../media/image182.png"/><Relationship Id="rId12" Type="http://schemas.openxmlformats.org/officeDocument/2006/relationships/image" Target="../media/image187.png"/><Relationship Id="rId17" Type="http://schemas.openxmlformats.org/officeDocument/2006/relationships/image" Target="../media/image145.png"/><Relationship Id="rId2" Type="http://schemas.openxmlformats.org/officeDocument/2006/relationships/notesSlide" Target="../notesSlides/notesSlide85.xml"/><Relationship Id="rId16" Type="http://schemas.openxmlformats.org/officeDocument/2006/relationships/image" Target="../media/image73.png"/><Relationship Id="rId20"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81.png"/><Relationship Id="rId11" Type="http://schemas.openxmlformats.org/officeDocument/2006/relationships/image" Target="../media/image186.png"/><Relationship Id="rId5" Type="http://schemas.openxmlformats.org/officeDocument/2006/relationships/image" Target="../media/image180.png"/><Relationship Id="rId15" Type="http://schemas.openxmlformats.org/officeDocument/2006/relationships/image" Target="../media/image190.png"/><Relationship Id="rId23" Type="http://schemas.openxmlformats.org/officeDocument/2006/relationships/image" Target="../media/image193.png"/><Relationship Id="rId10" Type="http://schemas.openxmlformats.org/officeDocument/2006/relationships/image" Target="../media/image185.png"/><Relationship Id="rId19" Type="http://schemas.openxmlformats.org/officeDocument/2006/relationships/image" Target="../media/image147.png"/><Relationship Id="rId4" Type="http://schemas.openxmlformats.org/officeDocument/2006/relationships/image" Target="../media/image179.png"/><Relationship Id="rId9" Type="http://schemas.openxmlformats.org/officeDocument/2006/relationships/image" Target="../media/image184.png"/><Relationship Id="rId14" Type="http://schemas.openxmlformats.org/officeDocument/2006/relationships/image" Target="../media/image189.png"/><Relationship Id="rId22" Type="http://schemas.openxmlformats.org/officeDocument/2006/relationships/image" Target="../media/image192.png"/></Relationships>
</file>

<file path=ppt/slides/_rels/slide116.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8.png"/><Relationship Id="rId18" Type="http://schemas.openxmlformats.org/officeDocument/2006/relationships/image" Target="../media/image195.png"/><Relationship Id="rId3" Type="http://schemas.openxmlformats.org/officeDocument/2006/relationships/image" Target="../media/image178.png"/><Relationship Id="rId21" Type="http://schemas.openxmlformats.org/officeDocument/2006/relationships/image" Target="../media/image191.png"/><Relationship Id="rId7" Type="http://schemas.openxmlformats.org/officeDocument/2006/relationships/image" Target="../media/image182.png"/><Relationship Id="rId12" Type="http://schemas.openxmlformats.org/officeDocument/2006/relationships/image" Target="../media/image187.png"/><Relationship Id="rId17" Type="http://schemas.openxmlformats.org/officeDocument/2006/relationships/image" Target="../media/image194.png"/><Relationship Id="rId2" Type="http://schemas.openxmlformats.org/officeDocument/2006/relationships/notesSlide" Target="../notesSlides/notesSlide86.xml"/><Relationship Id="rId16" Type="http://schemas.openxmlformats.org/officeDocument/2006/relationships/image" Target="../media/image73.png"/><Relationship Id="rId20"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81.png"/><Relationship Id="rId11" Type="http://schemas.openxmlformats.org/officeDocument/2006/relationships/image" Target="../media/image186.png"/><Relationship Id="rId5" Type="http://schemas.openxmlformats.org/officeDocument/2006/relationships/image" Target="../media/image180.png"/><Relationship Id="rId15" Type="http://schemas.openxmlformats.org/officeDocument/2006/relationships/image" Target="../media/image190.png"/><Relationship Id="rId23" Type="http://schemas.openxmlformats.org/officeDocument/2006/relationships/image" Target="../media/image193.png"/><Relationship Id="rId10" Type="http://schemas.openxmlformats.org/officeDocument/2006/relationships/image" Target="../media/image185.png"/><Relationship Id="rId19" Type="http://schemas.openxmlformats.org/officeDocument/2006/relationships/image" Target="../media/image147.png"/><Relationship Id="rId4" Type="http://schemas.openxmlformats.org/officeDocument/2006/relationships/image" Target="../media/image179.png"/><Relationship Id="rId9" Type="http://schemas.openxmlformats.org/officeDocument/2006/relationships/image" Target="../media/image184.png"/><Relationship Id="rId14" Type="http://schemas.openxmlformats.org/officeDocument/2006/relationships/image" Target="../media/image189.png"/><Relationship Id="rId22" Type="http://schemas.openxmlformats.org/officeDocument/2006/relationships/image" Target="../media/image192.png"/></Relationships>
</file>

<file path=ppt/slides/_rels/slide117.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8.png"/><Relationship Id="rId18" Type="http://schemas.openxmlformats.org/officeDocument/2006/relationships/image" Target="../media/image195.png"/><Relationship Id="rId3" Type="http://schemas.openxmlformats.org/officeDocument/2006/relationships/image" Target="../media/image178.png"/><Relationship Id="rId21" Type="http://schemas.openxmlformats.org/officeDocument/2006/relationships/image" Target="../media/image191.png"/><Relationship Id="rId7" Type="http://schemas.openxmlformats.org/officeDocument/2006/relationships/image" Target="../media/image182.png"/><Relationship Id="rId12" Type="http://schemas.openxmlformats.org/officeDocument/2006/relationships/image" Target="../media/image187.png"/><Relationship Id="rId17" Type="http://schemas.openxmlformats.org/officeDocument/2006/relationships/image" Target="../media/image194.png"/><Relationship Id="rId2" Type="http://schemas.openxmlformats.org/officeDocument/2006/relationships/notesSlide" Target="../notesSlides/notesSlide87.xml"/><Relationship Id="rId16" Type="http://schemas.openxmlformats.org/officeDocument/2006/relationships/image" Target="../media/image73.png"/><Relationship Id="rId20" Type="http://schemas.openxmlformats.org/officeDocument/2006/relationships/image" Target="../media/image197.png"/><Relationship Id="rId1" Type="http://schemas.openxmlformats.org/officeDocument/2006/relationships/slideLayout" Target="../slideLayouts/slideLayout2.xml"/><Relationship Id="rId6" Type="http://schemas.openxmlformats.org/officeDocument/2006/relationships/image" Target="../media/image181.png"/><Relationship Id="rId11" Type="http://schemas.openxmlformats.org/officeDocument/2006/relationships/image" Target="../media/image186.png"/><Relationship Id="rId5" Type="http://schemas.openxmlformats.org/officeDocument/2006/relationships/image" Target="../media/image180.png"/><Relationship Id="rId15" Type="http://schemas.openxmlformats.org/officeDocument/2006/relationships/image" Target="../media/image190.png"/><Relationship Id="rId23" Type="http://schemas.openxmlformats.org/officeDocument/2006/relationships/image" Target="../media/image193.png"/><Relationship Id="rId10" Type="http://schemas.openxmlformats.org/officeDocument/2006/relationships/image" Target="../media/image185.png"/><Relationship Id="rId19" Type="http://schemas.openxmlformats.org/officeDocument/2006/relationships/image" Target="../media/image196.png"/><Relationship Id="rId4" Type="http://schemas.openxmlformats.org/officeDocument/2006/relationships/image" Target="../media/image179.png"/><Relationship Id="rId9" Type="http://schemas.openxmlformats.org/officeDocument/2006/relationships/image" Target="../media/image184.png"/><Relationship Id="rId14" Type="http://schemas.openxmlformats.org/officeDocument/2006/relationships/image" Target="../media/image189.png"/><Relationship Id="rId22" Type="http://schemas.openxmlformats.org/officeDocument/2006/relationships/image" Target="../media/image192.png"/></Relationships>
</file>

<file path=ppt/slides/_rels/slide118.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8.png"/><Relationship Id="rId18" Type="http://schemas.openxmlformats.org/officeDocument/2006/relationships/image" Target="../media/image195.png"/><Relationship Id="rId3" Type="http://schemas.openxmlformats.org/officeDocument/2006/relationships/image" Target="../media/image178.png"/><Relationship Id="rId21" Type="http://schemas.openxmlformats.org/officeDocument/2006/relationships/image" Target="../media/image192.png"/><Relationship Id="rId7" Type="http://schemas.openxmlformats.org/officeDocument/2006/relationships/image" Target="../media/image182.png"/><Relationship Id="rId12" Type="http://schemas.openxmlformats.org/officeDocument/2006/relationships/image" Target="../media/image187.png"/><Relationship Id="rId17" Type="http://schemas.openxmlformats.org/officeDocument/2006/relationships/image" Target="../media/image198.png"/><Relationship Id="rId2" Type="http://schemas.openxmlformats.org/officeDocument/2006/relationships/notesSlide" Target="../notesSlides/notesSlide88.xml"/><Relationship Id="rId16" Type="http://schemas.openxmlformats.org/officeDocument/2006/relationships/image" Target="../media/image73.png"/><Relationship Id="rId20"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image" Target="../media/image181.png"/><Relationship Id="rId11" Type="http://schemas.openxmlformats.org/officeDocument/2006/relationships/image" Target="../media/image186.png"/><Relationship Id="rId5" Type="http://schemas.openxmlformats.org/officeDocument/2006/relationships/image" Target="../media/image180.png"/><Relationship Id="rId15" Type="http://schemas.openxmlformats.org/officeDocument/2006/relationships/image" Target="../media/image190.png"/><Relationship Id="rId10" Type="http://schemas.openxmlformats.org/officeDocument/2006/relationships/image" Target="../media/image185.png"/><Relationship Id="rId19" Type="http://schemas.openxmlformats.org/officeDocument/2006/relationships/image" Target="../media/image197.png"/><Relationship Id="rId4" Type="http://schemas.openxmlformats.org/officeDocument/2006/relationships/image" Target="../media/image179.png"/><Relationship Id="rId9" Type="http://schemas.openxmlformats.org/officeDocument/2006/relationships/image" Target="../media/image184.png"/><Relationship Id="rId14" Type="http://schemas.openxmlformats.org/officeDocument/2006/relationships/image" Target="../media/image189.png"/><Relationship Id="rId22" Type="http://schemas.openxmlformats.org/officeDocument/2006/relationships/image" Target="../media/image193.png"/></Relationships>
</file>

<file path=ppt/slides/_rels/slide119.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8.png"/><Relationship Id="rId18" Type="http://schemas.openxmlformats.org/officeDocument/2006/relationships/image" Target="../media/image195.png"/><Relationship Id="rId3" Type="http://schemas.openxmlformats.org/officeDocument/2006/relationships/image" Target="../media/image178.png"/><Relationship Id="rId21" Type="http://schemas.openxmlformats.org/officeDocument/2006/relationships/image" Target="../media/image192.png"/><Relationship Id="rId7" Type="http://schemas.openxmlformats.org/officeDocument/2006/relationships/image" Target="../media/image182.png"/><Relationship Id="rId12" Type="http://schemas.openxmlformats.org/officeDocument/2006/relationships/image" Target="../media/image187.png"/><Relationship Id="rId17" Type="http://schemas.openxmlformats.org/officeDocument/2006/relationships/image" Target="../media/image199.png"/><Relationship Id="rId2" Type="http://schemas.openxmlformats.org/officeDocument/2006/relationships/notesSlide" Target="../notesSlides/notesSlide89.xml"/><Relationship Id="rId16" Type="http://schemas.openxmlformats.org/officeDocument/2006/relationships/image" Target="../media/image73.png"/><Relationship Id="rId20"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image" Target="../media/image181.png"/><Relationship Id="rId11" Type="http://schemas.openxmlformats.org/officeDocument/2006/relationships/image" Target="../media/image186.png"/><Relationship Id="rId5" Type="http://schemas.openxmlformats.org/officeDocument/2006/relationships/image" Target="../media/image180.png"/><Relationship Id="rId15" Type="http://schemas.openxmlformats.org/officeDocument/2006/relationships/image" Target="../media/image190.png"/><Relationship Id="rId10" Type="http://schemas.openxmlformats.org/officeDocument/2006/relationships/image" Target="../media/image185.png"/><Relationship Id="rId19" Type="http://schemas.openxmlformats.org/officeDocument/2006/relationships/image" Target="../media/image197.png"/><Relationship Id="rId4" Type="http://schemas.openxmlformats.org/officeDocument/2006/relationships/image" Target="../media/image179.png"/><Relationship Id="rId9" Type="http://schemas.openxmlformats.org/officeDocument/2006/relationships/image" Target="../media/image184.png"/><Relationship Id="rId14" Type="http://schemas.openxmlformats.org/officeDocument/2006/relationships/image" Target="../media/image189.png"/><Relationship Id="rId22" Type="http://schemas.openxmlformats.org/officeDocument/2006/relationships/image" Target="../media/image19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8.png"/><Relationship Id="rId18" Type="http://schemas.openxmlformats.org/officeDocument/2006/relationships/image" Target="../media/image195.png"/><Relationship Id="rId3" Type="http://schemas.openxmlformats.org/officeDocument/2006/relationships/image" Target="../media/image178.png"/><Relationship Id="rId21" Type="http://schemas.openxmlformats.org/officeDocument/2006/relationships/image" Target="../media/image192.png"/><Relationship Id="rId7" Type="http://schemas.openxmlformats.org/officeDocument/2006/relationships/image" Target="../media/image182.png"/><Relationship Id="rId12" Type="http://schemas.openxmlformats.org/officeDocument/2006/relationships/image" Target="../media/image187.png"/><Relationship Id="rId17" Type="http://schemas.openxmlformats.org/officeDocument/2006/relationships/image" Target="../media/image1980.png"/><Relationship Id="rId2" Type="http://schemas.openxmlformats.org/officeDocument/2006/relationships/notesSlide" Target="../notesSlides/notesSlide90.xml"/><Relationship Id="rId16" Type="http://schemas.openxmlformats.org/officeDocument/2006/relationships/image" Target="../media/image73.png"/><Relationship Id="rId20"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image" Target="../media/image181.png"/><Relationship Id="rId11" Type="http://schemas.openxmlformats.org/officeDocument/2006/relationships/image" Target="../media/image186.png"/><Relationship Id="rId5" Type="http://schemas.openxmlformats.org/officeDocument/2006/relationships/image" Target="../media/image180.png"/><Relationship Id="rId15" Type="http://schemas.openxmlformats.org/officeDocument/2006/relationships/image" Target="../media/image190.png"/><Relationship Id="rId10" Type="http://schemas.openxmlformats.org/officeDocument/2006/relationships/image" Target="../media/image185.png"/><Relationship Id="rId19" Type="http://schemas.openxmlformats.org/officeDocument/2006/relationships/image" Target="../media/image200.png"/><Relationship Id="rId4" Type="http://schemas.openxmlformats.org/officeDocument/2006/relationships/image" Target="../media/image179.png"/><Relationship Id="rId9" Type="http://schemas.openxmlformats.org/officeDocument/2006/relationships/image" Target="../media/image184.png"/><Relationship Id="rId14" Type="http://schemas.openxmlformats.org/officeDocument/2006/relationships/image" Target="../media/image189.png"/><Relationship Id="rId22" Type="http://schemas.openxmlformats.org/officeDocument/2006/relationships/image" Target="../media/image193.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8" Type="http://schemas.openxmlformats.org/officeDocument/2006/relationships/image" Target="../media/image206.png"/><Relationship Id="rId13" Type="http://schemas.openxmlformats.org/officeDocument/2006/relationships/image" Target="../media/image211.png"/><Relationship Id="rId18" Type="http://schemas.openxmlformats.org/officeDocument/2006/relationships/image" Target="../media/image216.png"/><Relationship Id="rId3" Type="http://schemas.openxmlformats.org/officeDocument/2006/relationships/image" Target="../media/image201.png"/><Relationship Id="rId21" Type="http://schemas.openxmlformats.org/officeDocument/2006/relationships/image" Target="../media/image219.png"/><Relationship Id="rId7" Type="http://schemas.openxmlformats.org/officeDocument/2006/relationships/image" Target="../media/image205.png"/><Relationship Id="rId12" Type="http://schemas.openxmlformats.org/officeDocument/2006/relationships/image" Target="../media/image210.png"/><Relationship Id="rId17" Type="http://schemas.openxmlformats.org/officeDocument/2006/relationships/image" Target="../media/image215.png"/><Relationship Id="rId2" Type="http://schemas.openxmlformats.org/officeDocument/2006/relationships/notesSlide" Target="../notesSlides/notesSlide92.xml"/><Relationship Id="rId16" Type="http://schemas.openxmlformats.org/officeDocument/2006/relationships/image" Target="../media/image214.png"/><Relationship Id="rId20" Type="http://schemas.openxmlformats.org/officeDocument/2006/relationships/image" Target="../media/image218.png"/><Relationship Id="rId1" Type="http://schemas.openxmlformats.org/officeDocument/2006/relationships/slideLayout" Target="../slideLayouts/slideLayout2.xml"/><Relationship Id="rId6" Type="http://schemas.openxmlformats.org/officeDocument/2006/relationships/image" Target="../media/image204.png"/><Relationship Id="rId11" Type="http://schemas.openxmlformats.org/officeDocument/2006/relationships/image" Target="../media/image209.png"/><Relationship Id="rId5" Type="http://schemas.openxmlformats.org/officeDocument/2006/relationships/image" Target="../media/image203.png"/><Relationship Id="rId15" Type="http://schemas.openxmlformats.org/officeDocument/2006/relationships/image" Target="../media/image213.png"/><Relationship Id="rId10" Type="http://schemas.openxmlformats.org/officeDocument/2006/relationships/image" Target="../media/image208.png"/><Relationship Id="rId19" Type="http://schemas.openxmlformats.org/officeDocument/2006/relationships/image" Target="../media/image217.png"/><Relationship Id="rId4" Type="http://schemas.openxmlformats.org/officeDocument/2006/relationships/image" Target="../media/image202.png"/><Relationship Id="rId9" Type="http://schemas.openxmlformats.org/officeDocument/2006/relationships/image" Target="../media/image207.png"/><Relationship Id="rId14" Type="http://schemas.openxmlformats.org/officeDocument/2006/relationships/image" Target="../media/image212.png"/><Relationship Id="rId22" Type="http://schemas.openxmlformats.org/officeDocument/2006/relationships/image" Target="../media/image220.png"/></Relationships>
</file>

<file path=ppt/slides/_rels/slide123.xml.rels><?xml version="1.0" encoding="UTF-8" standalone="yes"?>
<Relationships xmlns="http://schemas.openxmlformats.org/package/2006/relationships"><Relationship Id="rId3" Type="http://schemas.openxmlformats.org/officeDocument/2006/relationships/hyperlink" Target="https://networkx.org/documentation/stable/reference/algorithms/generated/networkx.algorithms.shortest_paths.generic.shortest_path.html#networkx.algorithms.shortest_paths.generic.shortest_path" TargetMode="External"/><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hyperlink" Target="https://github.com/dhelic/dsa/blob/main/notebooks/starwars.csv"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8" Type="http://schemas.openxmlformats.org/officeDocument/2006/relationships/slide" Target="slide57.xml"/><Relationship Id="rId3" Type="http://schemas.openxmlformats.org/officeDocument/2006/relationships/slide" Target="slide3.xml"/><Relationship Id="rId7" Type="http://schemas.openxmlformats.org/officeDocument/2006/relationships/slide" Target="slide55.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slide" Target="slide39.xml"/><Relationship Id="rId5" Type="http://schemas.openxmlformats.org/officeDocument/2006/relationships/slide" Target="slide12.xml"/><Relationship Id="rId4" Type="http://schemas.openxmlformats.org/officeDocument/2006/relationships/slide" Target="slide9.xml"/><Relationship Id="rId9" Type="http://schemas.openxmlformats.org/officeDocument/2006/relationships/slide" Target="slide74.xml"/></Relationships>
</file>

<file path=ppt/slides/_rels/slide2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7.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ifromm/dsa/blob/main/notebooks/graphs.ipynb"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hyperlink" Target="https://networkx.org/documentation/stable/reference/algorithms/traversal.html#module-networkx.algorithms.traversal.breadth_first_search"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hyperlink" Target="https://networkx.org/documentation/stable/reference/algorithms/generated/networkx.algorithms.traversal.breadth_first_search.descendants_at_distance.html#networkx.algorithms.traversal.breadth_first_search.descendants_at_distance" TargetMode="External"/><Relationship Id="rId4" Type="http://schemas.openxmlformats.org/officeDocument/2006/relationships/hyperlink" Target="https://networkx.org/documentation/stable/reference/algorithms/generated/networkx.algorithms.traversal.breadth_first_search.bfs_tree.html#networkx.algorithms.traversal.breadth_first_search.bfs_tree"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5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5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ifromm/dsa/blob/main/notebooks/graphs.ipynb"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networkx.org/documentation/stable/reference/algorithms/traversal.html#module-networkx.algorithms.traversal.depth_first_search"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networkx.org/documentation/stable/reference/algorithms/generated/networkx.algorithms.traversal.depth_first_search.dfs_tree.html#networkx.algorithms.traversal.depth_first_search.dfs_tree"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0.png"/><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notesSlide" Target="../notesSlides/notesSlide29.xml"/><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0.png"/><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5" Type="http://schemas.openxmlformats.org/officeDocument/2006/relationships/image" Target="../media/image53.png"/><Relationship Id="rId2" Type="http://schemas.openxmlformats.org/officeDocument/2006/relationships/notesSlide" Target="../notesSlides/notesSlide31.xml"/><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s>
</file>

<file path=ppt/slides/_rels/slide62.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0.png"/><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5" Type="http://schemas.openxmlformats.org/officeDocument/2006/relationships/image" Target="../media/image53.png"/><Relationship Id="rId2" Type="http://schemas.openxmlformats.org/officeDocument/2006/relationships/notesSlide" Target="../notesSlides/notesSlide32.xml"/><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0.png"/><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notesSlide" Target="../notesSlides/notesSlide35.xml"/><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s>
</file>

<file path=ppt/slides/_rels/slide6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0.png"/><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notesSlide" Target="../notesSlides/notesSlide36.xml"/><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s>
</file>

<file path=ppt/slides/_rels/slide6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0.png"/><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notesSlide" Target="../notesSlides/notesSlide37.xml"/><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s>
</file>

<file path=ppt/slides/_rels/slide68.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0.png"/><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notesSlide" Target="../notesSlides/notesSlide38.xml"/><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s>
</file>

<file path=ppt/slides/_rels/slide6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0.png"/><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notesSlide" Target="../notesSlides/notesSlide39.xml"/><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0.png"/><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notesSlide" Target="../notesSlides/notesSlide40.xml"/><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s>
</file>

<file path=ppt/slides/_rels/slide71.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0.png"/><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notesSlide" Target="../notesSlides/notesSlide41.xml"/><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s>
</file>

<file path=ppt/slides/_rels/slide72.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0.png"/><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notesSlide" Target="../notesSlides/notesSlide42.xml"/><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s>
</file>

<file path=ppt/slides/_rels/slide73.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0.png"/><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notesSlide" Target="../notesSlides/notesSlide43.xml"/><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networkx.org/documentation/stable/reference/algorithms/tree.html#module-networkx.algorithms.tree.mst"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hyperlink" Target="https://github.com/dhelic/dsa/blob/main/notebooks/starwars.csv" TargetMode="Externa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18" Type="http://schemas.openxmlformats.org/officeDocument/2006/relationships/image" Target="../media/image73.png"/><Relationship Id="rId3" Type="http://schemas.openxmlformats.org/officeDocument/2006/relationships/image" Target="../media/image58.png"/><Relationship Id="rId21" Type="http://schemas.openxmlformats.org/officeDocument/2006/relationships/image" Target="../media/image76.png"/><Relationship Id="rId7" Type="http://schemas.openxmlformats.org/officeDocument/2006/relationships/image" Target="../media/image62.png"/><Relationship Id="rId12" Type="http://schemas.openxmlformats.org/officeDocument/2006/relationships/image" Target="../media/image67.png"/><Relationship Id="rId17" Type="http://schemas.openxmlformats.org/officeDocument/2006/relationships/image" Target="../media/image72.png"/><Relationship Id="rId2" Type="http://schemas.openxmlformats.org/officeDocument/2006/relationships/notesSlide" Target="../notesSlides/notesSlide48.xml"/><Relationship Id="rId16" Type="http://schemas.openxmlformats.org/officeDocument/2006/relationships/image" Target="../media/image71.png"/><Relationship Id="rId20"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5" Type="http://schemas.openxmlformats.org/officeDocument/2006/relationships/image" Target="../media/image70.png"/><Relationship Id="rId10" Type="http://schemas.openxmlformats.org/officeDocument/2006/relationships/image" Target="../media/image65.png"/><Relationship Id="rId19" Type="http://schemas.openxmlformats.org/officeDocument/2006/relationships/image" Target="../media/image74.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 Id="rId22" Type="http://schemas.openxmlformats.org/officeDocument/2006/relationships/image" Target="../media/image77.png"/></Relationships>
</file>

<file path=ppt/slides/_rels/slide79.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18" Type="http://schemas.openxmlformats.org/officeDocument/2006/relationships/image" Target="../media/image73.png"/><Relationship Id="rId3" Type="http://schemas.openxmlformats.org/officeDocument/2006/relationships/image" Target="../media/image58.png"/><Relationship Id="rId21" Type="http://schemas.openxmlformats.org/officeDocument/2006/relationships/image" Target="../media/image76.png"/><Relationship Id="rId7" Type="http://schemas.openxmlformats.org/officeDocument/2006/relationships/image" Target="../media/image62.png"/><Relationship Id="rId12" Type="http://schemas.openxmlformats.org/officeDocument/2006/relationships/image" Target="../media/image67.png"/><Relationship Id="rId17" Type="http://schemas.openxmlformats.org/officeDocument/2006/relationships/image" Target="../media/image72.png"/><Relationship Id="rId2" Type="http://schemas.openxmlformats.org/officeDocument/2006/relationships/notesSlide" Target="../notesSlides/notesSlide49.xml"/><Relationship Id="rId16" Type="http://schemas.openxmlformats.org/officeDocument/2006/relationships/image" Target="../media/image71.png"/><Relationship Id="rId20"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5" Type="http://schemas.openxmlformats.org/officeDocument/2006/relationships/image" Target="../media/image70.png"/><Relationship Id="rId10" Type="http://schemas.openxmlformats.org/officeDocument/2006/relationships/image" Target="../media/image65.png"/><Relationship Id="rId19" Type="http://schemas.openxmlformats.org/officeDocument/2006/relationships/image" Target="../media/image74.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 Id="rId22" Type="http://schemas.openxmlformats.org/officeDocument/2006/relationships/image" Target="../media/image77.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3.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18" Type="http://schemas.openxmlformats.org/officeDocument/2006/relationships/image" Target="../media/image73.png"/><Relationship Id="rId3" Type="http://schemas.openxmlformats.org/officeDocument/2006/relationships/image" Target="../media/image58.png"/><Relationship Id="rId21" Type="http://schemas.openxmlformats.org/officeDocument/2006/relationships/image" Target="../media/image76.png"/><Relationship Id="rId7" Type="http://schemas.openxmlformats.org/officeDocument/2006/relationships/image" Target="../media/image62.png"/><Relationship Id="rId12" Type="http://schemas.openxmlformats.org/officeDocument/2006/relationships/image" Target="../media/image67.png"/><Relationship Id="rId17" Type="http://schemas.openxmlformats.org/officeDocument/2006/relationships/image" Target="../media/image72.png"/><Relationship Id="rId2" Type="http://schemas.openxmlformats.org/officeDocument/2006/relationships/notesSlide" Target="../notesSlides/notesSlide50.xml"/><Relationship Id="rId16" Type="http://schemas.openxmlformats.org/officeDocument/2006/relationships/image" Target="../media/image71.png"/><Relationship Id="rId20"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5" Type="http://schemas.openxmlformats.org/officeDocument/2006/relationships/image" Target="../media/image70.png"/><Relationship Id="rId10" Type="http://schemas.openxmlformats.org/officeDocument/2006/relationships/image" Target="../media/image65.png"/><Relationship Id="rId19" Type="http://schemas.openxmlformats.org/officeDocument/2006/relationships/image" Target="../media/image74.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 Id="rId22" Type="http://schemas.openxmlformats.org/officeDocument/2006/relationships/image" Target="../media/image77.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3" Type="http://schemas.openxmlformats.org/officeDocument/2006/relationships/image" Target="../media/image88.png"/><Relationship Id="rId18" Type="http://schemas.openxmlformats.org/officeDocument/2006/relationships/image" Target="../media/image93.png"/><Relationship Id="rId26" Type="http://schemas.openxmlformats.org/officeDocument/2006/relationships/image" Target="../media/image101.png"/><Relationship Id="rId39" Type="http://schemas.openxmlformats.org/officeDocument/2006/relationships/image" Target="../media/image114.png"/><Relationship Id="rId21" Type="http://schemas.openxmlformats.org/officeDocument/2006/relationships/image" Target="../media/image96.png"/><Relationship Id="rId34" Type="http://schemas.openxmlformats.org/officeDocument/2006/relationships/image" Target="../media/image109.png"/><Relationship Id="rId42" Type="http://schemas.openxmlformats.org/officeDocument/2006/relationships/image" Target="../media/image117.png"/><Relationship Id="rId7" Type="http://schemas.openxmlformats.org/officeDocument/2006/relationships/image" Target="../media/image82.png"/><Relationship Id="rId2" Type="http://schemas.openxmlformats.org/officeDocument/2006/relationships/notesSlide" Target="../notesSlides/notesSlide52.xml"/><Relationship Id="rId16" Type="http://schemas.openxmlformats.org/officeDocument/2006/relationships/image" Target="../media/image91.png"/><Relationship Id="rId20" Type="http://schemas.openxmlformats.org/officeDocument/2006/relationships/image" Target="../media/image95.png"/><Relationship Id="rId29" Type="http://schemas.openxmlformats.org/officeDocument/2006/relationships/image" Target="../media/image104.png"/><Relationship Id="rId41"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6.png"/><Relationship Id="rId24" Type="http://schemas.openxmlformats.org/officeDocument/2006/relationships/image" Target="../media/image99.png"/><Relationship Id="rId32" Type="http://schemas.openxmlformats.org/officeDocument/2006/relationships/image" Target="../media/image107.png"/><Relationship Id="rId37" Type="http://schemas.openxmlformats.org/officeDocument/2006/relationships/image" Target="../media/image112.png"/><Relationship Id="rId40" Type="http://schemas.openxmlformats.org/officeDocument/2006/relationships/image" Target="../media/image115.png"/><Relationship Id="rId5" Type="http://schemas.openxmlformats.org/officeDocument/2006/relationships/image" Target="../media/image80.png"/><Relationship Id="rId15" Type="http://schemas.openxmlformats.org/officeDocument/2006/relationships/image" Target="../media/image90.png"/><Relationship Id="rId23" Type="http://schemas.openxmlformats.org/officeDocument/2006/relationships/image" Target="../media/image98.png"/><Relationship Id="rId28" Type="http://schemas.openxmlformats.org/officeDocument/2006/relationships/image" Target="../media/image103.png"/><Relationship Id="rId36" Type="http://schemas.openxmlformats.org/officeDocument/2006/relationships/image" Target="../media/image111.png"/><Relationship Id="rId10" Type="http://schemas.openxmlformats.org/officeDocument/2006/relationships/image" Target="../media/image85.png"/><Relationship Id="rId19" Type="http://schemas.openxmlformats.org/officeDocument/2006/relationships/image" Target="../media/image94.png"/><Relationship Id="rId31" Type="http://schemas.openxmlformats.org/officeDocument/2006/relationships/image" Target="../media/image106.png"/><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image" Target="../media/image89.png"/><Relationship Id="rId22" Type="http://schemas.openxmlformats.org/officeDocument/2006/relationships/image" Target="../media/image97.png"/><Relationship Id="rId27" Type="http://schemas.openxmlformats.org/officeDocument/2006/relationships/image" Target="../media/image102.png"/><Relationship Id="rId30" Type="http://schemas.openxmlformats.org/officeDocument/2006/relationships/image" Target="../media/image105.png"/><Relationship Id="rId35" Type="http://schemas.openxmlformats.org/officeDocument/2006/relationships/image" Target="../media/image110.png"/><Relationship Id="rId8" Type="http://schemas.openxmlformats.org/officeDocument/2006/relationships/image" Target="../media/image83.png"/><Relationship Id="rId3" Type="http://schemas.openxmlformats.org/officeDocument/2006/relationships/image" Target="../media/image78.png"/><Relationship Id="rId12" Type="http://schemas.openxmlformats.org/officeDocument/2006/relationships/image" Target="../media/image87.png"/><Relationship Id="rId17" Type="http://schemas.openxmlformats.org/officeDocument/2006/relationships/image" Target="../media/image92.png"/><Relationship Id="rId25" Type="http://schemas.openxmlformats.org/officeDocument/2006/relationships/image" Target="../media/image100.png"/><Relationship Id="rId33" Type="http://schemas.openxmlformats.org/officeDocument/2006/relationships/image" Target="../media/image108.png"/><Relationship Id="rId38" Type="http://schemas.openxmlformats.org/officeDocument/2006/relationships/image" Target="../media/image113.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26" Type="http://schemas.openxmlformats.org/officeDocument/2006/relationships/image" Target="../media/image120.png"/><Relationship Id="rId3" Type="http://schemas.openxmlformats.org/officeDocument/2006/relationships/image" Target="../media/image30.png"/><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5" Type="http://schemas.openxmlformats.org/officeDocument/2006/relationships/image" Target="../media/image119.png"/><Relationship Id="rId2" Type="http://schemas.openxmlformats.org/officeDocument/2006/relationships/notesSlide" Target="../notesSlides/notesSlide55.xml"/><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 Id="rId27" Type="http://schemas.openxmlformats.org/officeDocument/2006/relationships/image" Target="../media/image121.png"/></Relationships>
</file>

<file path=ppt/slides/_rels/slide8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5.png"/><Relationship Id="rId7" Type="http://schemas.openxmlformats.org/officeDocument/2006/relationships/image" Target="../media/image129.png"/><Relationship Id="rId12" Type="http://schemas.openxmlformats.org/officeDocument/2006/relationships/image" Target="../media/image134.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28.png"/><Relationship Id="rId11" Type="http://schemas.openxmlformats.org/officeDocument/2006/relationships/image" Target="../media/image133.png"/><Relationship Id="rId5" Type="http://schemas.openxmlformats.org/officeDocument/2006/relationships/image" Target="../media/image127.png"/><Relationship Id="rId10" Type="http://schemas.openxmlformats.org/officeDocument/2006/relationships/image" Target="../media/image132.png"/><Relationship Id="rId4" Type="http://schemas.openxmlformats.org/officeDocument/2006/relationships/image" Target="../media/image126.png"/><Relationship Id="rId9" Type="http://schemas.openxmlformats.org/officeDocument/2006/relationships/image" Target="../media/image13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5.png"/><Relationship Id="rId7" Type="http://schemas.openxmlformats.org/officeDocument/2006/relationships/image" Target="../media/image135.png"/><Relationship Id="rId12" Type="http://schemas.openxmlformats.org/officeDocument/2006/relationships/image" Target="../media/image136.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28.png"/><Relationship Id="rId11" Type="http://schemas.openxmlformats.org/officeDocument/2006/relationships/image" Target="../media/image133.png"/><Relationship Id="rId5" Type="http://schemas.openxmlformats.org/officeDocument/2006/relationships/image" Target="../media/image127.png"/><Relationship Id="rId10" Type="http://schemas.openxmlformats.org/officeDocument/2006/relationships/image" Target="../media/image132.png"/><Relationship Id="rId4" Type="http://schemas.openxmlformats.org/officeDocument/2006/relationships/image" Target="../media/image126.png"/><Relationship Id="rId9" Type="http://schemas.openxmlformats.org/officeDocument/2006/relationships/image" Target="../media/image131.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1.png"/><Relationship Id="rId18" Type="http://schemas.openxmlformats.org/officeDocument/2006/relationships/image" Target="../media/image145.png"/><Relationship Id="rId3" Type="http://schemas.openxmlformats.org/officeDocument/2006/relationships/image" Target="../media/image58.png"/><Relationship Id="rId21" Type="http://schemas.openxmlformats.org/officeDocument/2006/relationships/image" Target="../media/image148.png"/><Relationship Id="rId7" Type="http://schemas.openxmlformats.org/officeDocument/2006/relationships/image" Target="../media/image62.png"/><Relationship Id="rId12" Type="http://schemas.openxmlformats.org/officeDocument/2006/relationships/image" Target="../media/image140.png"/><Relationship Id="rId17" Type="http://schemas.openxmlformats.org/officeDocument/2006/relationships/image" Target="../media/image73.png"/><Relationship Id="rId2" Type="http://schemas.openxmlformats.org/officeDocument/2006/relationships/notesSlide" Target="../notesSlides/notesSlide65.xml"/><Relationship Id="rId16" Type="http://schemas.openxmlformats.org/officeDocument/2006/relationships/image" Target="../media/image144.png"/><Relationship Id="rId20"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139.png"/><Relationship Id="rId5" Type="http://schemas.openxmlformats.org/officeDocument/2006/relationships/image" Target="../media/image60.png"/><Relationship Id="rId15" Type="http://schemas.openxmlformats.org/officeDocument/2006/relationships/image" Target="../media/image143.png"/><Relationship Id="rId10" Type="http://schemas.openxmlformats.org/officeDocument/2006/relationships/image" Target="../media/image65.png"/><Relationship Id="rId19" Type="http://schemas.openxmlformats.org/officeDocument/2006/relationships/image" Target="../media/image146.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142.png"/></Relationships>
</file>

<file path=ppt/slides/_rels/slide96.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1.png"/><Relationship Id="rId18" Type="http://schemas.openxmlformats.org/officeDocument/2006/relationships/image" Target="../media/image145.png"/><Relationship Id="rId3" Type="http://schemas.openxmlformats.org/officeDocument/2006/relationships/image" Target="../media/image58.png"/><Relationship Id="rId21" Type="http://schemas.openxmlformats.org/officeDocument/2006/relationships/image" Target="../media/image148.png"/><Relationship Id="rId7" Type="http://schemas.openxmlformats.org/officeDocument/2006/relationships/image" Target="../media/image62.png"/><Relationship Id="rId12" Type="http://schemas.openxmlformats.org/officeDocument/2006/relationships/image" Target="../media/image140.png"/><Relationship Id="rId17" Type="http://schemas.openxmlformats.org/officeDocument/2006/relationships/image" Target="../media/image73.png"/><Relationship Id="rId2" Type="http://schemas.openxmlformats.org/officeDocument/2006/relationships/notesSlide" Target="../notesSlides/notesSlide66.xml"/><Relationship Id="rId16" Type="http://schemas.openxmlformats.org/officeDocument/2006/relationships/image" Target="../media/image144.png"/><Relationship Id="rId20"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139.png"/><Relationship Id="rId5" Type="http://schemas.openxmlformats.org/officeDocument/2006/relationships/image" Target="../media/image60.png"/><Relationship Id="rId15" Type="http://schemas.openxmlformats.org/officeDocument/2006/relationships/image" Target="../media/image143.png"/><Relationship Id="rId10" Type="http://schemas.openxmlformats.org/officeDocument/2006/relationships/image" Target="../media/image65.png"/><Relationship Id="rId19" Type="http://schemas.openxmlformats.org/officeDocument/2006/relationships/image" Target="../media/image146.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142.png"/></Relationships>
</file>

<file path=ppt/slides/_rels/slide97.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1.png"/><Relationship Id="rId18" Type="http://schemas.openxmlformats.org/officeDocument/2006/relationships/image" Target="../media/image149.png"/><Relationship Id="rId3" Type="http://schemas.openxmlformats.org/officeDocument/2006/relationships/image" Target="../media/image58.png"/><Relationship Id="rId21" Type="http://schemas.openxmlformats.org/officeDocument/2006/relationships/image" Target="../media/image148.png"/><Relationship Id="rId7" Type="http://schemas.openxmlformats.org/officeDocument/2006/relationships/image" Target="../media/image62.png"/><Relationship Id="rId12" Type="http://schemas.openxmlformats.org/officeDocument/2006/relationships/image" Target="../media/image140.png"/><Relationship Id="rId17" Type="http://schemas.openxmlformats.org/officeDocument/2006/relationships/image" Target="../media/image73.png"/><Relationship Id="rId2" Type="http://schemas.openxmlformats.org/officeDocument/2006/relationships/notesSlide" Target="../notesSlides/notesSlide67.xml"/><Relationship Id="rId16" Type="http://schemas.openxmlformats.org/officeDocument/2006/relationships/image" Target="../media/image144.png"/><Relationship Id="rId20"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139.png"/><Relationship Id="rId5" Type="http://schemas.openxmlformats.org/officeDocument/2006/relationships/image" Target="../media/image60.png"/><Relationship Id="rId15" Type="http://schemas.openxmlformats.org/officeDocument/2006/relationships/image" Target="../media/image143.png"/><Relationship Id="rId10" Type="http://schemas.openxmlformats.org/officeDocument/2006/relationships/image" Target="../media/image65.png"/><Relationship Id="rId19" Type="http://schemas.openxmlformats.org/officeDocument/2006/relationships/image" Target="../media/image75.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142.png"/></Relationships>
</file>

<file path=ppt/slides/_rels/slide98.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1.png"/><Relationship Id="rId18" Type="http://schemas.openxmlformats.org/officeDocument/2006/relationships/image" Target="../media/image149.png"/><Relationship Id="rId3" Type="http://schemas.openxmlformats.org/officeDocument/2006/relationships/image" Target="../media/image58.png"/><Relationship Id="rId21" Type="http://schemas.openxmlformats.org/officeDocument/2006/relationships/image" Target="../media/image148.png"/><Relationship Id="rId7" Type="http://schemas.openxmlformats.org/officeDocument/2006/relationships/image" Target="../media/image62.png"/><Relationship Id="rId12" Type="http://schemas.openxmlformats.org/officeDocument/2006/relationships/image" Target="../media/image140.png"/><Relationship Id="rId17" Type="http://schemas.openxmlformats.org/officeDocument/2006/relationships/image" Target="../media/image150.png"/><Relationship Id="rId2" Type="http://schemas.openxmlformats.org/officeDocument/2006/relationships/notesSlide" Target="../notesSlides/notesSlide68.xml"/><Relationship Id="rId16" Type="http://schemas.openxmlformats.org/officeDocument/2006/relationships/image" Target="../media/image144.png"/><Relationship Id="rId20"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139.png"/><Relationship Id="rId5" Type="http://schemas.openxmlformats.org/officeDocument/2006/relationships/image" Target="../media/image60.png"/><Relationship Id="rId15" Type="http://schemas.openxmlformats.org/officeDocument/2006/relationships/image" Target="../media/image143.png"/><Relationship Id="rId10" Type="http://schemas.openxmlformats.org/officeDocument/2006/relationships/image" Target="../media/image65.png"/><Relationship Id="rId19" Type="http://schemas.openxmlformats.org/officeDocument/2006/relationships/image" Target="../media/image75.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142.png"/></Relationships>
</file>

<file path=ppt/slides/_rels/slide99.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1.png"/><Relationship Id="rId18" Type="http://schemas.openxmlformats.org/officeDocument/2006/relationships/image" Target="../media/image151.png"/><Relationship Id="rId3" Type="http://schemas.openxmlformats.org/officeDocument/2006/relationships/image" Target="../media/image58.png"/><Relationship Id="rId21" Type="http://schemas.openxmlformats.org/officeDocument/2006/relationships/image" Target="../media/image153.png"/><Relationship Id="rId7" Type="http://schemas.openxmlformats.org/officeDocument/2006/relationships/image" Target="../media/image62.png"/><Relationship Id="rId12" Type="http://schemas.openxmlformats.org/officeDocument/2006/relationships/image" Target="../media/image140.png"/><Relationship Id="rId17" Type="http://schemas.openxmlformats.org/officeDocument/2006/relationships/image" Target="../media/image150.png"/><Relationship Id="rId2" Type="http://schemas.openxmlformats.org/officeDocument/2006/relationships/notesSlide" Target="../notesSlides/notesSlide69.xml"/><Relationship Id="rId16" Type="http://schemas.openxmlformats.org/officeDocument/2006/relationships/image" Target="../media/image144.png"/><Relationship Id="rId20" Type="http://schemas.openxmlformats.org/officeDocument/2006/relationships/image" Target="../media/image152.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139.png"/><Relationship Id="rId5" Type="http://schemas.openxmlformats.org/officeDocument/2006/relationships/image" Target="../media/image60.png"/><Relationship Id="rId15" Type="http://schemas.openxmlformats.org/officeDocument/2006/relationships/image" Target="../media/image143.png"/><Relationship Id="rId10" Type="http://schemas.openxmlformats.org/officeDocument/2006/relationships/image" Target="../media/image65.png"/><Relationship Id="rId19" Type="http://schemas.openxmlformats.org/officeDocument/2006/relationships/image" Target="../media/image75.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1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Google Shape;78;p1"/>
          <p:cNvPicPr preferRelativeResize="0"/>
          <p:nvPr/>
        </p:nvPicPr>
        <p:blipFill rotWithShape="1">
          <a:blip r:embed="rId3">
            <a:alphaModFix/>
          </a:blip>
          <a:srcRect/>
          <a:stretch/>
        </p:blipFill>
        <p:spPr>
          <a:xfrm>
            <a:off x="0" y="0"/>
            <a:ext cx="9144000" cy="6858046"/>
          </a:xfrm>
          <a:prstGeom prst="rect">
            <a:avLst/>
          </a:prstGeom>
          <a:solidFill>
            <a:srgbClr val="D3242A"/>
          </a:solidFill>
          <a:ln>
            <a:noFill/>
          </a:ln>
        </p:spPr>
      </p:pic>
      <p:sp>
        <p:nvSpPr>
          <p:cNvPr id="79" name="Google Shape;79;p1"/>
          <p:cNvSpPr txBox="1">
            <a:spLocks noGrp="1"/>
          </p:cNvSpPr>
          <p:nvPr>
            <p:ph type="title"/>
          </p:nvPr>
        </p:nvSpPr>
        <p:spPr>
          <a:xfrm>
            <a:off x="353192" y="4030874"/>
            <a:ext cx="8229300" cy="114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100"/>
              <a:buFont typeface="Calibri"/>
              <a:buNone/>
            </a:pPr>
            <a:r>
              <a:rPr lang="en-US" sz="4400" noProof="0" dirty="0">
                <a:solidFill>
                  <a:schemeClr val="lt1"/>
                </a:solidFill>
                <a:latin typeface="Calibri"/>
                <a:ea typeface="Calibri"/>
                <a:cs typeface="Calibri"/>
                <a:sym typeface="Calibri"/>
              </a:rPr>
              <a:t>Algorithms and Data Structures</a:t>
            </a:r>
            <a:endParaRPr lang="en-US" sz="4400" b="1" noProof="0" dirty="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100"/>
              <a:buFont typeface="Calibri"/>
              <a:buNone/>
            </a:pPr>
            <a:endParaRPr lang="en-US" sz="4400" b="1" noProof="0" dirty="0">
              <a:solidFill>
                <a:schemeClr val="dk1"/>
              </a:solidFill>
              <a:latin typeface="Calibri"/>
              <a:ea typeface="Calibri"/>
              <a:cs typeface="Calibri"/>
              <a:sym typeface="Calibri"/>
            </a:endParaRPr>
          </a:p>
        </p:txBody>
      </p:sp>
      <p:sp>
        <p:nvSpPr>
          <p:cNvPr id="80" name="Google Shape;80;p1"/>
          <p:cNvSpPr txBox="1">
            <a:spLocks noGrp="1"/>
          </p:cNvSpPr>
          <p:nvPr>
            <p:ph type="body" idx="1"/>
          </p:nvPr>
        </p:nvSpPr>
        <p:spPr>
          <a:xfrm>
            <a:off x="2019994" y="5175674"/>
            <a:ext cx="4846320" cy="482400"/>
          </a:xfrm>
          <a:prstGeom prst="rect">
            <a:avLst/>
          </a:prstGeom>
          <a:noFill/>
          <a:ln>
            <a:noFill/>
          </a:ln>
        </p:spPr>
        <p:txBody>
          <a:bodyPr spcFirstLastPara="1" wrap="square" lIns="91425" tIns="45700" rIns="91425" bIns="45700" anchor="t" anchorCtr="0">
            <a:noAutofit/>
          </a:bodyPr>
          <a:lstStyle/>
          <a:p>
            <a:pPr marL="0" indent="0">
              <a:spcBef>
                <a:spcPts val="0"/>
              </a:spcBef>
              <a:buSzPts val="800"/>
            </a:pPr>
            <a:r>
              <a:rPr lang="en-US" sz="3200" b="0" i="0" u="none" strike="noStrike" cap="none" noProof="0" dirty="0">
                <a:solidFill>
                  <a:schemeClr val="lt1"/>
                </a:solidFill>
                <a:latin typeface="Calibri"/>
                <a:ea typeface="Calibri"/>
                <a:cs typeface="Calibri"/>
                <a:sym typeface="Calibri"/>
              </a:rPr>
              <a:t>Unit 8</a:t>
            </a:r>
            <a:r>
              <a:rPr lang="en-US" sz="3200" noProof="0" dirty="0">
                <a:solidFill>
                  <a:schemeClr val="lt1"/>
                </a:solidFill>
                <a:latin typeface="Calibri"/>
                <a:ea typeface="Calibri"/>
                <a:cs typeface="Calibri"/>
                <a:sym typeface="Calibri"/>
              </a:rPr>
              <a:t> </a:t>
            </a:r>
            <a:r>
              <a:rPr lang="en-US" sz="3200" b="0" i="0" u="none" strike="noStrike" cap="none" noProof="0" dirty="0">
                <a:solidFill>
                  <a:schemeClr val="lt1"/>
                </a:solidFill>
                <a:latin typeface="Calibri"/>
                <a:ea typeface="Calibri"/>
                <a:cs typeface="Calibri"/>
                <a:sym typeface="Calibri"/>
              </a:rPr>
              <a:t>–</a:t>
            </a:r>
            <a:r>
              <a:rPr lang="en-US" sz="3200" noProof="0" dirty="0">
                <a:solidFill>
                  <a:schemeClr val="lt1"/>
                </a:solidFill>
                <a:latin typeface="Calibri"/>
                <a:ea typeface="Calibri"/>
                <a:cs typeface="Calibri"/>
                <a:sym typeface="Calibri"/>
              </a:rPr>
              <a:t> </a:t>
            </a:r>
            <a:r>
              <a:rPr lang="en-US" sz="3200" b="0" i="0" u="none" strike="noStrike" cap="none" noProof="0" dirty="0">
                <a:solidFill>
                  <a:schemeClr val="lt1"/>
                </a:solidFill>
                <a:latin typeface="Calibri"/>
                <a:ea typeface="Calibri"/>
                <a:cs typeface="Calibri"/>
                <a:sym typeface="Calibri"/>
              </a:rPr>
              <a:t> Graph Algorithms</a:t>
            </a:r>
            <a:endParaRPr lang="en-US" sz="3200" b="0" i="0" u="none" strike="noStrike" cap="none" noProof="0" dirty="0">
              <a:solidFill>
                <a:schemeClr val="lt1"/>
              </a:solidFill>
              <a:latin typeface="Calibri"/>
              <a:ea typeface="Calibri"/>
              <a:cs typeface="Calibri"/>
            </a:endParaRPr>
          </a:p>
        </p:txBody>
      </p:sp>
      <p:sp>
        <p:nvSpPr>
          <p:cNvPr id="2" name="Rechteck 1">
            <a:extLst>
              <a:ext uri="{FF2B5EF4-FFF2-40B4-BE49-F238E27FC236}">
                <a16:creationId xmlns:a16="http://schemas.microsoft.com/office/drawing/2014/main" id="{E5EBE914-4CDA-45B5-B72B-D9613B9F4C3F}"/>
              </a:ext>
            </a:extLst>
          </p:cNvPr>
          <p:cNvSpPr/>
          <p:nvPr/>
        </p:nvSpPr>
        <p:spPr>
          <a:xfrm>
            <a:off x="8147261" y="6409467"/>
            <a:ext cx="702051" cy="316357"/>
          </a:xfrm>
          <a:prstGeom prst="rect">
            <a:avLst/>
          </a:prstGeom>
          <a:solidFill>
            <a:srgbClr val="D324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latin typeface="Blackadder ITC" panose="04020505051007020D02" pitchFamily="82" charset="0"/>
            </a:endParaRPr>
          </a:p>
        </p:txBody>
      </p:sp>
    </p:spTree>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noProof="0" dirty="0">
                <a:latin typeface="Calibri" panose="020F0502020204030204" pitchFamily="34" charset="0"/>
                <a:cs typeface="Calibri" panose="020F0502020204030204" pitchFamily="34" charset="0"/>
              </a:rPr>
              <a:t>Student task</a:t>
            </a:r>
          </a:p>
        </p:txBody>
      </p:sp>
      <mc:AlternateContent xmlns:mc="http://schemas.openxmlformats.org/markup-compatibility/2006" xmlns:a14="http://schemas.microsoft.com/office/drawing/2010/main">
        <mc:Choice Requires="a14">
          <p:sp>
            <p:nvSpPr>
              <p:cNvPr id="4" name="Textfeld 2">
                <a:extLst>
                  <a:ext uri="{FF2B5EF4-FFF2-40B4-BE49-F238E27FC236}">
                    <a16:creationId xmlns:a16="http://schemas.microsoft.com/office/drawing/2014/main" id="{B1AB2DE2-BFB4-403B-9976-58C0812A00AF}"/>
                  </a:ext>
                </a:extLst>
              </p:cNvPr>
              <p:cNvSpPr txBox="1"/>
              <p:nvPr/>
            </p:nvSpPr>
            <p:spPr>
              <a:xfrm>
                <a:off x="519423" y="1589970"/>
                <a:ext cx="8229600" cy="3693319"/>
              </a:xfrm>
              <a:prstGeom prst="rect">
                <a:avLst/>
              </a:prstGeom>
              <a:solidFill>
                <a:schemeClr val="accent3">
                  <a:lumMod val="60000"/>
                  <a:lumOff val="40000"/>
                </a:schemeClr>
              </a:solid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a:latin typeface="Calibri" panose="020F0502020204030204" pitchFamily="34" charset="0"/>
                    <a:cs typeface="Calibri" panose="020F0502020204030204" pitchFamily="34" charset="0"/>
                  </a:rPr>
                  <a:t>Task</a:t>
                </a:r>
                <a:r>
                  <a:rPr kumimoji="0" lang="en-US" sz="18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1: </a:t>
                </a:r>
                <a:r>
                  <a:rPr kumimoji="0" lang="en-US"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Give an adjacency list representation for a complete binary tree on 7 nodes. Give an equivalent adjacency matrix representation. Assume that nodes are numbered from 1 to 7.</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Task 2: </a:t>
                </a:r>
                <a:r>
                  <a:rPr kumimoji="0" lang="en-US"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The incidence matrix of a directed graph </a:t>
                </a:r>
                <a14:m>
                  <m:oMath xmlns:m="http://schemas.openxmlformats.org/officeDocument/2006/math">
                    <m:r>
                      <a:rPr kumimoji="0" lang="en-US"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𝐺</m:t>
                    </m:r>
                    <m:r>
                      <a:rPr kumimoji="0" lang="en-US"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m:t>
                    </m:r>
                    <m:r>
                      <a:rPr kumimoji="0" lang="en-US"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𝑉</m:t>
                    </m:r>
                    <m:r>
                      <a:rPr kumimoji="0" lang="en-US"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m:t>
                    </m:r>
                    <m:r>
                      <a:rPr kumimoji="0" lang="en-US"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𝐸</m:t>
                    </m:r>
                    <m:r>
                      <a:rPr kumimoji="0" lang="en-US"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 </m:t>
                    </m:r>
                  </m:oMath>
                </a14:m>
                <a:r>
                  <a:rPr kumimoji="0" lang="en-US"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is a </a:t>
                </a:r>
                <a14:m>
                  <m:oMath xmlns:m="http://schemas.openxmlformats.org/officeDocument/2006/math">
                    <m:r>
                      <a:rPr kumimoji="0" lang="en-US"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𝑛</m:t>
                    </m:r>
                    <m:r>
                      <a:rPr kumimoji="0" lang="en-US" sz="1800" i="1" u="none" strike="noStrike" kern="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Calibri" panose="020F0502020204030204" pitchFamily="34" charset="0"/>
                        <a:sym typeface="Arial"/>
                      </a:rPr>
                      <m:t>×</m:t>
                    </m:r>
                    <m:r>
                      <a:rPr kumimoji="0" lang="en-US"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𝑚</m:t>
                    </m:r>
                  </m:oMath>
                </a14:m>
                <a:r>
                  <a:rPr kumimoji="0" lang="en-US"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matrix </a:t>
                </a:r>
                <a14:m>
                  <m:oMath xmlns:m="http://schemas.openxmlformats.org/officeDocument/2006/math">
                    <m:r>
                      <a:rPr kumimoji="0" lang="en-US" sz="1800" b="1"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𝑩</m:t>
                    </m:r>
                  </m:oMath>
                </a14:m>
                <a:r>
                  <a:rPr kumimoji="0" lang="en-US"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en-US"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s.t.</a:t>
                </a:r>
                <a:r>
                  <a:rPr kumimoji="0" lang="en-US"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14:m>
                  <m:oMath xmlns:m="http://schemas.openxmlformats.org/officeDocument/2006/math">
                    <m:sSub>
                      <m:sSubPr>
                        <m:ctrlPr>
                          <a:rPr kumimoji="0" lang="en-US"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ctrlPr>
                      </m:sSubPr>
                      <m:e>
                        <m:r>
                          <a:rPr kumimoji="0" lang="en-US"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𝑏</m:t>
                        </m:r>
                      </m:e>
                      <m:sub>
                        <m:r>
                          <a:rPr kumimoji="0" lang="en-US"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𝑖𝑗</m:t>
                        </m:r>
                      </m:sub>
                    </m:sSub>
                    <m:r>
                      <a:rPr kumimoji="0" lang="en-US"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=−1 </m:t>
                    </m:r>
                  </m:oMath>
                </a14:m>
                <a:r>
                  <a:rPr kumimoji="0" lang="en-US"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if link</a:t>
                </a:r>
                <a14:m>
                  <m:oMath xmlns:m="http://schemas.openxmlformats.org/officeDocument/2006/math">
                    <m:r>
                      <a:rPr kumimoji="0" lang="en-US"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 </m:t>
                    </m:r>
                    <m:r>
                      <a:rPr kumimoji="0" lang="en-US"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𝑗</m:t>
                    </m:r>
                  </m:oMath>
                </a14:m>
                <a:r>
                  <a:rPr kumimoji="0" lang="en-US"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leaves node </a:t>
                </a:r>
                <a14:m>
                  <m:oMath xmlns:m="http://schemas.openxmlformats.org/officeDocument/2006/math">
                    <m:r>
                      <a:rPr kumimoji="0" lang="en-US"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𝑖</m:t>
                    </m:r>
                  </m:oMath>
                </a14:m>
                <a:r>
                  <a:rPr kumimoji="0" lang="en-US"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14:m>
                  <m:oMath xmlns:m="http://schemas.openxmlformats.org/officeDocument/2006/math">
                    <m:sSub>
                      <m:sSubPr>
                        <m:ctrlPr>
                          <a:rPr kumimoji="0" lang="en-US"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ctrlPr>
                      </m:sSubPr>
                      <m:e>
                        <m:r>
                          <a:rPr kumimoji="0" lang="en-US"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𝑏</m:t>
                        </m:r>
                      </m:e>
                      <m:sub>
                        <m:r>
                          <a:rPr kumimoji="0" lang="en-US"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𝑖𝑗</m:t>
                        </m:r>
                      </m:sub>
                    </m:sSub>
                    <m:r>
                      <a:rPr kumimoji="0" lang="en-US"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=1 </m:t>
                    </m:r>
                  </m:oMath>
                </a14:m>
                <a:r>
                  <a:rPr kumimoji="0" lang="en-US"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if link </a:t>
                </a:r>
                <a14:m>
                  <m:oMath xmlns:m="http://schemas.openxmlformats.org/officeDocument/2006/math">
                    <m:r>
                      <a:rPr kumimoji="0" lang="en-US"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𝑗</m:t>
                    </m:r>
                  </m:oMath>
                </a14:m>
                <a:r>
                  <a:rPr kumimoji="0" lang="en-US"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enters node</a:t>
                </a:r>
                <a14:m>
                  <m:oMath xmlns:m="http://schemas.openxmlformats.org/officeDocument/2006/math">
                    <m:r>
                      <a:rPr kumimoji="0" lang="en-US"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 </m:t>
                    </m:r>
                    <m:r>
                      <a:rPr kumimoji="0" lang="de-AT" sz="1800" b="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𝑖</m:t>
                    </m:r>
                  </m:oMath>
                </a14:m>
                <a:r>
                  <a:rPr kumimoji="0" lang="en-US"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and </a:t>
                </a:r>
                <a14:m>
                  <m:oMath xmlns:m="http://schemas.openxmlformats.org/officeDocument/2006/math">
                    <m:sSub>
                      <m:sSubPr>
                        <m:ctrlPr>
                          <a:rPr kumimoji="0" lang="en-US"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ctrlPr>
                      </m:sSubPr>
                      <m:e>
                        <m:r>
                          <a:rPr kumimoji="0" lang="en-US"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𝑏</m:t>
                        </m:r>
                      </m:e>
                      <m:sub>
                        <m:r>
                          <a:rPr kumimoji="0" lang="en-US"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𝑖𝑗</m:t>
                        </m:r>
                      </m:sub>
                    </m:sSub>
                    <m:r>
                      <a:rPr kumimoji="0" lang="en-US"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=0</m:t>
                    </m:r>
                    <m:r>
                      <a:rPr kumimoji="0" lang="en-US" sz="1800" i="1" u="none" strike="noStrike" kern="0" cap="none" spc="0" normalizeH="0" baseline="0" noProof="0" dirty="0">
                        <a:ln>
                          <a:noFill/>
                        </a:ln>
                        <a:solidFill>
                          <a:srgbClr val="000000"/>
                        </a:solidFill>
                        <a:effectLst/>
                        <a:uLnTx/>
                        <a:uFillTx/>
                        <a:latin typeface="Cambria Math" panose="02040503050406030204" pitchFamily="18" charset="0"/>
                        <a:cs typeface="Calibri" panose="020F0502020204030204" pitchFamily="34" charset="0"/>
                        <a:sym typeface="Arial"/>
                      </a:rPr>
                      <m:t> </m:t>
                    </m:r>
                  </m:oMath>
                </a14:m>
                <a:r>
                  <a:rPr kumimoji="0" lang="en-US"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otherwise. Describe what entries of the </a:t>
                </a:r>
                <a:r>
                  <a:rPr kumimoji="0" lang="en-US"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matr</a:t>
                </a:r>
                <a:r>
                  <a:rPr lang="en-US" sz="1800" dirty="0">
                    <a:latin typeface="Calibri" panose="020F0502020204030204" pitchFamily="34" charset="0"/>
                    <a:cs typeface="Calibri" panose="020F0502020204030204" pitchFamily="34" charset="0"/>
                  </a:rPr>
                  <a:t>ix </a:t>
                </a:r>
                <a14:m>
                  <m:oMath xmlns:m="http://schemas.openxmlformats.org/officeDocument/2006/math">
                    <m:r>
                      <a:rPr lang="en-US" sz="1800" b="1" i="1" dirty="0" smtClean="0">
                        <a:latin typeface="Cambria Math" panose="02040503050406030204" pitchFamily="18" charset="0"/>
                        <a:cs typeface="Calibri" panose="020F0502020204030204" pitchFamily="34" charset="0"/>
                      </a:rPr>
                      <m:t>𝑩</m:t>
                    </m:r>
                    <m:sSup>
                      <m:sSupPr>
                        <m:ctrlPr>
                          <a:rPr lang="de-AT" sz="1800" b="0" i="1" dirty="0" smtClean="0">
                            <a:latin typeface="Cambria Math" panose="02040503050406030204" pitchFamily="18" charset="0"/>
                            <a:cs typeface="Calibri" panose="020F0502020204030204" pitchFamily="34" charset="0"/>
                          </a:rPr>
                        </m:ctrlPr>
                      </m:sSupPr>
                      <m:e>
                        <m:r>
                          <a:rPr lang="en-US" sz="1800" b="1" i="1" dirty="0" smtClean="0">
                            <a:latin typeface="Cambria Math" panose="02040503050406030204" pitchFamily="18" charset="0"/>
                            <a:cs typeface="Calibri" panose="020F0502020204030204" pitchFamily="34" charset="0"/>
                          </a:rPr>
                          <m:t>𝑩</m:t>
                        </m:r>
                      </m:e>
                      <m:sup>
                        <m:r>
                          <a:rPr lang="de-AT" sz="1800" b="0" i="1" dirty="0" smtClean="0">
                            <a:latin typeface="Cambria Math" panose="02040503050406030204" pitchFamily="18" charset="0"/>
                            <a:cs typeface="Calibri" panose="020F0502020204030204" pitchFamily="34" charset="0"/>
                          </a:rPr>
                          <m:t>𝑇</m:t>
                        </m:r>
                      </m:sup>
                    </m:sSup>
                  </m:oMath>
                </a14:m>
                <a:r>
                  <a:rPr lang="en-US" sz="1800" dirty="0">
                    <a:latin typeface="Calibri" panose="020F0502020204030204" pitchFamily="34" charset="0"/>
                    <a:cs typeface="Calibri" panose="020F0502020204030204" pitchFamily="34" charset="0"/>
                  </a:rPr>
                  <a:t> represent.</a:t>
                </a:r>
                <a:endParaRPr kumimoji="0" lang="en-US"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Task 3: </a:t>
                </a:r>
                <a:r>
                  <a:rPr lang="en-US" sz="1800" dirty="0">
                    <a:latin typeface="Calibri" panose="020F0502020204030204" pitchFamily="34" charset="0"/>
                    <a:cs typeface="Calibri" panose="020F0502020204030204" pitchFamily="34" charset="0"/>
                  </a:rPr>
                  <a:t>Given an adjacency list representation of a directed graph, how long does it take to compute the out-degree (number of outgoing links) of every node? How long does it take to compute the in-degree (number of incoming links)?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a:latin typeface="Calibri" panose="020F0502020204030204" pitchFamily="34" charset="0"/>
                    <a:cs typeface="Calibri" panose="020F0502020204030204" pitchFamily="34" charset="0"/>
                  </a:rPr>
                  <a:t>Task 4: </a:t>
                </a:r>
                <a:r>
                  <a:rPr lang="en-US" sz="1800" dirty="0">
                    <a:latin typeface="Calibri" panose="020F0502020204030204" pitchFamily="34" charset="0"/>
                    <a:cs typeface="Calibri" panose="020F0502020204030204" pitchFamily="34" charset="0"/>
                  </a:rPr>
                  <a:t>Answer the previous question for an adjacency matrix representation.</a:t>
                </a:r>
                <a:endParaRPr kumimoji="0" lang="en-US"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mc:Choice>
        <mc:Fallback xmlns="">
          <p:sp>
            <p:nvSpPr>
              <p:cNvPr id="4" name="Textfeld 2">
                <a:extLst>
                  <a:ext uri="{FF2B5EF4-FFF2-40B4-BE49-F238E27FC236}">
                    <a16:creationId xmlns:a16="http://schemas.microsoft.com/office/drawing/2014/main" id="{B1AB2DE2-BFB4-403B-9976-58C0812A00AF}"/>
                  </a:ext>
                </a:extLst>
              </p:cNvPr>
              <p:cNvSpPr txBox="1">
                <a:spLocks noRot="1" noChangeAspect="1" noMove="1" noResize="1" noEditPoints="1" noAdjustHandles="1" noChangeArrowheads="1" noChangeShapeType="1" noTextEdit="1"/>
              </p:cNvSpPr>
              <p:nvPr/>
            </p:nvSpPr>
            <p:spPr>
              <a:xfrm>
                <a:off x="519423" y="1589970"/>
                <a:ext cx="8229600" cy="3693319"/>
              </a:xfrm>
              <a:prstGeom prst="rect">
                <a:avLst/>
              </a:prstGeom>
              <a:blipFill>
                <a:blip r:embed="rId3"/>
                <a:stretch>
                  <a:fillRect l="-593" t="-990" b="-2310"/>
                </a:stretch>
              </a:blipFill>
            </p:spPr>
            <p:txBody>
              <a:bodyPr/>
              <a:lstStyle/>
              <a:p>
                <a:r>
                  <a:rPr lang="de-AT">
                    <a:noFill/>
                  </a:rPr>
                  <a:t> </a:t>
                </a:r>
              </a:p>
            </p:txBody>
          </p:sp>
        </mc:Fallback>
      </mc:AlternateContent>
    </p:spTree>
    <p:extLst>
      <p:ext uri="{BB962C8B-B14F-4D97-AF65-F5344CB8AC3E}">
        <p14:creationId xmlns:p14="http://schemas.microsoft.com/office/powerpoint/2010/main" val="11265905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Dijkstra’s algorithm</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5404625" y="188990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2671055" y="3030250"/>
            <a:ext cx="540000" cy="54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5415955" y="4075400"/>
            <a:ext cx="540000" cy="540000"/>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3773736" y="4075403"/>
            <a:ext cx="540000" cy="54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5543473" y="1468975"/>
                <a:ext cx="4090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𝒄</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5543473" y="1468975"/>
                <a:ext cx="409086"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2"/>
            <a:endCxn id="35" idx="6"/>
          </p:cNvCxnSpPr>
          <p:nvPr/>
        </p:nvCxnSpPr>
        <p:spPr>
          <a:xfrm flipH="1">
            <a:off x="4309760" y="2159907"/>
            <a:ext cx="1094865" cy="4675"/>
          </a:xfrm>
          <a:prstGeom prst="line">
            <a:avLst/>
          </a:prstGeom>
          <a:ln w="25400">
            <a:headEnd type="stealth"/>
            <a:tailEnd type="none"/>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3131974" y="3491169"/>
            <a:ext cx="720843" cy="663315"/>
          </a:xfrm>
          <a:prstGeom prst="line">
            <a:avLst/>
          </a:prstGeom>
          <a:ln w="50800">
            <a:solidFill>
              <a:srgbClr val="C00000"/>
            </a:solidFill>
            <a:tailEnd type="stealth"/>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BCFAB5F7-D54F-4708-8C19-457A9FAE8E56}"/>
              </a:ext>
            </a:extLst>
          </p:cNvPr>
          <p:cNvCxnSpPr>
            <a:cxnSpLocks noChangeAspect="1"/>
          </p:cNvCxnSpPr>
          <p:nvPr/>
        </p:nvCxnSpPr>
        <p:spPr>
          <a:xfrm>
            <a:off x="5543473" y="2373363"/>
            <a:ext cx="21324" cy="1741205"/>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4320785" y="4345400"/>
            <a:ext cx="1095170" cy="0"/>
          </a:xfrm>
          <a:prstGeom prst="line">
            <a:avLst/>
          </a:prstGeom>
          <a:ln w="50800">
            <a:solidFill>
              <a:srgbClr val="C00000"/>
            </a:solidFill>
            <a:headEnd type="none"/>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2251517" y="3069417"/>
                <a:ext cx="44435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𝒂</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2251517" y="3069417"/>
                <a:ext cx="44435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5537060" y="4574721"/>
                <a:ext cx="42191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𝒆</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5537060" y="4574721"/>
                <a:ext cx="421910" cy="461665"/>
              </a:xfrm>
              <a:prstGeom prst="rect">
                <a:avLst/>
              </a:prstGeom>
              <a:blipFill>
                <a:blip r:embed="rId5"/>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3854559" y="4620035"/>
                <a:ext cx="452367"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𝒅</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3854559" y="4620035"/>
                <a:ext cx="452367" cy="461665"/>
              </a:xfrm>
              <a:prstGeom prst="rect">
                <a:avLst/>
              </a:prstGeom>
              <a:blipFill>
                <a:blip r:embed="rId6"/>
                <a:stretch>
                  <a:fillRect l="-4000"/>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3769760" y="1894582"/>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3856963" y="1453248"/>
                <a:ext cx="44114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𝒃</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3856963" y="1453248"/>
                <a:ext cx="441146" cy="461665"/>
              </a:xfrm>
              <a:prstGeom prst="rect">
                <a:avLst/>
              </a:prstGeom>
              <a:blipFill>
                <a:blip r:embed="rId7"/>
                <a:stretch>
                  <a:fillRect l="-4167"/>
                </a:stretch>
              </a:blipFill>
            </p:spPr>
            <p:txBody>
              <a:bodyPr/>
              <a:lstStyle/>
              <a:p>
                <a:r>
                  <a:rPr lang="de-AT">
                    <a:noFill/>
                  </a:rPr>
                  <a:t> </a:t>
                </a:r>
              </a:p>
            </p:txBody>
          </p:sp>
        </mc:Fallback>
      </mc:AlternateContent>
      <p:cxnSp>
        <p:nvCxnSpPr>
          <p:cNvPr id="37" name="Gerader Verbinder 36">
            <a:extLst>
              <a:ext uri="{FF2B5EF4-FFF2-40B4-BE49-F238E27FC236}">
                <a16:creationId xmlns:a16="http://schemas.microsoft.com/office/drawing/2014/main" id="{F3E3843A-E92F-43AB-B0A9-94B985E7C544}"/>
              </a:ext>
            </a:extLst>
          </p:cNvPr>
          <p:cNvCxnSpPr>
            <a:cxnSpLocks/>
          </p:cNvCxnSpPr>
          <p:nvPr/>
        </p:nvCxnSpPr>
        <p:spPr>
          <a:xfrm>
            <a:off x="3923999" y="2387131"/>
            <a:ext cx="18182" cy="1727437"/>
          </a:xfrm>
          <a:prstGeom prst="line">
            <a:avLst/>
          </a:prstGeom>
          <a:ln w="25400">
            <a:headEnd w="lg" len="lg"/>
            <a:tailEnd type="stealth"/>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10471F76-5116-4D6B-A155-D73713780F7D}"/>
              </a:ext>
            </a:extLst>
          </p:cNvPr>
          <p:cNvCxnSpPr>
            <a:cxnSpLocks noChangeAspect="1"/>
            <a:stCxn id="15" idx="7"/>
            <a:endCxn id="6" idx="3"/>
          </p:cNvCxnSpPr>
          <p:nvPr/>
        </p:nvCxnSpPr>
        <p:spPr>
          <a:xfrm flipV="1">
            <a:off x="4234655" y="2350826"/>
            <a:ext cx="1249051" cy="1803658"/>
          </a:xfrm>
          <a:prstGeom prst="line">
            <a:avLst/>
          </a:prstGeom>
          <a:ln w="50800">
            <a:solidFill>
              <a:srgbClr val="C00000"/>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2999256" y="2377666"/>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2999256" y="2377666"/>
                <a:ext cx="622285" cy="461665"/>
              </a:xfrm>
              <a:prstGeom prst="rect">
                <a:avLst/>
              </a:prstGeom>
              <a:blipFill>
                <a:blip r:embed="rId8"/>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3153091"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3153091" y="3761169"/>
                <a:ext cx="437940" cy="461665"/>
              </a:xfrm>
              <a:prstGeom prst="rect">
                <a:avLst/>
              </a:prstGeom>
              <a:blipFill>
                <a:blip r:embed="rId9"/>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3572014" y="262808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3572014" y="2628084"/>
                <a:ext cx="437940" cy="461665"/>
              </a:xfrm>
              <a:prstGeom prst="rect">
                <a:avLst/>
              </a:prstGeom>
              <a:blipFill>
                <a:blip r:embed="rId1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4654990" y="17172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4654990" y="1717290"/>
                <a:ext cx="437940" cy="461665"/>
              </a:xfrm>
              <a:prstGeom prst="rect">
                <a:avLst/>
              </a:prstGeom>
              <a:blipFill>
                <a:blip r:embed="rId11"/>
                <a:stretch>
                  <a:fillRect l="-2817"/>
                </a:stretch>
              </a:blipFill>
            </p:spPr>
            <p:txBody>
              <a:bodyPr/>
              <a:lstStyle/>
              <a:p>
                <a:r>
                  <a:rPr lang="de-AT">
                    <a:noFill/>
                  </a:rPr>
                  <a:t> </a:t>
                </a:r>
              </a:p>
            </p:txBody>
          </p:sp>
        </mc:Fallback>
      </mc:AlternateContent>
      <p:sp>
        <p:nvSpPr>
          <p:cNvPr id="84" name="Rechteck 83">
            <a:extLst>
              <a:ext uri="{FF2B5EF4-FFF2-40B4-BE49-F238E27FC236}">
                <a16:creationId xmlns:a16="http://schemas.microsoft.com/office/drawing/2014/main" id="{F3F15ADC-C2D3-4D34-92AF-2464C5472C9B}"/>
              </a:ext>
            </a:extLst>
          </p:cNvPr>
          <p:cNvSpPr/>
          <p:nvPr/>
        </p:nvSpPr>
        <p:spPr>
          <a:xfrm>
            <a:off x="4812533" y="4326355"/>
            <a:ext cx="340158" cy="461665"/>
          </a:xfrm>
          <a:prstGeom prst="rect">
            <a:avLst/>
          </a:prstGeom>
        </p:spPr>
        <p:txBody>
          <a:bodyPr wrap="none">
            <a:spAutoFit/>
          </a:bodyPr>
          <a:lstStyle/>
          <a:p>
            <a:pPr algn="ctr"/>
            <a:r>
              <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rPr>
              <a:t>2</a:t>
            </a:r>
          </a:p>
        </p:txBody>
      </p:sp>
      <p:cxnSp>
        <p:nvCxnSpPr>
          <p:cNvPr id="54" name="Gerader Verbinder 53">
            <a:extLst>
              <a:ext uri="{FF2B5EF4-FFF2-40B4-BE49-F238E27FC236}">
                <a16:creationId xmlns:a16="http://schemas.microsoft.com/office/drawing/2014/main" id="{18C4D136-4C54-4C38-815D-D4A928CD5AC1}"/>
              </a:ext>
            </a:extLst>
          </p:cNvPr>
          <p:cNvCxnSpPr>
            <a:cxnSpLocks/>
          </p:cNvCxnSpPr>
          <p:nvPr/>
        </p:nvCxnSpPr>
        <p:spPr>
          <a:xfrm>
            <a:off x="4183254" y="2380464"/>
            <a:ext cx="18182" cy="1727437"/>
          </a:xfrm>
          <a:prstGeom prst="line">
            <a:avLst/>
          </a:prstGeom>
          <a:ln w="50800">
            <a:solidFill>
              <a:srgbClr val="C00000"/>
            </a:solidFill>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id="{BE0399E1-405B-4AE1-9A59-06E42819AD73}"/>
              </a:ext>
            </a:extLst>
          </p:cNvPr>
          <p:cNvCxnSpPr>
            <a:cxnSpLocks/>
          </p:cNvCxnSpPr>
          <p:nvPr/>
        </p:nvCxnSpPr>
        <p:spPr>
          <a:xfrm>
            <a:off x="5819043" y="2366070"/>
            <a:ext cx="18182" cy="1727437"/>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1" name="Gerader Verbinder 60">
            <a:extLst>
              <a:ext uri="{FF2B5EF4-FFF2-40B4-BE49-F238E27FC236}">
                <a16:creationId xmlns:a16="http://schemas.microsoft.com/office/drawing/2014/main" id="{3C17DAD7-1E38-4751-BA7E-B14B65BD67C1}"/>
              </a:ext>
            </a:extLst>
          </p:cNvPr>
          <p:cNvCxnSpPr>
            <a:cxnSpLocks noChangeAspect="1"/>
            <a:endCxn id="7" idx="6"/>
          </p:cNvCxnSpPr>
          <p:nvPr/>
        </p:nvCxnSpPr>
        <p:spPr>
          <a:xfrm flipH="1" flipV="1">
            <a:off x="3211055" y="3300250"/>
            <a:ext cx="2265402" cy="89912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echteck 62">
                <a:extLst>
                  <a:ext uri="{FF2B5EF4-FFF2-40B4-BE49-F238E27FC236}">
                    <a16:creationId xmlns:a16="http://schemas.microsoft.com/office/drawing/2014/main" id="{F63B1EF2-37F1-4211-BDCE-8E8DD2B1EEC5}"/>
                  </a:ext>
                </a:extLst>
              </p:cNvPr>
              <p:cNvSpPr/>
              <p:nvPr/>
            </p:nvSpPr>
            <p:spPr>
              <a:xfrm>
                <a:off x="4165309" y="262082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3" name="Rechteck 62">
                <a:extLst>
                  <a:ext uri="{FF2B5EF4-FFF2-40B4-BE49-F238E27FC236}">
                    <a16:creationId xmlns:a16="http://schemas.microsoft.com/office/drawing/2014/main" id="{F63B1EF2-37F1-4211-BDCE-8E8DD2B1EEC5}"/>
                  </a:ext>
                </a:extLst>
              </p:cNvPr>
              <p:cNvSpPr>
                <a:spLocks noRot="1" noChangeAspect="1" noMove="1" noResize="1" noEditPoints="1" noAdjustHandles="1" noChangeArrowheads="1" noChangeShapeType="1" noTextEdit="1"/>
              </p:cNvSpPr>
              <p:nvPr/>
            </p:nvSpPr>
            <p:spPr>
              <a:xfrm>
                <a:off x="4165309" y="2620826"/>
                <a:ext cx="437940" cy="461665"/>
              </a:xfrm>
              <a:prstGeom prst="rect">
                <a:avLst/>
              </a:prstGeom>
              <a:blipFill>
                <a:blip r:embed="rId12"/>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4" name="Rechteck 63">
                <a:extLst>
                  <a:ext uri="{FF2B5EF4-FFF2-40B4-BE49-F238E27FC236}">
                    <a16:creationId xmlns:a16="http://schemas.microsoft.com/office/drawing/2014/main" id="{172B71D6-4DCA-42C3-8445-04C45C896BA1}"/>
                  </a:ext>
                </a:extLst>
              </p:cNvPr>
              <p:cNvSpPr/>
              <p:nvPr/>
            </p:nvSpPr>
            <p:spPr>
              <a:xfrm>
                <a:off x="4559378" y="296733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4" name="Rechteck 63">
                <a:extLst>
                  <a:ext uri="{FF2B5EF4-FFF2-40B4-BE49-F238E27FC236}">
                    <a16:creationId xmlns:a16="http://schemas.microsoft.com/office/drawing/2014/main" id="{172B71D6-4DCA-42C3-8445-04C45C896BA1}"/>
                  </a:ext>
                </a:extLst>
              </p:cNvPr>
              <p:cNvSpPr>
                <a:spLocks noRot="1" noChangeAspect="1" noMove="1" noResize="1" noEditPoints="1" noAdjustHandles="1" noChangeArrowheads="1" noChangeShapeType="1" noTextEdit="1"/>
              </p:cNvSpPr>
              <p:nvPr/>
            </p:nvSpPr>
            <p:spPr>
              <a:xfrm>
                <a:off x="4559378" y="2967335"/>
                <a:ext cx="437940" cy="461665"/>
              </a:xfrm>
              <a:prstGeom prst="rect">
                <a:avLst/>
              </a:prstGeom>
              <a:blipFill>
                <a:blip r:embed="rId13"/>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6" name="Rechteck 65">
                <a:extLst>
                  <a:ext uri="{FF2B5EF4-FFF2-40B4-BE49-F238E27FC236}">
                    <a16:creationId xmlns:a16="http://schemas.microsoft.com/office/drawing/2014/main" id="{67F9B847-16EC-4524-8117-895D073AD5C0}"/>
                  </a:ext>
                </a:extLst>
              </p:cNvPr>
              <p:cNvSpPr/>
              <p:nvPr/>
            </p:nvSpPr>
            <p:spPr>
              <a:xfrm>
                <a:off x="5243618" y="335082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6" name="Rechteck 65">
                <a:extLst>
                  <a:ext uri="{FF2B5EF4-FFF2-40B4-BE49-F238E27FC236}">
                    <a16:creationId xmlns:a16="http://schemas.microsoft.com/office/drawing/2014/main" id="{67F9B847-16EC-4524-8117-895D073AD5C0}"/>
                  </a:ext>
                </a:extLst>
              </p:cNvPr>
              <p:cNvSpPr>
                <a:spLocks noRot="1" noChangeAspect="1" noMove="1" noResize="1" noEditPoints="1" noAdjustHandles="1" noChangeArrowheads="1" noChangeShapeType="1" noTextEdit="1"/>
              </p:cNvSpPr>
              <p:nvPr/>
            </p:nvSpPr>
            <p:spPr>
              <a:xfrm>
                <a:off x="5243618" y="3350825"/>
                <a:ext cx="437940" cy="461665"/>
              </a:xfrm>
              <a:prstGeom prst="rect">
                <a:avLst/>
              </a:prstGeom>
              <a:blipFill>
                <a:blip r:embed="rId14"/>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7" name="Rechteck 66">
                <a:extLst>
                  <a:ext uri="{FF2B5EF4-FFF2-40B4-BE49-F238E27FC236}">
                    <a16:creationId xmlns:a16="http://schemas.microsoft.com/office/drawing/2014/main" id="{B013A3B8-7D48-48FE-8903-96E7121EF271}"/>
                  </a:ext>
                </a:extLst>
              </p:cNvPr>
              <p:cNvSpPr/>
              <p:nvPr/>
            </p:nvSpPr>
            <p:spPr>
              <a:xfrm>
                <a:off x="5787311" y="335082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7" name="Rechteck 66">
                <a:extLst>
                  <a:ext uri="{FF2B5EF4-FFF2-40B4-BE49-F238E27FC236}">
                    <a16:creationId xmlns:a16="http://schemas.microsoft.com/office/drawing/2014/main" id="{B013A3B8-7D48-48FE-8903-96E7121EF271}"/>
                  </a:ext>
                </a:extLst>
              </p:cNvPr>
              <p:cNvSpPr>
                <a:spLocks noRot="1" noChangeAspect="1" noMove="1" noResize="1" noEditPoints="1" noAdjustHandles="1" noChangeArrowheads="1" noChangeShapeType="1" noTextEdit="1"/>
              </p:cNvSpPr>
              <p:nvPr/>
            </p:nvSpPr>
            <p:spPr>
              <a:xfrm>
                <a:off x="5787311" y="3350824"/>
                <a:ext cx="437940" cy="461665"/>
              </a:xfrm>
              <a:prstGeom prst="rect">
                <a:avLst/>
              </a:prstGeom>
              <a:blipFill>
                <a:blip r:embed="rId15"/>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8" name="Rechteck 67">
                <a:extLst>
                  <a:ext uri="{FF2B5EF4-FFF2-40B4-BE49-F238E27FC236}">
                    <a16:creationId xmlns:a16="http://schemas.microsoft.com/office/drawing/2014/main" id="{5743B53D-6BDF-49B6-B9E9-78DA19AB951E}"/>
                  </a:ext>
                </a:extLst>
              </p:cNvPr>
              <p:cNvSpPr/>
              <p:nvPr/>
            </p:nvSpPr>
            <p:spPr>
              <a:xfrm>
                <a:off x="4904511" y="363223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8" name="Rechteck 67">
                <a:extLst>
                  <a:ext uri="{FF2B5EF4-FFF2-40B4-BE49-F238E27FC236}">
                    <a16:creationId xmlns:a16="http://schemas.microsoft.com/office/drawing/2014/main" id="{5743B53D-6BDF-49B6-B9E9-78DA19AB951E}"/>
                  </a:ext>
                </a:extLst>
              </p:cNvPr>
              <p:cNvSpPr>
                <a:spLocks noRot="1" noChangeAspect="1" noMove="1" noResize="1" noEditPoints="1" noAdjustHandles="1" noChangeArrowheads="1" noChangeShapeType="1" noTextEdit="1"/>
              </p:cNvSpPr>
              <p:nvPr/>
            </p:nvSpPr>
            <p:spPr>
              <a:xfrm>
                <a:off x="4904511" y="3632232"/>
                <a:ext cx="437940" cy="461665"/>
              </a:xfrm>
              <a:prstGeom prst="rect">
                <a:avLst/>
              </a:prstGeom>
              <a:blipFill>
                <a:blip r:embed="rId16"/>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0" name="Rechteck 69">
                <a:extLst>
                  <a:ext uri="{FF2B5EF4-FFF2-40B4-BE49-F238E27FC236}">
                    <a16:creationId xmlns:a16="http://schemas.microsoft.com/office/drawing/2014/main" id="{478E4840-3F11-45EA-8245-45A11BED23A2}"/>
                  </a:ext>
                </a:extLst>
              </p:cNvPr>
              <p:cNvSpPr/>
              <p:nvPr/>
            </p:nvSpPr>
            <p:spPr>
              <a:xfrm>
                <a:off x="2764143" y="308974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bg1"/>
                          </a:solidFill>
                          <a:latin typeface="Cambria Math" panose="02040503050406030204" pitchFamily="18" charset="0"/>
                          <a:ea typeface="Calibri" panose="020F0502020204030204" pitchFamily="34" charset="0"/>
                          <a:cs typeface="Calibri" panose="020F0502020204030204" pitchFamily="34" charset="0"/>
                        </a:rPr>
                        <m:t>𝟎</m:t>
                      </m:r>
                    </m:oMath>
                  </m:oMathPara>
                </a14:m>
                <a:endParaRPr lang="de-AT"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0" name="Rechteck 69">
                <a:extLst>
                  <a:ext uri="{FF2B5EF4-FFF2-40B4-BE49-F238E27FC236}">
                    <a16:creationId xmlns:a16="http://schemas.microsoft.com/office/drawing/2014/main" id="{478E4840-3F11-45EA-8245-45A11BED23A2}"/>
                  </a:ext>
                </a:extLst>
              </p:cNvPr>
              <p:cNvSpPr>
                <a:spLocks noRot="1" noChangeAspect="1" noMove="1" noResize="1" noEditPoints="1" noAdjustHandles="1" noChangeArrowheads="1" noChangeShapeType="1" noTextEdit="1"/>
              </p:cNvSpPr>
              <p:nvPr/>
            </p:nvSpPr>
            <p:spPr>
              <a:xfrm>
                <a:off x="2764143" y="3089749"/>
                <a:ext cx="437940" cy="461665"/>
              </a:xfrm>
              <a:prstGeom prst="rect">
                <a:avLst/>
              </a:prstGeom>
              <a:blipFill>
                <a:blip r:embed="rId1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1" name="Rechteck 70">
                <a:extLst>
                  <a:ext uri="{FF2B5EF4-FFF2-40B4-BE49-F238E27FC236}">
                    <a16:creationId xmlns:a16="http://schemas.microsoft.com/office/drawing/2014/main" id="{646A7570-C485-4343-8564-8B80D292DD38}"/>
                  </a:ext>
                </a:extLst>
              </p:cNvPr>
              <p:cNvSpPr/>
              <p:nvPr/>
            </p:nvSpPr>
            <p:spPr>
              <a:xfrm>
                <a:off x="3875787" y="193765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1" name="Rechteck 70">
                <a:extLst>
                  <a:ext uri="{FF2B5EF4-FFF2-40B4-BE49-F238E27FC236}">
                    <a16:creationId xmlns:a16="http://schemas.microsoft.com/office/drawing/2014/main" id="{646A7570-C485-4343-8564-8B80D292DD38}"/>
                  </a:ext>
                </a:extLst>
              </p:cNvPr>
              <p:cNvSpPr>
                <a:spLocks noRot="1" noChangeAspect="1" noMove="1" noResize="1" noEditPoints="1" noAdjustHandles="1" noChangeArrowheads="1" noChangeShapeType="1" noTextEdit="1"/>
              </p:cNvSpPr>
              <p:nvPr/>
            </p:nvSpPr>
            <p:spPr>
              <a:xfrm>
                <a:off x="3875787" y="1937653"/>
                <a:ext cx="437940" cy="461665"/>
              </a:xfrm>
              <a:prstGeom prst="rect">
                <a:avLst/>
              </a:prstGeom>
              <a:blipFill>
                <a:blip r:embed="rId18"/>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2" name="Rechteck 71">
                <a:extLst>
                  <a:ext uri="{FF2B5EF4-FFF2-40B4-BE49-F238E27FC236}">
                    <a16:creationId xmlns:a16="http://schemas.microsoft.com/office/drawing/2014/main" id="{1A353541-1688-42E1-B16A-A26DCE8ED332}"/>
                  </a:ext>
                </a:extLst>
              </p:cNvPr>
              <p:cNvSpPr/>
              <p:nvPr/>
            </p:nvSpPr>
            <p:spPr>
              <a:xfrm>
                <a:off x="3865901" y="413166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𝟓</m:t>
                      </m:r>
                    </m:oMath>
                  </m:oMathPara>
                </a14:m>
                <a:endParaRPr lang="de-AT"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2" name="Rechteck 71">
                <a:extLst>
                  <a:ext uri="{FF2B5EF4-FFF2-40B4-BE49-F238E27FC236}">
                    <a16:creationId xmlns:a16="http://schemas.microsoft.com/office/drawing/2014/main" id="{1A353541-1688-42E1-B16A-A26DCE8ED332}"/>
                  </a:ext>
                </a:extLst>
              </p:cNvPr>
              <p:cNvSpPr>
                <a:spLocks noRot="1" noChangeAspect="1" noMove="1" noResize="1" noEditPoints="1" noAdjustHandles="1" noChangeArrowheads="1" noChangeShapeType="1" noTextEdit="1"/>
              </p:cNvSpPr>
              <p:nvPr/>
            </p:nvSpPr>
            <p:spPr>
              <a:xfrm>
                <a:off x="3865901" y="4131663"/>
                <a:ext cx="437940" cy="461665"/>
              </a:xfrm>
              <a:prstGeom prst="rect">
                <a:avLst/>
              </a:prstGeom>
              <a:blipFill>
                <a:blip r:embed="rId19"/>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4" name="Rechteck 73">
                <a:extLst>
                  <a:ext uri="{FF2B5EF4-FFF2-40B4-BE49-F238E27FC236}">
                    <a16:creationId xmlns:a16="http://schemas.microsoft.com/office/drawing/2014/main" id="{7DF83C09-935D-473C-BA38-FD1AEB2F001B}"/>
                  </a:ext>
                </a:extLst>
              </p:cNvPr>
              <p:cNvSpPr/>
              <p:nvPr/>
            </p:nvSpPr>
            <p:spPr>
              <a:xfrm>
                <a:off x="5398697" y="1946745"/>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𝟏𝟒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4" name="Rechteck 73">
                <a:extLst>
                  <a:ext uri="{FF2B5EF4-FFF2-40B4-BE49-F238E27FC236}">
                    <a16:creationId xmlns:a16="http://schemas.microsoft.com/office/drawing/2014/main" id="{7DF83C09-935D-473C-BA38-FD1AEB2F001B}"/>
                  </a:ext>
                </a:extLst>
              </p:cNvPr>
              <p:cNvSpPr>
                <a:spLocks noRot="1" noChangeAspect="1" noMove="1" noResize="1" noEditPoints="1" noAdjustHandles="1" noChangeArrowheads="1" noChangeShapeType="1" noTextEdit="1"/>
              </p:cNvSpPr>
              <p:nvPr/>
            </p:nvSpPr>
            <p:spPr>
              <a:xfrm>
                <a:off x="5398697" y="1946745"/>
                <a:ext cx="622285" cy="461665"/>
              </a:xfrm>
              <a:prstGeom prst="rect">
                <a:avLst/>
              </a:prstGeom>
              <a:blipFill>
                <a:blip r:embed="rId20"/>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6" name="Rechteck 75">
                <a:extLst>
                  <a:ext uri="{FF2B5EF4-FFF2-40B4-BE49-F238E27FC236}">
                    <a16:creationId xmlns:a16="http://schemas.microsoft.com/office/drawing/2014/main" id="{90E80C9E-9611-46B2-86F3-D42A2320B109}"/>
                  </a:ext>
                </a:extLst>
              </p:cNvPr>
              <p:cNvSpPr/>
              <p:nvPr/>
            </p:nvSpPr>
            <p:spPr>
              <a:xfrm>
                <a:off x="5507647" y="413116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6" name="Rechteck 75">
                <a:extLst>
                  <a:ext uri="{FF2B5EF4-FFF2-40B4-BE49-F238E27FC236}">
                    <a16:creationId xmlns:a16="http://schemas.microsoft.com/office/drawing/2014/main" id="{90E80C9E-9611-46B2-86F3-D42A2320B109}"/>
                  </a:ext>
                </a:extLst>
              </p:cNvPr>
              <p:cNvSpPr>
                <a:spLocks noRot="1" noChangeAspect="1" noMove="1" noResize="1" noEditPoints="1" noAdjustHandles="1" noChangeArrowheads="1" noChangeShapeType="1" noTextEdit="1"/>
              </p:cNvSpPr>
              <p:nvPr/>
            </p:nvSpPr>
            <p:spPr>
              <a:xfrm>
                <a:off x="5507647" y="4131163"/>
                <a:ext cx="437940" cy="461665"/>
              </a:xfrm>
              <a:prstGeom prst="rect">
                <a:avLst/>
              </a:prstGeom>
              <a:blipFill>
                <a:blip r:embed="rId21"/>
                <a:stretch>
                  <a:fillRect l="-2778"/>
                </a:stretch>
              </a:blipFill>
            </p:spPr>
            <p:txBody>
              <a:bodyPr/>
              <a:lstStyle/>
              <a:p>
                <a:r>
                  <a:rPr lang="de-AT">
                    <a:noFill/>
                  </a:rPr>
                  <a:t> </a:t>
                </a:r>
              </a:p>
            </p:txBody>
          </p:sp>
        </mc:Fallback>
      </mc:AlternateContent>
      <p:cxnSp>
        <p:nvCxnSpPr>
          <p:cNvPr id="38" name="Gerader Verbinder 37">
            <a:extLst>
              <a:ext uri="{FF2B5EF4-FFF2-40B4-BE49-F238E27FC236}">
                <a16:creationId xmlns:a16="http://schemas.microsoft.com/office/drawing/2014/main" id="{B06AF790-8C1F-4F4C-ACF2-2295091FACDB}"/>
              </a:ext>
            </a:extLst>
          </p:cNvPr>
          <p:cNvCxnSpPr>
            <a:cxnSpLocks noChangeAspect="1"/>
          </p:cNvCxnSpPr>
          <p:nvPr/>
        </p:nvCxnSpPr>
        <p:spPr>
          <a:xfrm flipH="1">
            <a:off x="3131974" y="2355501"/>
            <a:ext cx="716867" cy="753830"/>
          </a:xfrm>
          <a:prstGeom prst="line">
            <a:avLst/>
          </a:prstGeom>
          <a:ln w="25400">
            <a:headEnd type="stealth"/>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48976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Dijkstra’s algorithm</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5404625" y="188990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2671055" y="3030250"/>
            <a:ext cx="540000" cy="54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5415955" y="4075400"/>
            <a:ext cx="540000" cy="540000"/>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3773736" y="4075403"/>
            <a:ext cx="540000" cy="54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5543473" y="1468975"/>
                <a:ext cx="4090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𝒄</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5543473" y="1468975"/>
                <a:ext cx="409086"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2"/>
            <a:endCxn id="35" idx="6"/>
          </p:cNvCxnSpPr>
          <p:nvPr/>
        </p:nvCxnSpPr>
        <p:spPr>
          <a:xfrm flipH="1">
            <a:off x="4309760" y="2159907"/>
            <a:ext cx="1094865" cy="4675"/>
          </a:xfrm>
          <a:prstGeom prst="line">
            <a:avLst/>
          </a:prstGeom>
          <a:ln w="25400">
            <a:headEnd type="stealth"/>
            <a:tailEnd type="none"/>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3131974" y="3491169"/>
            <a:ext cx="720843" cy="663315"/>
          </a:xfrm>
          <a:prstGeom prst="line">
            <a:avLst/>
          </a:prstGeom>
          <a:ln w="50800">
            <a:solidFill>
              <a:srgbClr val="C00000"/>
            </a:solidFill>
            <a:tailEnd type="stealth"/>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BCFAB5F7-D54F-4708-8C19-457A9FAE8E56}"/>
              </a:ext>
            </a:extLst>
          </p:cNvPr>
          <p:cNvCxnSpPr>
            <a:cxnSpLocks noChangeAspect="1"/>
          </p:cNvCxnSpPr>
          <p:nvPr/>
        </p:nvCxnSpPr>
        <p:spPr>
          <a:xfrm>
            <a:off x="5543473" y="2373363"/>
            <a:ext cx="21324" cy="1741205"/>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4320785" y="4345400"/>
            <a:ext cx="1095170" cy="0"/>
          </a:xfrm>
          <a:prstGeom prst="line">
            <a:avLst/>
          </a:prstGeom>
          <a:ln w="50800">
            <a:solidFill>
              <a:srgbClr val="C00000"/>
            </a:solidFill>
            <a:headEnd type="none"/>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2251517" y="3069417"/>
                <a:ext cx="44435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𝒂</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2251517" y="3069417"/>
                <a:ext cx="44435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5537060" y="4574721"/>
                <a:ext cx="42191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𝒆</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5537060" y="4574721"/>
                <a:ext cx="421910" cy="461665"/>
              </a:xfrm>
              <a:prstGeom prst="rect">
                <a:avLst/>
              </a:prstGeom>
              <a:blipFill>
                <a:blip r:embed="rId5"/>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3854559" y="4620035"/>
                <a:ext cx="452367"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𝒅</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3854559" y="4620035"/>
                <a:ext cx="452367" cy="461665"/>
              </a:xfrm>
              <a:prstGeom prst="rect">
                <a:avLst/>
              </a:prstGeom>
              <a:blipFill>
                <a:blip r:embed="rId6"/>
                <a:stretch>
                  <a:fillRect l="-4000"/>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3769760" y="1894582"/>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3856963" y="1453248"/>
                <a:ext cx="44114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𝒃</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3856963" y="1453248"/>
                <a:ext cx="441146" cy="461665"/>
              </a:xfrm>
              <a:prstGeom prst="rect">
                <a:avLst/>
              </a:prstGeom>
              <a:blipFill>
                <a:blip r:embed="rId7"/>
                <a:stretch>
                  <a:fillRect l="-4167"/>
                </a:stretch>
              </a:blipFill>
            </p:spPr>
            <p:txBody>
              <a:bodyPr/>
              <a:lstStyle/>
              <a:p>
                <a:r>
                  <a:rPr lang="de-AT">
                    <a:noFill/>
                  </a:rPr>
                  <a:t> </a:t>
                </a:r>
              </a:p>
            </p:txBody>
          </p:sp>
        </mc:Fallback>
      </mc:AlternateContent>
      <p:cxnSp>
        <p:nvCxnSpPr>
          <p:cNvPr id="37" name="Gerader Verbinder 36">
            <a:extLst>
              <a:ext uri="{FF2B5EF4-FFF2-40B4-BE49-F238E27FC236}">
                <a16:creationId xmlns:a16="http://schemas.microsoft.com/office/drawing/2014/main" id="{F3E3843A-E92F-43AB-B0A9-94B985E7C544}"/>
              </a:ext>
            </a:extLst>
          </p:cNvPr>
          <p:cNvCxnSpPr>
            <a:cxnSpLocks/>
          </p:cNvCxnSpPr>
          <p:nvPr/>
        </p:nvCxnSpPr>
        <p:spPr>
          <a:xfrm>
            <a:off x="3923999" y="2387131"/>
            <a:ext cx="18182" cy="1727437"/>
          </a:xfrm>
          <a:prstGeom prst="line">
            <a:avLst/>
          </a:prstGeom>
          <a:ln w="25400">
            <a:headEnd w="lg" len="lg"/>
            <a:tailEnd type="stealth"/>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10471F76-5116-4D6B-A155-D73713780F7D}"/>
              </a:ext>
            </a:extLst>
          </p:cNvPr>
          <p:cNvCxnSpPr>
            <a:cxnSpLocks noChangeAspect="1"/>
            <a:stCxn id="15" idx="7"/>
            <a:endCxn id="6" idx="3"/>
          </p:cNvCxnSpPr>
          <p:nvPr/>
        </p:nvCxnSpPr>
        <p:spPr>
          <a:xfrm flipV="1">
            <a:off x="4234655" y="2350826"/>
            <a:ext cx="1249051" cy="1803658"/>
          </a:xfrm>
          <a:prstGeom prst="line">
            <a:avLst/>
          </a:prstGeom>
          <a:ln w="28575">
            <a:solidFill>
              <a:srgbClr val="76ABDB"/>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2999256" y="2377666"/>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2999256" y="2377666"/>
                <a:ext cx="622285" cy="461665"/>
              </a:xfrm>
              <a:prstGeom prst="rect">
                <a:avLst/>
              </a:prstGeom>
              <a:blipFill>
                <a:blip r:embed="rId8"/>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3153091"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3153091" y="3761169"/>
                <a:ext cx="437940" cy="461665"/>
              </a:xfrm>
              <a:prstGeom prst="rect">
                <a:avLst/>
              </a:prstGeom>
              <a:blipFill>
                <a:blip r:embed="rId9"/>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3572014" y="262808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3572014" y="2628084"/>
                <a:ext cx="437940" cy="461665"/>
              </a:xfrm>
              <a:prstGeom prst="rect">
                <a:avLst/>
              </a:prstGeom>
              <a:blipFill>
                <a:blip r:embed="rId1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4654990" y="17172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4654990" y="1717290"/>
                <a:ext cx="437940" cy="461665"/>
              </a:xfrm>
              <a:prstGeom prst="rect">
                <a:avLst/>
              </a:prstGeom>
              <a:blipFill>
                <a:blip r:embed="rId11"/>
                <a:stretch>
                  <a:fillRect l="-2817"/>
                </a:stretch>
              </a:blipFill>
            </p:spPr>
            <p:txBody>
              <a:bodyPr/>
              <a:lstStyle/>
              <a:p>
                <a:r>
                  <a:rPr lang="de-AT">
                    <a:noFill/>
                  </a:rPr>
                  <a:t> </a:t>
                </a:r>
              </a:p>
            </p:txBody>
          </p:sp>
        </mc:Fallback>
      </mc:AlternateContent>
      <p:sp>
        <p:nvSpPr>
          <p:cNvPr id="84" name="Rechteck 83">
            <a:extLst>
              <a:ext uri="{FF2B5EF4-FFF2-40B4-BE49-F238E27FC236}">
                <a16:creationId xmlns:a16="http://schemas.microsoft.com/office/drawing/2014/main" id="{F3F15ADC-C2D3-4D34-92AF-2464C5472C9B}"/>
              </a:ext>
            </a:extLst>
          </p:cNvPr>
          <p:cNvSpPr/>
          <p:nvPr/>
        </p:nvSpPr>
        <p:spPr>
          <a:xfrm>
            <a:off x="4812533" y="4326355"/>
            <a:ext cx="340158" cy="461665"/>
          </a:xfrm>
          <a:prstGeom prst="rect">
            <a:avLst/>
          </a:prstGeom>
        </p:spPr>
        <p:txBody>
          <a:bodyPr wrap="none">
            <a:spAutoFit/>
          </a:bodyPr>
          <a:lstStyle/>
          <a:p>
            <a:pPr algn="ctr"/>
            <a:r>
              <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rPr>
              <a:t>2</a:t>
            </a:r>
          </a:p>
        </p:txBody>
      </p:sp>
      <p:cxnSp>
        <p:nvCxnSpPr>
          <p:cNvPr id="54" name="Gerader Verbinder 53">
            <a:extLst>
              <a:ext uri="{FF2B5EF4-FFF2-40B4-BE49-F238E27FC236}">
                <a16:creationId xmlns:a16="http://schemas.microsoft.com/office/drawing/2014/main" id="{18C4D136-4C54-4C38-815D-D4A928CD5AC1}"/>
              </a:ext>
            </a:extLst>
          </p:cNvPr>
          <p:cNvCxnSpPr>
            <a:cxnSpLocks/>
          </p:cNvCxnSpPr>
          <p:nvPr/>
        </p:nvCxnSpPr>
        <p:spPr>
          <a:xfrm>
            <a:off x="4183254" y="2380464"/>
            <a:ext cx="18182" cy="1727437"/>
          </a:xfrm>
          <a:prstGeom prst="line">
            <a:avLst/>
          </a:prstGeom>
          <a:ln w="50800">
            <a:solidFill>
              <a:srgbClr val="C00000"/>
            </a:solidFill>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id="{BE0399E1-405B-4AE1-9A59-06E42819AD73}"/>
              </a:ext>
            </a:extLst>
          </p:cNvPr>
          <p:cNvCxnSpPr>
            <a:cxnSpLocks/>
          </p:cNvCxnSpPr>
          <p:nvPr/>
        </p:nvCxnSpPr>
        <p:spPr>
          <a:xfrm>
            <a:off x="5819043" y="2366070"/>
            <a:ext cx="18182" cy="1727437"/>
          </a:xfrm>
          <a:prstGeom prst="line">
            <a:avLst/>
          </a:prstGeom>
          <a:ln w="50800">
            <a:solidFill>
              <a:srgbClr val="C00000"/>
            </a:solidFill>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1" name="Gerader Verbinder 60">
            <a:extLst>
              <a:ext uri="{FF2B5EF4-FFF2-40B4-BE49-F238E27FC236}">
                <a16:creationId xmlns:a16="http://schemas.microsoft.com/office/drawing/2014/main" id="{3C17DAD7-1E38-4751-BA7E-B14B65BD67C1}"/>
              </a:ext>
            </a:extLst>
          </p:cNvPr>
          <p:cNvCxnSpPr>
            <a:cxnSpLocks noChangeAspect="1"/>
            <a:endCxn id="7" idx="6"/>
          </p:cNvCxnSpPr>
          <p:nvPr/>
        </p:nvCxnSpPr>
        <p:spPr>
          <a:xfrm flipH="1" flipV="1">
            <a:off x="3211055" y="3300250"/>
            <a:ext cx="2265402" cy="89912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echteck 62">
                <a:extLst>
                  <a:ext uri="{FF2B5EF4-FFF2-40B4-BE49-F238E27FC236}">
                    <a16:creationId xmlns:a16="http://schemas.microsoft.com/office/drawing/2014/main" id="{F63B1EF2-37F1-4211-BDCE-8E8DD2B1EEC5}"/>
                  </a:ext>
                </a:extLst>
              </p:cNvPr>
              <p:cNvSpPr/>
              <p:nvPr/>
            </p:nvSpPr>
            <p:spPr>
              <a:xfrm>
                <a:off x="4165309" y="262082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3" name="Rechteck 62">
                <a:extLst>
                  <a:ext uri="{FF2B5EF4-FFF2-40B4-BE49-F238E27FC236}">
                    <a16:creationId xmlns:a16="http://schemas.microsoft.com/office/drawing/2014/main" id="{F63B1EF2-37F1-4211-BDCE-8E8DD2B1EEC5}"/>
                  </a:ext>
                </a:extLst>
              </p:cNvPr>
              <p:cNvSpPr>
                <a:spLocks noRot="1" noChangeAspect="1" noMove="1" noResize="1" noEditPoints="1" noAdjustHandles="1" noChangeArrowheads="1" noChangeShapeType="1" noTextEdit="1"/>
              </p:cNvSpPr>
              <p:nvPr/>
            </p:nvSpPr>
            <p:spPr>
              <a:xfrm>
                <a:off x="4165309" y="2620826"/>
                <a:ext cx="437940" cy="461665"/>
              </a:xfrm>
              <a:prstGeom prst="rect">
                <a:avLst/>
              </a:prstGeom>
              <a:blipFill>
                <a:blip r:embed="rId12"/>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4" name="Rechteck 63">
                <a:extLst>
                  <a:ext uri="{FF2B5EF4-FFF2-40B4-BE49-F238E27FC236}">
                    <a16:creationId xmlns:a16="http://schemas.microsoft.com/office/drawing/2014/main" id="{172B71D6-4DCA-42C3-8445-04C45C896BA1}"/>
                  </a:ext>
                </a:extLst>
              </p:cNvPr>
              <p:cNvSpPr/>
              <p:nvPr/>
            </p:nvSpPr>
            <p:spPr>
              <a:xfrm>
                <a:off x="4559378" y="296733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4" name="Rechteck 63">
                <a:extLst>
                  <a:ext uri="{FF2B5EF4-FFF2-40B4-BE49-F238E27FC236}">
                    <a16:creationId xmlns:a16="http://schemas.microsoft.com/office/drawing/2014/main" id="{172B71D6-4DCA-42C3-8445-04C45C896BA1}"/>
                  </a:ext>
                </a:extLst>
              </p:cNvPr>
              <p:cNvSpPr>
                <a:spLocks noRot="1" noChangeAspect="1" noMove="1" noResize="1" noEditPoints="1" noAdjustHandles="1" noChangeArrowheads="1" noChangeShapeType="1" noTextEdit="1"/>
              </p:cNvSpPr>
              <p:nvPr/>
            </p:nvSpPr>
            <p:spPr>
              <a:xfrm>
                <a:off x="4559378" y="2967335"/>
                <a:ext cx="437940" cy="461665"/>
              </a:xfrm>
              <a:prstGeom prst="rect">
                <a:avLst/>
              </a:prstGeom>
              <a:blipFill>
                <a:blip r:embed="rId13"/>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6" name="Rechteck 65">
                <a:extLst>
                  <a:ext uri="{FF2B5EF4-FFF2-40B4-BE49-F238E27FC236}">
                    <a16:creationId xmlns:a16="http://schemas.microsoft.com/office/drawing/2014/main" id="{67F9B847-16EC-4524-8117-895D073AD5C0}"/>
                  </a:ext>
                </a:extLst>
              </p:cNvPr>
              <p:cNvSpPr/>
              <p:nvPr/>
            </p:nvSpPr>
            <p:spPr>
              <a:xfrm>
                <a:off x="5243618" y="335082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6" name="Rechteck 65">
                <a:extLst>
                  <a:ext uri="{FF2B5EF4-FFF2-40B4-BE49-F238E27FC236}">
                    <a16:creationId xmlns:a16="http://schemas.microsoft.com/office/drawing/2014/main" id="{67F9B847-16EC-4524-8117-895D073AD5C0}"/>
                  </a:ext>
                </a:extLst>
              </p:cNvPr>
              <p:cNvSpPr>
                <a:spLocks noRot="1" noChangeAspect="1" noMove="1" noResize="1" noEditPoints="1" noAdjustHandles="1" noChangeArrowheads="1" noChangeShapeType="1" noTextEdit="1"/>
              </p:cNvSpPr>
              <p:nvPr/>
            </p:nvSpPr>
            <p:spPr>
              <a:xfrm>
                <a:off x="5243618" y="3350825"/>
                <a:ext cx="437940" cy="461665"/>
              </a:xfrm>
              <a:prstGeom prst="rect">
                <a:avLst/>
              </a:prstGeom>
              <a:blipFill>
                <a:blip r:embed="rId14"/>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7" name="Rechteck 66">
                <a:extLst>
                  <a:ext uri="{FF2B5EF4-FFF2-40B4-BE49-F238E27FC236}">
                    <a16:creationId xmlns:a16="http://schemas.microsoft.com/office/drawing/2014/main" id="{B013A3B8-7D48-48FE-8903-96E7121EF271}"/>
                  </a:ext>
                </a:extLst>
              </p:cNvPr>
              <p:cNvSpPr/>
              <p:nvPr/>
            </p:nvSpPr>
            <p:spPr>
              <a:xfrm>
                <a:off x="5787311" y="335082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7" name="Rechteck 66">
                <a:extLst>
                  <a:ext uri="{FF2B5EF4-FFF2-40B4-BE49-F238E27FC236}">
                    <a16:creationId xmlns:a16="http://schemas.microsoft.com/office/drawing/2014/main" id="{B013A3B8-7D48-48FE-8903-96E7121EF271}"/>
                  </a:ext>
                </a:extLst>
              </p:cNvPr>
              <p:cNvSpPr>
                <a:spLocks noRot="1" noChangeAspect="1" noMove="1" noResize="1" noEditPoints="1" noAdjustHandles="1" noChangeArrowheads="1" noChangeShapeType="1" noTextEdit="1"/>
              </p:cNvSpPr>
              <p:nvPr/>
            </p:nvSpPr>
            <p:spPr>
              <a:xfrm>
                <a:off x="5787311" y="3350824"/>
                <a:ext cx="437940" cy="461665"/>
              </a:xfrm>
              <a:prstGeom prst="rect">
                <a:avLst/>
              </a:prstGeom>
              <a:blipFill>
                <a:blip r:embed="rId15"/>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8" name="Rechteck 67">
                <a:extLst>
                  <a:ext uri="{FF2B5EF4-FFF2-40B4-BE49-F238E27FC236}">
                    <a16:creationId xmlns:a16="http://schemas.microsoft.com/office/drawing/2014/main" id="{5743B53D-6BDF-49B6-B9E9-78DA19AB951E}"/>
                  </a:ext>
                </a:extLst>
              </p:cNvPr>
              <p:cNvSpPr/>
              <p:nvPr/>
            </p:nvSpPr>
            <p:spPr>
              <a:xfrm>
                <a:off x="4904511" y="363223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8" name="Rechteck 67">
                <a:extLst>
                  <a:ext uri="{FF2B5EF4-FFF2-40B4-BE49-F238E27FC236}">
                    <a16:creationId xmlns:a16="http://schemas.microsoft.com/office/drawing/2014/main" id="{5743B53D-6BDF-49B6-B9E9-78DA19AB951E}"/>
                  </a:ext>
                </a:extLst>
              </p:cNvPr>
              <p:cNvSpPr>
                <a:spLocks noRot="1" noChangeAspect="1" noMove="1" noResize="1" noEditPoints="1" noAdjustHandles="1" noChangeArrowheads="1" noChangeShapeType="1" noTextEdit="1"/>
              </p:cNvSpPr>
              <p:nvPr/>
            </p:nvSpPr>
            <p:spPr>
              <a:xfrm>
                <a:off x="4904511" y="3632232"/>
                <a:ext cx="437940" cy="461665"/>
              </a:xfrm>
              <a:prstGeom prst="rect">
                <a:avLst/>
              </a:prstGeom>
              <a:blipFill>
                <a:blip r:embed="rId16"/>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0" name="Rechteck 69">
                <a:extLst>
                  <a:ext uri="{FF2B5EF4-FFF2-40B4-BE49-F238E27FC236}">
                    <a16:creationId xmlns:a16="http://schemas.microsoft.com/office/drawing/2014/main" id="{478E4840-3F11-45EA-8245-45A11BED23A2}"/>
                  </a:ext>
                </a:extLst>
              </p:cNvPr>
              <p:cNvSpPr/>
              <p:nvPr/>
            </p:nvSpPr>
            <p:spPr>
              <a:xfrm>
                <a:off x="2764143" y="308974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bg1"/>
                          </a:solidFill>
                          <a:latin typeface="Cambria Math" panose="02040503050406030204" pitchFamily="18" charset="0"/>
                          <a:ea typeface="Calibri" panose="020F0502020204030204" pitchFamily="34" charset="0"/>
                          <a:cs typeface="Calibri" panose="020F0502020204030204" pitchFamily="34" charset="0"/>
                        </a:rPr>
                        <m:t>𝟎</m:t>
                      </m:r>
                    </m:oMath>
                  </m:oMathPara>
                </a14:m>
                <a:endParaRPr lang="de-AT"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0" name="Rechteck 69">
                <a:extLst>
                  <a:ext uri="{FF2B5EF4-FFF2-40B4-BE49-F238E27FC236}">
                    <a16:creationId xmlns:a16="http://schemas.microsoft.com/office/drawing/2014/main" id="{478E4840-3F11-45EA-8245-45A11BED23A2}"/>
                  </a:ext>
                </a:extLst>
              </p:cNvPr>
              <p:cNvSpPr>
                <a:spLocks noRot="1" noChangeAspect="1" noMove="1" noResize="1" noEditPoints="1" noAdjustHandles="1" noChangeArrowheads="1" noChangeShapeType="1" noTextEdit="1"/>
              </p:cNvSpPr>
              <p:nvPr/>
            </p:nvSpPr>
            <p:spPr>
              <a:xfrm>
                <a:off x="2764143" y="3089749"/>
                <a:ext cx="437940" cy="461665"/>
              </a:xfrm>
              <a:prstGeom prst="rect">
                <a:avLst/>
              </a:prstGeom>
              <a:blipFill>
                <a:blip r:embed="rId1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1" name="Rechteck 70">
                <a:extLst>
                  <a:ext uri="{FF2B5EF4-FFF2-40B4-BE49-F238E27FC236}">
                    <a16:creationId xmlns:a16="http://schemas.microsoft.com/office/drawing/2014/main" id="{646A7570-C485-4343-8564-8B80D292DD38}"/>
                  </a:ext>
                </a:extLst>
              </p:cNvPr>
              <p:cNvSpPr/>
              <p:nvPr/>
            </p:nvSpPr>
            <p:spPr>
              <a:xfrm>
                <a:off x="3875787" y="193765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1" name="Rechteck 70">
                <a:extLst>
                  <a:ext uri="{FF2B5EF4-FFF2-40B4-BE49-F238E27FC236}">
                    <a16:creationId xmlns:a16="http://schemas.microsoft.com/office/drawing/2014/main" id="{646A7570-C485-4343-8564-8B80D292DD38}"/>
                  </a:ext>
                </a:extLst>
              </p:cNvPr>
              <p:cNvSpPr>
                <a:spLocks noRot="1" noChangeAspect="1" noMove="1" noResize="1" noEditPoints="1" noAdjustHandles="1" noChangeArrowheads="1" noChangeShapeType="1" noTextEdit="1"/>
              </p:cNvSpPr>
              <p:nvPr/>
            </p:nvSpPr>
            <p:spPr>
              <a:xfrm>
                <a:off x="3875787" y="1937653"/>
                <a:ext cx="437940" cy="461665"/>
              </a:xfrm>
              <a:prstGeom prst="rect">
                <a:avLst/>
              </a:prstGeom>
              <a:blipFill>
                <a:blip r:embed="rId18"/>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2" name="Rechteck 71">
                <a:extLst>
                  <a:ext uri="{FF2B5EF4-FFF2-40B4-BE49-F238E27FC236}">
                    <a16:creationId xmlns:a16="http://schemas.microsoft.com/office/drawing/2014/main" id="{1A353541-1688-42E1-B16A-A26DCE8ED332}"/>
                  </a:ext>
                </a:extLst>
              </p:cNvPr>
              <p:cNvSpPr/>
              <p:nvPr/>
            </p:nvSpPr>
            <p:spPr>
              <a:xfrm>
                <a:off x="3865901" y="413166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𝟓</m:t>
                      </m:r>
                    </m:oMath>
                  </m:oMathPara>
                </a14:m>
                <a:endParaRPr lang="de-AT"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2" name="Rechteck 71">
                <a:extLst>
                  <a:ext uri="{FF2B5EF4-FFF2-40B4-BE49-F238E27FC236}">
                    <a16:creationId xmlns:a16="http://schemas.microsoft.com/office/drawing/2014/main" id="{1A353541-1688-42E1-B16A-A26DCE8ED332}"/>
                  </a:ext>
                </a:extLst>
              </p:cNvPr>
              <p:cNvSpPr>
                <a:spLocks noRot="1" noChangeAspect="1" noMove="1" noResize="1" noEditPoints="1" noAdjustHandles="1" noChangeArrowheads="1" noChangeShapeType="1" noTextEdit="1"/>
              </p:cNvSpPr>
              <p:nvPr/>
            </p:nvSpPr>
            <p:spPr>
              <a:xfrm>
                <a:off x="3865901" y="4131663"/>
                <a:ext cx="437940" cy="461665"/>
              </a:xfrm>
              <a:prstGeom prst="rect">
                <a:avLst/>
              </a:prstGeom>
              <a:blipFill>
                <a:blip r:embed="rId19"/>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4" name="Rechteck 73">
                <a:extLst>
                  <a:ext uri="{FF2B5EF4-FFF2-40B4-BE49-F238E27FC236}">
                    <a16:creationId xmlns:a16="http://schemas.microsoft.com/office/drawing/2014/main" id="{7DF83C09-935D-473C-BA38-FD1AEB2F001B}"/>
                  </a:ext>
                </a:extLst>
              </p:cNvPr>
              <p:cNvSpPr/>
              <p:nvPr/>
            </p:nvSpPr>
            <p:spPr>
              <a:xfrm>
                <a:off x="5398697" y="1946745"/>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𝟏𝟑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4" name="Rechteck 73">
                <a:extLst>
                  <a:ext uri="{FF2B5EF4-FFF2-40B4-BE49-F238E27FC236}">
                    <a16:creationId xmlns:a16="http://schemas.microsoft.com/office/drawing/2014/main" id="{7DF83C09-935D-473C-BA38-FD1AEB2F001B}"/>
                  </a:ext>
                </a:extLst>
              </p:cNvPr>
              <p:cNvSpPr>
                <a:spLocks noRot="1" noChangeAspect="1" noMove="1" noResize="1" noEditPoints="1" noAdjustHandles="1" noChangeArrowheads="1" noChangeShapeType="1" noTextEdit="1"/>
              </p:cNvSpPr>
              <p:nvPr/>
            </p:nvSpPr>
            <p:spPr>
              <a:xfrm>
                <a:off x="5398697" y="1946745"/>
                <a:ext cx="622285" cy="461665"/>
              </a:xfrm>
              <a:prstGeom prst="rect">
                <a:avLst/>
              </a:prstGeom>
              <a:blipFill>
                <a:blip r:embed="rId20"/>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6" name="Rechteck 75">
                <a:extLst>
                  <a:ext uri="{FF2B5EF4-FFF2-40B4-BE49-F238E27FC236}">
                    <a16:creationId xmlns:a16="http://schemas.microsoft.com/office/drawing/2014/main" id="{90E80C9E-9611-46B2-86F3-D42A2320B109}"/>
                  </a:ext>
                </a:extLst>
              </p:cNvPr>
              <p:cNvSpPr/>
              <p:nvPr/>
            </p:nvSpPr>
            <p:spPr>
              <a:xfrm>
                <a:off x="5507647" y="413116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6" name="Rechteck 75">
                <a:extLst>
                  <a:ext uri="{FF2B5EF4-FFF2-40B4-BE49-F238E27FC236}">
                    <a16:creationId xmlns:a16="http://schemas.microsoft.com/office/drawing/2014/main" id="{90E80C9E-9611-46B2-86F3-D42A2320B109}"/>
                  </a:ext>
                </a:extLst>
              </p:cNvPr>
              <p:cNvSpPr>
                <a:spLocks noRot="1" noChangeAspect="1" noMove="1" noResize="1" noEditPoints="1" noAdjustHandles="1" noChangeArrowheads="1" noChangeShapeType="1" noTextEdit="1"/>
              </p:cNvSpPr>
              <p:nvPr/>
            </p:nvSpPr>
            <p:spPr>
              <a:xfrm>
                <a:off x="5507647" y="4131163"/>
                <a:ext cx="437940" cy="461665"/>
              </a:xfrm>
              <a:prstGeom prst="rect">
                <a:avLst/>
              </a:prstGeom>
              <a:blipFill>
                <a:blip r:embed="rId21"/>
                <a:stretch>
                  <a:fillRect l="-2778"/>
                </a:stretch>
              </a:blipFill>
            </p:spPr>
            <p:txBody>
              <a:bodyPr/>
              <a:lstStyle/>
              <a:p>
                <a:r>
                  <a:rPr lang="de-AT">
                    <a:noFill/>
                  </a:rPr>
                  <a:t> </a:t>
                </a:r>
              </a:p>
            </p:txBody>
          </p:sp>
        </mc:Fallback>
      </mc:AlternateContent>
      <p:cxnSp>
        <p:nvCxnSpPr>
          <p:cNvPr id="38" name="Gerader Verbinder 37">
            <a:extLst>
              <a:ext uri="{FF2B5EF4-FFF2-40B4-BE49-F238E27FC236}">
                <a16:creationId xmlns:a16="http://schemas.microsoft.com/office/drawing/2014/main" id="{0970AF01-DA79-4D6C-BCA2-45747EF58713}"/>
              </a:ext>
            </a:extLst>
          </p:cNvPr>
          <p:cNvCxnSpPr>
            <a:cxnSpLocks noChangeAspect="1"/>
          </p:cNvCxnSpPr>
          <p:nvPr/>
        </p:nvCxnSpPr>
        <p:spPr>
          <a:xfrm flipH="1">
            <a:off x="3131974" y="2355501"/>
            <a:ext cx="716867" cy="753830"/>
          </a:xfrm>
          <a:prstGeom prst="line">
            <a:avLst/>
          </a:prstGeom>
          <a:ln w="25400">
            <a:headEnd type="stealth"/>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88585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Dijkstra’s algorithm</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5404625" y="188990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2671055" y="3030250"/>
            <a:ext cx="540000" cy="54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5415955" y="4075400"/>
            <a:ext cx="540000" cy="54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3773736" y="4075403"/>
            <a:ext cx="540000" cy="54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5543473" y="1468975"/>
                <a:ext cx="4090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𝒄</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5543473" y="1468975"/>
                <a:ext cx="409086"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2"/>
            <a:endCxn id="35" idx="6"/>
          </p:cNvCxnSpPr>
          <p:nvPr/>
        </p:nvCxnSpPr>
        <p:spPr>
          <a:xfrm flipH="1">
            <a:off x="4309760" y="2159907"/>
            <a:ext cx="1094865" cy="4675"/>
          </a:xfrm>
          <a:prstGeom prst="line">
            <a:avLst/>
          </a:prstGeom>
          <a:ln w="25400">
            <a:headEnd type="stealth"/>
            <a:tailEnd type="none"/>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3131974" y="3491169"/>
            <a:ext cx="720843" cy="663315"/>
          </a:xfrm>
          <a:prstGeom prst="line">
            <a:avLst/>
          </a:prstGeom>
          <a:ln w="50800">
            <a:solidFill>
              <a:srgbClr val="C00000"/>
            </a:solidFill>
            <a:tailEnd type="stealth"/>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BCFAB5F7-D54F-4708-8C19-457A9FAE8E56}"/>
              </a:ext>
            </a:extLst>
          </p:cNvPr>
          <p:cNvCxnSpPr>
            <a:cxnSpLocks noChangeAspect="1"/>
          </p:cNvCxnSpPr>
          <p:nvPr/>
        </p:nvCxnSpPr>
        <p:spPr>
          <a:xfrm>
            <a:off x="5543473" y="2373363"/>
            <a:ext cx="21324" cy="1741205"/>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4320785" y="4345400"/>
            <a:ext cx="1095170" cy="0"/>
          </a:xfrm>
          <a:prstGeom prst="line">
            <a:avLst/>
          </a:prstGeom>
          <a:ln w="50800">
            <a:solidFill>
              <a:srgbClr val="C00000"/>
            </a:solidFill>
            <a:headEnd type="none"/>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2251517" y="3069417"/>
                <a:ext cx="44435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𝒂</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2251517" y="3069417"/>
                <a:ext cx="44435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5537060" y="4574721"/>
                <a:ext cx="42191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𝒆</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5537060" y="4574721"/>
                <a:ext cx="421910" cy="461665"/>
              </a:xfrm>
              <a:prstGeom prst="rect">
                <a:avLst/>
              </a:prstGeom>
              <a:blipFill>
                <a:blip r:embed="rId5"/>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3854559" y="4620035"/>
                <a:ext cx="452367"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𝒅</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3854559" y="4620035"/>
                <a:ext cx="452367" cy="461665"/>
              </a:xfrm>
              <a:prstGeom prst="rect">
                <a:avLst/>
              </a:prstGeom>
              <a:blipFill>
                <a:blip r:embed="rId6"/>
                <a:stretch>
                  <a:fillRect l="-4000"/>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3769760" y="1894582"/>
            <a:ext cx="540000" cy="540000"/>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3856963" y="1453248"/>
                <a:ext cx="44114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𝒃</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3856963" y="1453248"/>
                <a:ext cx="441146" cy="461665"/>
              </a:xfrm>
              <a:prstGeom prst="rect">
                <a:avLst/>
              </a:prstGeom>
              <a:blipFill>
                <a:blip r:embed="rId7"/>
                <a:stretch>
                  <a:fillRect l="-4167"/>
                </a:stretch>
              </a:blipFill>
            </p:spPr>
            <p:txBody>
              <a:bodyPr/>
              <a:lstStyle/>
              <a:p>
                <a:r>
                  <a:rPr lang="de-AT">
                    <a:noFill/>
                  </a:rPr>
                  <a:t> </a:t>
                </a:r>
              </a:p>
            </p:txBody>
          </p:sp>
        </mc:Fallback>
      </mc:AlternateContent>
      <p:cxnSp>
        <p:nvCxnSpPr>
          <p:cNvPr id="37" name="Gerader Verbinder 36">
            <a:extLst>
              <a:ext uri="{FF2B5EF4-FFF2-40B4-BE49-F238E27FC236}">
                <a16:creationId xmlns:a16="http://schemas.microsoft.com/office/drawing/2014/main" id="{F3E3843A-E92F-43AB-B0A9-94B985E7C544}"/>
              </a:ext>
            </a:extLst>
          </p:cNvPr>
          <p:cNvCxnSpPr>
            <a:cxnSpLocks/>
          </p:cNvCxnSpPr>
          <p:nvPr/>
        </p:nvCxnSpPr>
        <p:spPr>
          <a:xfrm>
            <a:off x="3923999" y="2387131"/>
            <a:ext cx="18182" cy="1727437"/>
          </a:xfrm>
          <a:prstGeom prst="line">
            <a:avLst/>
          </a:prstGeom>
          <a:ln w="25400">
            <a:headEnd w="lg" len="lg"/>
            <a:tailEnd type="stealth"/>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10471F76-5116-4D6B-A155-D73713780F7D}"/>
              </a:ext>
            </a:extLst>
          </p:cNvPr>
          <p:cNvCxnSpPr>
            <a:cxnSpLocks noChangeAspect="1"/>
            <a:stCxn id="15" idx="7"/>
            <a:endCxn id="6" idx="3"/>
          </p:cNvCxnSpPr>
          <p:nvPr/>
        </p:nvCxnSpPr>
        <p:spPr>
          <a:xfrm flipV="1">
            <a:off x="4234655" y="2350826"/>
            <a:ext cx="1249051" cy="1803658"/>
          </a:xfrm>
          <a:prstGeom prst="line">
            <a:avLst/>
          </a:prstGeom>
          <a:ln w="25400">
            <a:solidFill>
              <a:srgbClr val="76ABDB"/>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2999256" y="2377666"/>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2999256" y="2377666"/>
                <a:ext cx="622285" cy="461665"/>
              </a:xfrm>
              <a:prstGeom prst="rect">
                <a:avLst/>
              </a:prstGeom>
              <a:blipFill>
                <a:blip r:embed="rId8"/>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3153091"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3153091" y="3761169"/>
                <a:ext cx="437940" cy="461665"/>
              </a:xfrm>
              <a:prstGeom prst="rect">
                <a:avLst/>
              </a:prstGeom>
              <a:blipFill>
                <a:blip r:embed="rId9"/>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3572014" y="262808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3572014" y="2628084"/>
                <a:ext cx="437940" cy="461665"/>
              </a:xfrm>
              <a:prstGeom prst="rect">
                <a:avLst/>
              </a:prstGeom>
              <a:blipFill>
                <a:blip r:embed="rId1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4654990" y="17172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4654990" y="1717290"/>
                <a:ext cx="437940" cy="461665"/>
              </a:xfrm>
              <a:prstGeom prst="rect">
                <a:avLst/>
              </a:prstGeom>
              <a:blipFill>
                <a:blip r:embed="rId11"/>
                <a:stretch>
                  <a:fillRect l="-2817"/>
                </a:stretch>
              </a:blipFill>
            </p:spPr>
            <p:txBody>
              <a:bodyPr/>
              <a:lstStyle/>
              <a:p>
                <a:r>
                  <a:rPr lang="de-AT">
                    <a:noFill/>
                  </a:rPr>
                  <a:t> </a:t>
                </a:r>
              </a:p>
            </p:txBody>
          </p:sp>
        </mc:Fallback>
      </mc:AlternateContent>
      <p:sp>
        <p:nvSpPr>
          <p:cNvPr id="84" name="Rechteck 83">
            <a:extLst>
              <a:ext uri="{FF2B5EF4-FFF2-40B4-BE49-F238E27FC236}">
                <a16:creationId xmlns:a16="http://schemas.microsoft.com/office/drawing/2014/main" id="{F3F15ADC-C2D3-4D34-92AF-2464C5472C9B}"/>
              </a:ext>
            </a:extLst>
          </p:cNvPr>
          <p:cNvSpPr/>
          <p:nvPr/>
        </p:nvSpPr>
        <p:spPr>
          <a:xfrm>
            <a:off x="4812533" y="4326355"/>
            <a:ext cx="340158" cy="461665"/>
          </a:xfrm>
          <a:prstGeom prst="rect">
            <a:avLst/>
          </a:prstGeom>
        </p:spPr>
        <p:txBody>
          <a:bodyPr wrap="none">
            <a:spAutoFit/>
          </a:bodyPr>
          <a:lstStyle/>
          <a:p>
            <a:pPr algn="ctr"/>
            <a:r>
              <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rPr>
              <a:t>2</a:t>
            </a:r>
          </a:p>
        </p:txBody>
      </p:sp>
      <p:cxnSp>
        <p:nvCxnSpPr>
          <p:cNvPr id="54" name="Gerader Verbinder 53">
            <a:extLst>
              <a:ext uri="{FF2B5EF4-FFF2-40B4-BE49-F238E27FC236}">
                <a16:creationId xmlns:a16="http://schemas.microsoft.com/office/drawing/2014/main" id="{18C4D136-4C54-4C38-815D-D4A928CD5AC1}"/>
              </a:ext>
            </a:extLst>
          </p:cNvPr>
          <p:cNvCxnSpPr>
            <a:cxnSpLocks/>
          </p:cNvCxnSpPr>
          <p:nvPr/>
        </p:nvCxnSpPr>
        <p:spPr>
          <a:xfrm>
            <a:off x="4183254" y="2380464"/>
            <a:ext cx="18182" cy="1727437"/>
          </a:xfrm>
          <a:prstGeom prst="line">
            <a:avLst/>
          </a:prstGeom>
          <a:ln w="50800">
            <a:solidFill>
              <a:srgbClr val="C00000"/>
            </a:solidFill>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id="{BE0399E1-405B-4AE1-9A59-06E42819AD73}"/>
              </a:ext>
            </a:extLst>
          </p:cNvPr>
          <p:cNvCxnSpPr>
            <a:cxnSpLocks/>
          </p:cNvCxnSpPr>
          <p:nvPr/>
        </p:nvCxnSpPr>
        <p:spPr>
          <a:xfrm>
            <a:off x="5819043" y="2366070"/>
            <a:ext cx="18182" cy="1727437"/>
          </a:xfrm>
          <a:prstGeom prst="line">
            <a:avLst/>
          </a:prstGeom>
          <a:ln w="50800">
            <a:solidFill>
              <a:srgbClr val="C00000"/>
            </a:solidFill>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1" name="Gerader Verbinder 60">
            <a:extLst>
              <a:ext uri="{FF2B5EF4-FFF2-40B4-BE49-F238E27FC236}">
                <a16:creationId xmlns:a16="http://schemas.microsoft.com/office/drawing/2014/main" id="{3C17DAD7-1E38-4751-BA7E-B14B65BD67C1}"/>
              </a:ext>
            </a:extLst>
          </p:cNvPr>
          <p:cNvCxnSpPr>
            <a:cxnSpLocks noChangeAspect="1"/>
            <a:endCxn id="7" idx="6"/>
          </p:cNvCxnSpPr>
          <p:nvPr/>
        </p:nvCxnSpPr>
        <p:spPr>
          <a:xfrm flipH="1" flipV="1">
            <a:off x="3211055" y="3300250"/>
            <a:ext cx="2265402" cy="89912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echteck 62">
                <a:extLst>
                  <a:ext uri="{FF2B5EF4-FFF2-40B4-BE49-F238E27FC236}">
                    <a16:creationId xmlns:a16="http://schemas.microsoft.com/office/drawing/2014/main" id="{F63B1EF2-37F1-4211-BDCE-8E8DD2B1EEC5}"/>
                  </a:ext>
                </a:extLst>
              </p:cNvPr>
              <p:cNvSpPr/>
              <p:nvPr/>
            </p:nvSpPr>
            <p:spPr>
              <a:xfrm>
                <a:off x="4165309" y="262082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3" name="Rechteck 62">
                <a:extLst>
                  <a:ext uri="{FF2B5EF4-FFF2-40B4-BE49-F238E27FC236}">
                    <a16:creationId xmlns:a16="http://schemas.microsoft.com/office/drawing/2014/main" id="{F63B1EF2-37F1-4211-BDCE-8E8DD2B1EEC5}"/>
                  </a:ext>
                </a:extLst>
              </p:cNvPr>
              <p:cNvSpPr>
                <a:spLocks noRot="1" noChangeAspect="1" noMove="1" noResize="1" noEditPoints="1" noAdjustHandles="1" noChangeArrowheads="1" noChangeShapeType="1" noTextEdit="1"/>
              </p:cNvSpPr>
              <p:nvPr/>
            </p:nvSpPr>
            <p:spPr>
              <a:xfrm>
                <a:off x="4165309" y="2620826"/>
                <a:ext cx="437940" cy="461665"/>
              </a:xfrm>
              <a:prstGeom prst="rect">
                <a:avLst/>
              </a:prstGeom>
              <a:blipFill>
                <a:blip r:embed="rId12"/>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4" name="Rechteck 63">
                <a:extLst>
                  <a:ext uri="{FF2B5EF4-FFF2-40B4-BE49-F238E27FC236}">
                    <a16:creationId xmlns:a16="http://schemas.microsoft.com/office/drawing/2014/main" id="{172B71D6-4DCA-42C3-8445-04C45C896BA1}"/>
                  </a:ext>
                </a:extLst>
              </p:cNvPr>
              <p:cNvSpPr/>
              <p:nvPr/>
            </p:nvSpPr>
            <p:spPr>
              <a:xfrm>
                <a:off x="4559378" y="296733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4" name="Rechteck 63">
                <a:extLst>
                  <a:ext uri="{FF2B5EF4-FFF2-40B4-BE49-F238E27FC236}">
                    <a16:creationId xmlns:a16="http://schemas.microsoft.com/office/drawing/2014/main" id="{172B71D6-4DCA-42C3-8445-04C45C896BA1}"/>
                  </a:ext>
                </a:extLst>
              </p:cNvPr>
              <p:cNvSpPr>
                <a:spLocks noRot="1" noChangeAspect="1" noMove="1" noResize="1" noEditPoints="1" noAdjustHandles="1" noChangeArrowheads="1" noChangeShapeType="1" noTextEdit="1"/>
              </p:cNvSpPr>
              <p:nvPr/>
            </p:nvSpPr>
            <p:spPr>
              <a:xfrm>
                <a:off x="4559378" y="2967335"/>
                <a:ext cx="437940" cy="461665"/>
              </a:xfrm>
              <a:prstGeom prst="rect">
                <a:avLst/>
              </a:prstGeom>
              <a:blipFill>
                <a:blip r:embed="rId13"/>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6" name="Rechteck 65">
                <a:extLst>
                  <a:ext uri="{FF2B5EF4-FFF2-40B4-BE49-F238E27FC236}">
                    <a16:creationId xmlns:a16="http://schemas.microsoft.com/office/drawing/2014/main" id="{67F9B847-16EC-4524-8117-895D073AD5C0}"/>
                  </a:ext>
                </a:extLst>
              </p:cNvPr>
              <p:cNvSpPr/>
              <p:nvPr/>
            </p:nvSpPr>
            <p:spPr>
              <a:xfrm>
                <a:off x="5243618" y="335082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6" name="Rechteck 65">
                <a:extLst>
                  <a:ext uri="{FF2B5EF4-FFF2-40B4-BE49-F238E27FC236}">
                    <a16:creationId xmlns:a16="http://schemas.microsoft.com/office/drawing/2014/main" id="{67F9B847-16EC-4524-8117-895D073AD5C0}"/>
                  </a:ext>
                </a:extLst>
              </p:cNvPr>
              <p:cNvSpPr>
                <a:spLocks noRot="1" noChangeAspect="1" noMove="1" noResize="1" noEditPoints="1" noAdjustHandles="1" noChangeArrowheads="1" noChangeShapeType="1" noTextEdit="1"/>
              </p:cNvSpPr>
              <p:nvPr/>
            </p:nvSpPr>
            <p:spPr>
              <a:xfrm>
                <a:off x="5243618" y="3350825"/>
                <a:ext cx="437940" cy="461665"/>
              </a:xfrm>
              <a:prstGeom prst="rect">
                <a:avLst/>
              </a:prstGeom>
              <a:blipFill>
                <a:blip r:embed="rId14"/>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7" name="Rechteck 66">
                <a:extLst>
                  <a:ext uri="{FF2B5EF4-FFF2-40B4-BE49-F238E27FC236}">
                    <a16:creationId xmlns:a16="http://schemas.microsoft.com/office/drawing/2014/main" id="{B013A3B8-7D48-48FE-8903-96E7121EF271}"/>
                  </a:ext>
                </a:extLst>
              </p:cNvPr>
              <p:cNvSpPr/>
              <p:nvPr/>
            </p:nvSpPr>
            <p:spPr>
              <a:xfrm>
                <a:off x="5787311" y="335082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7" name="Rechteck 66">
                <a:extLst>
                  <a:ext uri="{FF2B5EF4-FFF2-40B4-BE49-F238E27FC236}">
                    <a16:creationId xmlns:a16="http://schemas.microsoft.com/office/drawing/2014/main" id="{B013A3B8-7D48-48FE-8903-96E7121EF271}"/>
                  </a:ext>
                </a:extLst>
              </p:cNvPr>
              <p:cNvSpPr>
                <a:spLocks noRot="1" noChangeAspect="1" noMove="1" noResize="1" noEditPoints="1" noAdjustHandles="1" noChangeArrowheads="1" noChangeShapeType="1" noTextEdit="1"/>
              </p:cNvSpPr>
              <p:nvPr/>
            </p:nvSpPr>
            <p:spPr>
              <a:xfrm>
                <a:off x="5787311" y="3350824"/>
                <a:ext cx="437940" cy="461665"/>
              </a:xfrm>
              <a:prstGeom prst="rect">
                <a:avLst/>
              </a:prstGeom>
              <a:blipFill>
                <a:blip r:embed="rId15"/>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8" name="Rechteck 67">
                <a:extLst>
                  <a:ext uri="{FF2B5EF4-FFF2-40B4-BE49-F238E27FC236}">
                    <a16:creationId xmlns:a16="http://schemas.microsoft.com/office/drawing/2014/main" id="{5743B53D-6BDF-49B6-B9E9-78DA19AB951E}"/>
                  </a:ext>
                </a:extLst>
              </p:cNvPr>
              <p:cNvSpPr/>
              <p:nvPr/>
            </p:nvSpPr>
            <p:spPr>
              <a:xfrm>
                <a:off x="4904511" y="363223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8" name="Rechteck 67">
                <a:extLst>
                  <a:ext uri="{FF2B5EF4-FFF2-40B4-BE49-F238E27FC236}">
                    <a16:creationId xmlns:a16="http://schemas.microsoft.com/office/drawing/2014/main" id="{5743B53D-6BDF-49B6-B9E9-78DA19AB951E}"/>
                  </a:ext>
                </a:extLst>
              </p:cNvPr>
              <p:cNvSpPr>
                <a:spLocks noRot="1" noChangeAspect="1" noMove="1" noResize="1" noEditPoints="1" noAdjustHandles="1" noChangeArrowheads="1" noChangeShapeType="1" noTextEdit="1"/>
              </p:cNvSpPr>
              <p:nvPr/>
            </p:nvSpPr>
            <p:spPr>
              <a:xfrm>
                <a:off x="4904511" y="3632232"/>
                <a:ext cx="437940" cy="461665"/>
              </a:xfrm>
              <a:prstGeom prst="rect">
                <a:avLst/>
              </a:prstGeom>
              <a:blipFill>
                <a:blip r:embed="rId16"/>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0" name="Rechteck 69">
                <a:extLst>
                  <a:ext uri="{FF2B5EF4-FFF2-40B4-BE49-F238E27FC236}">
                    <a16:creationId xmlns:a16="http://schemas.microsoft.com/office/drawing/2014/main" id="{478E4840-3F11-45EA-8245-45A11BED23A2}"/>
                  </a:ext>
                </a:extLst>
              </p:cNvPr>
              <p:cNvSpPr/>
              <p:nvPr/>
            </p:nvSpPr>
            <p:spPr>
              <a:xfrm>
                <a:off x="2764143" y="308974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bg1"/>
                          </a:solidFill>
                          <a:latin typeface="Cambria Math" panose="02040503050406030204" pitchFamily="18" charset="0"/>
                          <a:ea typeface="Calibri" panose="020F0502020204030204" pitchFamily="34" charset="0"/>
                          <a:cs typeface="Calibri" panose="020F0502020204030204" pitchFamily="34" charset="0"/>
                        </a:rPr>
                        <m:t>𝟎</m:t>
                      </m:r>
                    </m:oMath>
                  </m:oMathPara>
                </a14:m>
                <a:endParaRPr lang="de-AT"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0" name="Rechteck 69">
                <a:extLst>
                  <a:ext uri="{FF2B5EF4-FFF2-40B4-BE49-F238E27FC236}">
                    <a16:creationId xmlns:a16="http://schemas.microsoft.com/office/drawing/2014/main" id="{478E4840-3F11-45EA-8245-45A11BED23A2}"/>
                  </a:ext>
                </a:extLst>
              </p:cNvPr>
              <p:cNvSpPr>
                <a:spLocks noRot="1" noChangeAspect="1" noMove="1" noResize="1" noEditPoints="1" noAdjustHandles="1" noChangeArrowheads="1" noChangeShapeType="1" noTextEdit="1"/>
              </p:cNvSpPr>
              <p:nvPr/>
            </p:nvSpPr>
            <p:spPr>
              <a:xfrm>
                <a:off x="2764143" y="3089749"/>
                <a:ext cx="437940" cy="461665"/>
              </a:xfrm>
              <a:prstGeom prst="rect">
                <a:avLst/>
              </a:prstGeom>
              <a:blipFill>
                <a:blip r:embed="rId1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1" name="Rechteck 70">
                <a:extLst>
                  <a:ext uri="{FF2B5EF4-FFF2-40B4-BE49-F238E27FC236}">
                    <a16:creationId xmlns:a16="http://schemas.microsoft.com/office/drawing/2014/main" id="{646A7570-C485-4343-8564-8B80D292DD38}"/>
                  </a:ext>
                </a:extLst>
              </p:cNvPr>
              <p:cNvSpPr/>
              <p:nvPr/>
            </p:nvSpPr>
            <p:spPr>
              <a:xfrm>
                <a:off x="3875787" y="193765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1" name="Rechteck 70">
                <a:extLst>
                  <a:ext uri="{FF2B5EF4-FFF2-40B4-BE49-F238E27FC236}">
                    <a16:creationId xmlns:a16="http://schemas.microsoft.com/office/drawing/2014/main" id="{646A7570-C485-4343-8564-8B80D292DD38}"/>
                  </a:ext>
                </a:extLst>
              </p:cNvPr>
              <p:cNvSpPr>
                <a:spLocks noRot="1" noChangeAspect="1" noMove="1" noResize="1" noEditPoints="1" noAdjustHandles="1" noChangeArrowheads="1" noChangeShapeType="1" noTextEdit="1"/>
              </p:cNvSpPr>
              <p:nvPr/>
            </p:nvSpPr>
            <p:spPr>
              <a:xfrm>
                <a:off x="3875787" y="1937653"/>
                <a:ext cx="437940" cy="461665"/>
              </a:xfrm>
              <a:prstGeom prst="rect">
                <a:avLst/>
              </a:prstGeom>
              <a:blipFill>
                <a:blip r:embed="rId18"/>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2" name="Rechteck 71">
                <a:extLst>
                  <a:ext uri="{FF2B5EF4-FFF2-40B4-BE49-F238E27FC236}">
                    <a16:creationId xmlns:a16="http://schemas.microsoft.com/office/drawing/2014/main" id="{1A353541-1688-42E1-B16A-A26DCE8ED332}"/>
                  </a:ext>
                </a:extLst>
              </p:cNvPr>
              <p:cNvSpPr/>
              <p:nvPr/>
            </p:nvSpPr>
            <p:spPr>
              <a:xfrm>
                <a:off x="3865901" y="413166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𝟓</m:t>
                      </m:r>
                    </m:oMath>
                  </m:oMathPara>
                </a14:m>
                <a:endParaRPr lang="de-AT"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2" name="Rechteck 71">
                <a:extLst>
                  <a:ext uri="{FF2B5EF4-FFF2-40B4-BE49-F238E27FC236}">
                    <a16:creationId xmlns:a16="http://schemas.microsoft.com/office/drawing/2014/main" id="{1A353541-1688-42E1-B16A-A26DCE8ED332}"/>
                  </a:ext>
                </a:extLst>
              </p:cNvPr>
              <p:cNvSpPr>
                <a:spLocks noRot="1" noChangeAspect="1" noMove="1" noResize="1" noEditPoints="1" noAdjustHandles="1" noChangeArrowheads="1" noChangeShapeType="1" noTextEdit="1"/>
              </p:cNvSpPr>
              <p:nvPr/>
            </p:nvSpPr>
            <p:spPr>
              <a:xfrm>
                <a:off x="3865901" y="4131663"/>
                <a:ext cx="437940" cy="461665"/>
              </a:xfrm>
              <a:prstGeom prst="rect">
                <a:avLst/>
              </a:prstGeom>
              <a:blipFill>
                <a:blip r:embed="rId19"/>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4" name="Rechteck 73">
                <a:extLst>
                  <a:ext uri="{FF2B5EF4-FFF2-40B4-BE49-F238E27FC236}">
                    <a16:creationId xmlns:a16="http://schemas.microsoft.com/office/drawing/2014/main" id="{7DF83C09-935D-473C-BA38-FD1AEB2F001B}"/>
                  </a:ext>
                </a:extLst>
              </p:cNvPr>
              <p:cNvSpPr/>
              <p:nvPr/>
            </p:nvSpPr>
            <p:spPr>
              <a:xfrm>
                <a:off x="5398697" y="1946745"/>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𝟏𝟑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4" name="Rechteck 73">
                <a:extLst>
                  <a:ext uri="{FF2B5EF4-FFF2-40B4-BE49-F238E27FC236}">
                    <a16:creationId xmlns:a16="http://schemas.microsoft.com/office/drawing/2014/main" id="{7DF83C09-935D-473C-BA38-FD1AEB2F001B}"/>
                  </a:ext>
                </a:extLst>
              </p:cNvPr>
              <p:cNvSpPr>
                <a:spLocks noRot="1" noChangeAspect="1" noMove="1" noResize="1" noEditPoints="1" noAdjustHandles="1" noChangeArrowheads="1" noChangeShapeType="1" noTextEdit="1"/>
              </p:cNvSpPr>
              <p:nvPr/>
            </p:nvSpPr>
            <p:spPr>
              <a:xfrm>
                <a:off x="5398697" y="1946745"/>
                <a:ext cx="622285" cy="461665"/>
              </a:xfrm>
              <a:prstGeom prst="rect">
                <a:avLst/>
              </a:prstGeom>
              <a:blipFill>
                <a:blip r:embed="rId20"/>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6" name="Rechteck 75">
                <a:extLst>
                  <a:ext uri="{FF2B5EF4-FFF2-40B4-BE49-F238E27FC236}">
                    <a16:creationId xmlns:a16="http://schemas.microsoft.com/office/drawing/2014/main" id="{90E80C9E-9611-46B2-86F3-D42A2320B109}"/>
                  </a:ext>
                </a:extLst>
              </p:cNvPr>
              <p:cNvSpPr/>
              <p:nvPr/>
            </p:nvSpPr>
            <p:spPr>
              <a:xfrm>
                <a:off x="5507647" y="413116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𝟕</m:t>
                      </m:r>
                    </m:oMath>
                  </m:oMathPara>
                </a14:m>
                <a:endParaRPr lang="de-AT"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6" name="Rechteck 75">
                <a:extLst>
                  <a:ext uri="{FF2B5EF4-FFF2-40B4-BE49-F238E27FC236}">
                    <a16:creationId xmlns:a16="http://schemas.microsoft.com/office/drawing/2014/main" id="{90E80C9E-9611-46B2-86F3-D42A2320B109}"/>
                  </a:ext>
                </a:extLst>
              </p:cNvPr>
              <p:cNvSpPr>
                <a:spLocks noRot="1" noChangeAspect="1" noMove="1" noResize="1" noEditPoints="1" noAdjustHandles="1" noChangeArrowheads="1" noChangeShapeType="1" noTextEdit="1"/>
              </p:cNvSpPr>
              <p:nvPr/>
            </p:nvSpPr>
            <p:spPr>
              <a:xfrm>
                <a:off x="5507647" y="4131163"/>
                <a:ext cx="437940" cy="461665"/>
              </a:xfrm>
              <a:prstGeom prst="rect">
                <a:avLst/>
              </a:prstGeom>
              <a:blipFill>
                <a:blip r:embed="rId21"/>
                <a:stretch>
                  <a:fillRect l="-2778"/>
                </a:stretch>
              </a:blipFill>
            </p:spPr>
            <p:txBody>
              <a:bodyPr/>
              <a:lstStyle/>
              <a:p>
                <a:r>
                  <a:rPr lang="de-AT">
                    <a:noFill/>
                  </a:rPr>
                  <a:t> </a:t>
                </a:r>
              </a:p>
            </p:txBody>
          </p:sp>
        </mc:Fallback>
      </mc:AlternateContent>
      <p:cxnSp>
        <p:nvCxnSpPr>
          <p:cNvPr id="38" name="Gerader Verbinder 37">
            <a:extLst>
              <a:ext uri="{FF2B5EF4-FFF2-40B4-BE49-F238E27FC236}">
                <a16:creationId xmlns:a16="http://schemas.microsoft.com/office/drawing/2014/main" id="{0FBEFD79-976C-4C7E-A4CD-29F04DD920EA}"/>
              </a:ext>
            </a:extLst>
          </p:cNvPr>
          <p:cNvCxnSpPr>
            <a:cxnSpLocks noChangeAspect="1"/>
          </p:cNvCxnSpPr>
          <p:nvPr/>
        </p:nvCxnSpPr>
        <p:spPr>
          <a:xfrm flipH="1">
            <a:off x="3131974" y="2355501"/>
            <a:ext cx="716867" cy="753830"/>
          </a:xfrm>
          <a:prstGeom prst="line">
            <a:avLst/>
          </a:prstGeom>
          <a:ln w="25400">
            <a:headEnd type="stealth"/>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68251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Dijkstra’s algorithm</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5404625" y="188990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2671055" y="3030250"/>
            <a:ext cx="540000" cy="54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5415955" y="4075400"/>
            <a:ext cx="540000" cy="54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3773736" y="4075403"/>
            <a:ext cx="540000" cy="54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5543473" y="1468975"/>
                <a:ext cx="4090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𝒄</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5543473" y="1468975"/>
                <a:ext cx="409086"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2"/>
            <a:endCxn id="35" idx="6"/>
          </p:cNvCxnSpPr>
          <p:nvPr/>
        </p:nvCxnSpPr>
        <p:spPr>
          <a:xfrm flipH="1">
            <a:off x="4309760" y="2159907"/>
            <a:ext cx="1094865" cy="4675"/>
          </a:xfrm>
          <a:prstGeom prst="line">
            <a:avLst/>
          </a:prstGeom>
          <a:ln w="50800">
            <a:solidFill>
              <a:srgbClr val="C0000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3131974" y="3491169"/>
            <a:ext cx="720843" cy="663315"/>
          </a:xfrm>
          <a:prstGeom prst="line">
            <a:avLst/>
          </a:prstGeom>
          <a:ln w="50800">
            <a:solidFill>
              <a:srgbClr val="C00000"/>
            </a:solidFill>
            <a:tailEnd type="stealth"/>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BCFAB5F7-D54F-4708-8C19-457A9FAE8E56}"/>
              </a:ext>
            </a:extLst>
          </p:cNvPr>
          <p:cNvCxnSpPr>
            <a:cxnSpLocks noChangeAspect="1"/>
          </p:cNvCxnSpPr>
          <p:nvPr/>
        </p:nvCxnSpPr>
        <p:spPr>
          <a:xfrm>
            <a:off x="5543473" y="2373363"/>
            <a:ext cx="21324" cy="1741205"/>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4320785" y="4345400"/>
            <a:ext cx="1095170" cy="0"/>
          </a:xfrm>
          <a:prstGeom prst="line">
            <a:avLst/>
          </a:prstGeom>
          <a:ln w="50800">
            <a:solidFill>
              <a:srgbClr val="C00000"/>
            </a:solidFill>
            <a:headEnd type="none"/>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2251517" y="3069417"/>
                <a:ext cx="44435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𝒂</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2251517" y="3069417"/>
                <a:ext cx="44435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5537060" y="4574721"/>
                <a:ext cx="42191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𝒆</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5537060" y="4574721"/>
                <a:ext cx="421910" cy="461665"/>
              </a:xfrm>
              <a:prstGeom prst="rect">
                <a:avLst/>
              </a:prstGeom>
              <a:blipFill>
                <a:blip r:embed="rId5"/>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3854559" y="4620035"/>
                <a:ext cx="452367"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𝒅</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3854559" y="4620035"/>
                <a:ext cx="452367" cy="461665"/>
              </a:xfrm>
              <a:prstGeom prst="rect">
                <a:avLst/>
              </a:prstGeom>
              <a:blipFill>
                <a:blip r:embed="rId6"/>
                <a:stretch>
                  <a:fillRect l="-4000"/>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3769760" y="1894582"/>
            <a:ext cx="540000" cy="540000"/>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3856963" y="1453248"/>
                <a:ext cx="44114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𝒃</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3856963" y="1453248"/>
                <a:ext cx="441146" cy="461665"/>
              </a:xfrm>
              <a:prstGeom prst="rect">
                <a:avLst/>
              </a:prstGeom>
              <a:blipFill>
                <a:blip r:embed="rId7"/>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2999256" y="2377666"/>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2999256" y="2377666"/>
                <a:ext cx="622285" cy="461665"/>
              </a:xfrm>
              <a:prstGeom prst="rect">
                <a:avLst/>
              </a:prstGeom>
              <a:blipFill>
                <a:blip r:embed="rId8"/>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3153091"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3153091" y="3761169"/>
                <a:ext cx="437940" cy="461665"/>
              </a:xfrm>
              <a:prstGeom prst="rect">
                <a:avLst/>
              </a:prstGeom>
              <a:blipFill>
                <a:blip r:embed="rId9"/>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3572014" y="262808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3572014" y="2628084"/>
                <a:ext cx="437940" cy="461665"/>
              </a:xfrm>
              <a:prstGeom prst="rect">
                <a:avLst/>
              </a:prstGeom>
              <a:blipFill>
                <a:blip r:embed="rId1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4654990" y="17172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4654990" y="1717290"/>
                <a:ext cx="437940" cy="461665"/>
              </a:xfrm>
              <a:prstGeom prst="rect">
                <a:avLst/>
              </a:prstGeom>
              <a:blipFill>
                <a:blip r:embed="rId11"/>
                <a:stretch>
                  <a:fillRect l="-2817"/>
                </a:stretch>
              </a:blipFill>
            </p:spPr>
            <p:txBody>
              <a:bodyPr/>
              <a:lstStyle/>
              <a:p>
                <a:r>
                  <a:rPr lang="de-AT">
                    <a:noFill/>
                  </a:rPr>
                  <a:t> </a:t>
                </a:r>
              </a:p>
            </p:txBody>
          </p:sp>
        </mc:Fallback>
      </mc:AlternateContent>
      <p:sp>
        <p:nvSpPr>
          <p:cNvPr id="84" name="Rechteck 83">
            <a:extLst>
              <a:ext uri="{FF2B5EF4-FFF2-40B4-BE49-F238E27FC236}">
                <a16:creationId xmlns:a16="http://schemas.microsoft.com/office/drawing/2014/main" id="{F3F15ADC-C2D3-4D34-92AF-2464C5472C9B}"/>
              </a:ext>
            </a:extLst>
          </p:cNvPr>
          <p:cNvSpPr/>
          <p:nvPr/>
        </p:nvSpPr>
        <p:spPr>
          <a:xfrm>
            <a:off x="4812533" y="4326355"/>
            <a:ext cx="340158" cy="461665"/>
          </a:xfrm>
          <a:prstGeom prst="rect">
            <a:avLst/>
          </a:prstGeom>
        </p:spPr>
        <p:txBody>
          <a:bodyPr wrap="none">
            <a:spAutoFit/>
          </a:bodyPr>
          <a:lstStyle/>
          <a:p>
            <a:pPr algn="ctr"/>
            <a:r>
              <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rPr>
              <a:t>2</a:t>
            </a:r>
          </a:p>
        </p:txBody>
      </p:sp>
      <p:cxnSp>
        <p:nvCxnSpPr>
          <p:cNvPr id="54" name="Gerader Verbinder 53">
            <a:extLst>
              <a:ext uri="{FF2B5EF4-FFF2-40B4-BE49-F238E27FC236}">
                <a16:creationId xmlns:a16="http://schemas.microsoft.com/office/drawing/2014/main" id="{18C4D136-4C54-4C38-815D-D4A928CD5AC1}"/>
              </a:ext>
            </a:extLst>
          </p:cNvPr>
          <p:cNvCxnSpPr>
            <a:cxnSpLocks/>
          </p:cNvCxnSpPr>
          <p:nvPr/>
        </p:nvCxnSpPr>
        <p:spPr>
          <a:xfrm>
            <a:off x="4183254" y="2380464"/>
            <a:ext cx="18182" cy="1727437"/>
          </a:xfrm>
          <a:prstGeom prst="line">
            <a:avLst/>
          </a:prstGeom>
          <a:ln w="50800">
            <a:solidFill>
              <a:srgbClr val="C00000"/>
            </a:solidFill>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1" name="Gerader Verbinder 60">
            <a:extLst>
              <a:ext uri="{FF2B5EF4-FFF2-40B4-BE49-F238E27FC236}">
                <a16:creationId xmlns:a16="http://schemas.microsoft.com/office/drawing/2014/main" id="{3C17DAD7-1E38-4751-BA7E-B14B65BD67C1}"/>
              </a:ext>
            </a:extLst>
          </p:cNvPr>
          <p:cNvCxnSpPr>
            <a:cxnSpLocks noChangeAspect="1"/>
            <a:endCxn id="7" idx="6"/>
          </p:cNvCxnSpPr>
          <p:nvPr/>
        </p:nvCxnSpPr>
        <p:spPr>
          <a:xfrm flipH="1" flipV="1">
            <a:off x="3211055" y="3300250"/>
            <a:ext cx="2265402" cy="89912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echteck 62">
                <a:extLst>
                  <a:ext uri="{FF2B5EF4-FFF2-40B4-BE49-F238E27FC236}">
                    <a16:creationId xmlns:a16="http://schemas.microsoft.com/office/drawing/2014/main" id="{F63B1EF2-37F1-4211-BDCE-8E8DD2B1EEC5}"/>
                  </a:ext>
                </a:extLst>
              </p:cNvPr>
              <p:cNvSpPr/>
              <p:nvPr/>
            </p:nvSpPr>
            <p:spPr>
              <a:xfrm>
                <a:off x="4165309" y="262082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3" name="Rechteck 62">
                <a:extLst>
                  <a:ext uri="{FF2B5EF4-FFF2-40B4-BE49-F238E27FC236}">
                    <a16:creationId xmlns:a16="http://schemas.microsoft.com/office/drawing/2014/main" id="{F63B1EF2-37F1-4211-BDCE-8E8DD2B1EEC5}"/>
                  </a:ext>
                </a:extLst>
              </p:cNvPr>
              <p:cNvSpPr>
                <a:spLocks noRot="1" noChangeAspect="1" noMove="1" noResize="1" noEditPoints="1" noAdjustHandles="1" noChangeArrowheads="1" noChangeShapeType="1" noTextEdit="1"/>
              </p:cNvSpPr>
              <p:nvPr/>
            </p:nvSpPr>
            <p:spPr>
              <a:xfrm>
                <a:off x="4165309" y="2620826"/>
                <a:ext cx="437940" cy="461665"/>
              </a:xfrm>
              <a:prstGeom prst="rect">
                <a:avLst/>
              </a:prstGeom>
              <a:blipFill>
                <a:blip r:embed="rId12"/>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4" name="Rechteck 63">
                <a:extLst>
                  <a:ext uri="{FF2B5EF4-FFF2-40B4-BE49-F238E27FC236}">
                    <a16:creationId xmlns:a16="http://schemas.microsoft.com/office/drawing/2014/main" id="{172B71D6-4DCA-42C3-8445-04C45C896BA1}"/>
                  </a:ext>
                </a:extLst>
              </p:cNvPr>
              <p:cNvSpPr/>
              <p:nvPr/>
            </p:nvSpPr>
            <p:spPr>
              <a:xfrm>
                <a:off x="4559378" y="296733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4" name="Rechteck 63">
                <a:extLst>
                  <a:ext uri="{FF2B5EF4-FFF2-40B4-BE49-F238E27FC236}">
                    <a16:creationId xmlns:a16="http://schemas.microsoft.com/office/drawing/2014/main" id="{172B71D6-4DCA-42C3-8445-04C45C896BA1}"/>
                  </a:ext>
                </a:extLst>
              </p:cNvPr>
              <p:cNvSpPr>
                <a:spLocks noRot="1" noChangeAspect="1" noMove="1" noResize="1" noEditPoints="1" noAdjustHandles="1" noChangeArrowheads="1" noChangeShapeType="1" noTextEdit="1"/>
              </p:cNvSpPr>
              <p:nvPr/>
            </p:nvSpPr>
            <p:spPr>
              <a:xfrm>
                <a:off x="4559378" y="2967335"/>
                <a:ext cx="437940" cy="461665"/>
              </a:xfrm>
              <a:prstGeom prst="rect">
                <a:avLst/>
              </a:prstGeom>
              <a:blipFill>
                <a:blip r:embed="rId13"/>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6" name="Rechteck 65">
                <a:extLst>
                  <a:ext uri="{FF2B5EF4-FFF2-40B4-BE49-F238E27FC236}">
                    <a16:creationId xmlns:a16="http://schemas.microsoft.com/office/drawing/2014/main" id="{67F9B847-16EC-4524-8117-895D073AD5C0}"/>
                  </a:ext>
                </a:extLst>
              </p:cNvPr>
              <p:cNvSpPr/>
              <p:nvPr/>
            </p:nvSpPr>
            <p:spPr>
              <a:xfrm>
                <a:off x="5243618" y="335082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6" name="Rechteck 65">
                <a:extLst>
                  <a:ext uri="{FF2B5EF4-FFF2-40B4-BE49-F238E27FC236}">
                    <a16:creationId xmlns:a16="http://schemas.microsoft.com/office/drawing/2014/main" id="{67F9B847-16EC-4524-8117-895D073AD5C0}"/>
                  </a:ext>
                </a:extLst>
              </p:cNvPr>
              <p:cNvSpPr>
                <a:spLocks noRot="1" noChangeAspect="1" noMove="1" noResize="1" noEditPoints="1" noAdjustHandles="1" noChangeArrowheads="1" noChangeShapeType="1" noTextEdit="1"/>
              </p:cNvSpPr>
              <p:nvPr/>
            </p:nvSpPr>
            <p:spPr>
              <a:xfrm>
                <a:off x="5243618" y="3350825"/>
                <a:ext cx="437940" cy="461665"/>
              </a:xfrm>
              <a:prstGeom prst="rect">
                <a:avLst/>
              </a:prstGeom>
              <a:blipFill>
                <a:blip r:embed="rId14"/>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7" name="Rechteck 66">
                <a:extLst>
                  <a:ext uri="{FF2B5EF4-FFF2-40B4-BE49-F238E27FC236}">
                    <a16:creationId xmlns:a16="http://schemas.microsoft.com/office/drawing/2014/main" id="{B013A3B8-7D48-48FE-8903-96E7121EF271}"/>
                  </a:ext>
                </a:extLst>
              </p:cNvPr>
              <p:cNvSpPr/>
              <p:nvPr/>
            </p:nvSpPr>
            <p:spPr>
              <a:xfrm>
                <a:off x="5787311" y="335082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7" name="Rechteck 66">
                <a:extLst>
                  <a:ext uri="{FF2B5EF4-FFF2-40B4-BE49-F238E27FC236}">
                    <a16:creationId xmlns:a16="http://schemas.microsoft.com/office/drawing/2014/main" id="{B013A3B8-7D48-48FE-8903-96E7121EF271}"/>
                  </a:ext>
                </a:extLst>
              </p:cNvPr>
              <p:cNvSpPr>
                <a:spLocks noRot="1" noChangeAspect="1" noMove="1" noResize="1" noEditPoints="1" noAdjustHandles="1" noChangeArrowheads="1" noChangeShapeType="1" noTextEdit="1"/>
              </p:cNvSpPr>
              <p:nvPr/>
            </p:nvSpPr>
            <p:spPr>
              <a:xfrm>
                <a:off x="5787311" y="3350824"/>
                <a:ext cx="437940" cy="461665"/>
              </a:xfrm>
              <a:prstGeom prst="rect">
                <a:avLst/>
              </a:prstGeom>
              <a:blipFill>
                <a:blip r:embed="rId15"/>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8" name="Rechteck 67">
                <a:extLst>
                  <a:ext uri="{FF2B5EF4-FFF2-40B4-BE49-F238E27FC236}">
                    <a16:creationId xmlns:a16="http://schemas.microsoft.com/office/drawing/2014/main" id="{5743B53D-6BDF-49B6-B9E9-78DA19AB951E}"/>
                  </a:ext>
                </a:extLst>
              </p:cNvPr>
              <p:cNvSpPr/>
              <p:nvPr/>
            </p:nvSpPr>
            <p:spPr>
              <a:xfrm>
                <a:off x="4904511" y="363223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8" name="Rechteck 67">
                <a:extLst>
                  <a:ext uri="{FF2B5EF4-FFF2-40B4-BE49-F238E27FC236}">
                    <a16:creationId xmlns:a16="http://schemas.microsoft.com/office/drawing/2014/main" id="{5743B53D-6BDF-49B6-B9E9-78DA19AB951E}"/>
                  </a:ext>
                </a:extLst>
              </p:cNvPr>
              <p:cNvSpPr>
                <a:spLocks noRot="1" noChangeAspect="1" noMove="1" noResize="1" noEditPoints="1" noAdjustHandles="1" noChangeArrowheads="1" noChangeShapeType="1" noTextEdit="1"/>
              </p:cNvSpPr>
              <p:nvPr/>
            </p:nvSpPr>
            <p:spPr>
              <a:xfrm>
                <a:off x="4904511" y="3632232"/>
                <a:ext cx="437940" cy="461665"/>
              </a:xfrm>
              <a:prstGeom prst="rect">
                <a:avLst/>
              </a:prstGeom>
              <a:blipFill>
                <a:blip r:embed="rId16"/>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0" name="Rechteck 69">
                <a:extLst>
                  <a:ext uri="{FF2B5EF4-FFF2-40B4-BE49-F238E27FC236}">
                    <a16:creationId xmlns:a16="http://schemas.microsoft.com/office/drawing/2014/main" id="{478E4840-3F11-45EA-8245-45A11BED23A2}"/>
                  </a:ext>
                </a:extLst>
              </p:cNvPr>
              <p:cNvSpPr/>
              <p:nvPr/>
            </p:nvSpPr>
            <p:spPr>
              <a:xfrm>
                <a:off x="2764143" y="308974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bg1"/>
                          </a:solidFill>
                          <a:latin typeface="Cambria Math" panose="02040503050406030204" pitchFamily="18" charset="0"/>
                          <a:ea typeface="Calibri" panose="020F0502020204030204" pitchFamily="34" charset="0"/>
                          <a:cs typeface="Calibri" panose="020F0502020204030204" pitchFamily="34" charset="0"/>
                        </a:rPr>
                        <m:t>𝟎</m:t>
                      </m:r>
                    </m:oMath>
                  </m:oMathPara>
                </a14:m>
                <a:endParaRPr lang="de-AT"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0" name="Rechteck 69">
                <a:extLst>
                  <a:ext uri="{FF2B5EF4-FFF2-40B4-BE49-F238E27FC236}">
                    <a16:creationId xmlns:a16="http://schemas.microsoft.com/office/drawing/2014/main" id="{478E4840-3F11-45EA-8245-45A11BED23A2}"/>
                  </a:ext>
                </a:extLst>
              </p:cNvPr>
              <p:cNvSpPr>
                <a:spLocks noRot="1" noChangeAspect="1" noMove="1" noResize="1" noEditPoints="1" noAdjustHandles="1" noChangeArrowheads="1" noChangeShapeType="1" noTextEdit="1"/>
              </p:cNvSpPr>
              <p:nvPr/>
            </p:nvSpPr>
            <p:spPr>
              <a:xfrm>
                <a:off x="2764143" y="3089749"/>
                <a:ext cx="437940" cy="461665"/>
              </a:xfrm>
              <a:prstGeom prst="rect">
                <a:avLst/>
              </a:prstGeom>
              <a:blipFill>
                <a:blip r:embed="rId1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1" name="Rechteck 70">
                <a:extLst>
                  <a:ext uri="{FF2B5EF4-FFF2-40B4-BE49-F238E27FC236}">
                    <a16:creationId xmlns:a16="http://schemas.microsoft.com/office/drawing/2014/main" id="{646A7570-C485-4343-8564-8B80D292DD38}"/>
                  </a:ext>
                </a:extLst>
              </p:cNvPr>
              <p:cNvSpPr/>
              <p:nvPr/>
            </p:nvSpPr>
            <p:spPr>
              <a:xfrm>
                <a:off x="3875787" y="193765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1" name="Rechteck 70">
                <a:extLst>
                  <a:ext uri="{FF2B5EF4-FFF2-40B4-BE49-F238E27FC236}">
                    <a16:creationId xmlns:a16="http://schemas.microsoft.com/office/drawing/2014/main" id="{646A7570-C485-4343-8564-8B80D292DD38}"/>
                  </a:ext>
                </a:extLst>
              </p:cNvPr>
              <p:cNvSpPr>
                <a:spLocks noRot="1" noChangeAspect="1" noMove="1" noResize="1" noEditPoints="1" noAdjustHandles="1" noChangeArrowheads="1" noChangeShapeType="1" noTextEdit="1"/>
              </p:cNvSpPr>
              <p:nvPr/>
            </p:nvSpPr>
            <p:spPr>
              <a:xfrm>
                <a:off x="3875787" y="1937653"/>
                <a:ext cx="437940" cy="461665"/>
              </a:xfrm>
              <a:prstGeom prst="rect">
                <a:avLst/>
              </a:prstGeom>
              <a:blipFill>
                <a:blip r:embed="rId18"/>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2" name="Rechteck 71">
                <a:extLst>
                  <a:ext uri="{FF2B5EF4-FFF2-40B4-BE49-F238E27FC236}">
                    <a16:creationId xmlns:a16="http://schemas.microsoft.com/office/drawing/2014/main" id="{1A353541-1688-42E1-B16A-A26DCE8ED332}"/>
                  </a:ext>
                </a:extLst>
              </p:cNvPr>
              <p:cNvSpPr/>
              <p:nvPr/>
            </p:nvSpPr>
            <p:spPr>
              <a:xfrm>
                <a:off x="3865901" y="413166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𝟓</m:t>
                      </m:r>
                    </m:oMath>
                  </m:oMathPara>
                </a14:m>
                <a:endParaRPr lang="de-AT"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2" name="Rechteck 71">
                <a:extLst>
                  <a:ext uri="{FF2B5EF4-FFF2-40B4-BE49-F238E27FC236}">
                    <a16:creationId xmlns:a16="http://schemas.microsoft.com/office/drawing/2014/main" id="{1A353541-1688-42E1-B16A-A26DCE8ED332}"/>
                  </a:ext>
                </a:extLst>
              </p:cNvPr>
              <p:cNvSpPr>
                <a:spLocks noRot="1" noChangeAspect="1" noMove="1" noResize="1" noEditPoints="1" noAdjustHandles="1" noChangeArrowheads="1" noChangeShapeType="1" noTextEdit="1"/>
              </p:cNvSpPr>
              <p:nvPr/>
            </p:nvSpPr>
            <p:spPr>
              <a:xfrm>
                <a:off x="3865901" y="4131663"/>
                <a:ext cx="437940" cy="461665"/>
              </a:xfrm>
              <a:prstGeom prst="rect">
                <a:avLst/>
              </a:prstGeom>
              <a:blipFill>
                <a:blip r:embed="rId19"/>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4" name="Rechteck 73">
                <a:extLst>
                  <a:ext uri="{FF2B5EF4-FFF2-40B4-BE49-F238E27FC236}">
                    <a16:creationId xmlns:a16="http://schemas.microsoft.com/office/drawing/2014/main" id="{7DF83C09-935D-473C-BA38-FD1AEB2F001B}"/>
                  </a:ext>
                </a:extLst>
              </p:cNvPr>
              <p:cNvSpPr/>
              <p:nvPr/>
            </p:nvSpPr>
            <p:spPr>
              <a:xfrm>
                <a:off x="5490869" y="194674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4" name="Rechteck 73">
                <a:extLst>
                  <a:ext uri="{FF2B5EF4-FFF2-40B4-BE49-F238E27FC236}">
                    <a16:creationId xmlns:a16="http://schemas.microsoft.com/office/drawing/2014/main" id="{7DF83C09-935D-473C-BA38-FD1AEB2F001B}"/>
                  </a:ext>
                </a:extLst>
              </p:cNvPr>
              <p:cNvSpPr>
                <a:spLocks noRot="1" noChangeAspect="1" noMove="1" noResize="1" noEditPoints="1" noAdjustHandles="1" noChangeArrowheads="1" noChangeShapeType="1" noTextEdit="1"/>
              </p:cNvSpPr>
              <p:nvPr/>
            </p:nvSpPr>
            <p:spPr>
              <a:xfrm>
                <a:off x="5490869" y="1946745"/>
                <a:ext cx="437940" cy="461665"/>
              </a:xfrm>
              <a:prstGeom prst="rect">
                <a:avLst/>
              </a:prstGeom>
              <a:blipFill>
                <a:blip r:embed="rId2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6" name="Rechteck 75">
                <a:extLst>
                  <a:ext uri="{FF2B5EF4-FFF2-40B4-BE49-F238E27FC236}">
                    <a16:creationId xmlns:a16="http://schemas.microsoft.com/office/drawing/2014/main" id="{90E80C9E-9611-46B2-86F3-D42A2320B109}"/>
                  </a:ext>
                </a:extLst>
              </p:cNvPr>
              <p:cNvSpPr/>
              <p:nvPr/>
            </p:nvSpPr>
            <p:spPr>
              <a:xfrm>
                <a:off x="5507647" y="413116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𝟕</m:t>
                      </m:r>
                    </m:oMath>
                  </m:oMathPara>
                </a14:m>
                <a:endParaRPr lang="de-AT"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6" name="Rechteck 75">
                <a:extLst>
                  <a:ext uri="{FF2B5EF4-FFF2-40B4-BE49-F238E27FC236}">
                    <a16:creationId xmlns:a16="http://schemas.microsoft.com/office/drawing/2014/main" id="{90E80C9E-9611-46B2-86F3-D42A2320B109}"/>
                  </a:ext>
                </a:extLst>
              </p:cNvPr>
              <p:cNvSpPr>
                <a:spLocks noRot="1" noChangeAspect="1" noMove="1" noResize="1" noEditPoints="1" noAdjustHandles="1" noChangeArrowheads="1" noChangeShapeType="1" noTextEdit="1"/>
              </p:cNvSpPr>
              <p:nvPr/>
            </p:nvSpPr>
            <p:spPr>
              <a:xfrm>
                <a:off x="5507647" y="4131163"/>
                <a:ext cx="437940" cy="461665"/>
              </a:xfrm>
              <a:prstGeom prst="rect">
                <a:avLst/>
              </a:prstGeom>
              <a:blipFill>
                <a:blip r:embed="rId21"/>
                <a:stretch>
                  <a:fillRect l="-2778"/>
                </a:stretch>
              </a:blipFill>
            </p:spPr>
            <p:txBody>
              <a:bodyPr/>
              <a:lstStyle/>
              <a:p>
                <a:r>
                  <a:rPr lang="de-AT">
                    <a:noFill/>
                  </a:rPr>
                  <a:t> </a:t>
                </a:r>
              </a:p>
            </p:txBody>
          </p:sp>
        </mc:Fallback>
      </mc:AlternateContent>
      <p:cxnSp>
        <p:nvCxnSpPr>
          <p:cNvPr id="38" name="Gerader Verbinder 37">
            <a:extLst>
              <a:ext uri="{FF2B5EF4-FFF2-40B4-BE49-F238E27FC236}">
                <a16:creationId xmlns:a16="http://schemas.microsoft.com/office/drawing/2014/main" id="{7C5E2BF4-8D23-41DE-A755-F4E020CE5538}"/>
              </a:ext>
            </a:extLst>
          </p:cNvPr>
          <p:cNvCxnSpPr>
            <a:cxnSpLocks noChangeAspect="1"/>
          </p:cNvCxnSpPr>
          <p:nvPr/>
        </p:nvCxnSpPr>
        <p:spPr>
          <a:xfrm flipH="1">
            <a:off x="3131974" y="2355501"/>
            <a:ext cx="716867" cy="753830"/>
          </a:xfrm>
          <a:prstGeom prst="line">
            <a:avLst/>
          </a:prstGeom>
          <a:ln w="25400">
            <a:headEnd type="stealth"/>
            <a:tailEnd type="none" w="lg" len="lg"/>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548F46F0-FB94-499F-97F5-4FC3265B5C4B}"/>
              </a:ext>
            </a:extLst>
          </p:cNvPr>
          <p:cNvCxnSpPr>
            <a:cxnSpLocks/>
          </p:cNvCxnSpPr>
          <p:nvPr/>
        </p:nvCxnSpPr>
        <p:spPr>
          <a:xfrm>
            <a:off x="3923999" y="2387131"/>
            <a:ext cx="18182" cy="1727437"/>
          </a:xfrm>
          <a:prstGeom prst="line">
            <a:avLst/>
          </a:prstGeom>
          <a:ln w="25400">
            <a:headEnd w="lg" len="lg"/>
            <a:tailEnd type="stealth"/>
          </a:ln>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a16="http://schemas.microsoft.com/office/drawing/2014/main" id="{2B8C9D46-4627-4159-8987-0A90EBDED12F}"/>
              </a:ext>
            </a:extLst>
          </p:cNvPr>
          <p:cNvCxnSpPr>
            <a:cxnSpLocks noChangeAspect="1"/>
          </p:cNvCxnSpPr>
          <p:nvPr/>
        </p:nvCxnSpPr>
        <p:spPr>
          <a:xfrm flipV="1">
            <a:off x="4234655" y="2350826"/>
            <a:ext cx="1249051" cy="1803658"/>
          </a:xfrm>
          <a:prstGeom prst="line">
            <a:avLst/>
          </a:prstGeom>
          <a:ln w="25400">
            <a:solidFill>
              <a:srgbClr val="76ABDB"/>
            </a:solidFill>
            <a:tailEnd type="stealth"/>
          </a:ln>
        </p:spPr>
        <p:style>
          <a:lnRef idx="1">
            <a:schemeClr val="accent1"/>
          </a:lnRef>
          <a:fillRef idx="0">
            <a:schemeClr val="accent1"/>
          </a:fillRef>
          <a:effectRef idx="0">
            <a:schemeClr val="accent1"/>
          </a:effectRef>
          <a:fontRef idx="minor">
            <a:schemeClr val="tx1"/>
          </a:fontRef>
        </p:style>
      </p:cxnSp>
      <p:cxnSp>
        <p:nvCxnSpPr>
          <p:cNvPr id="41" name="Gerader Verbinder 40">
            <a:extLst>
              <a:ext uri="{FF2B5EF4-FFF2-40B4-BE49-F238E27FC236}">
                <a16:creationId xmlns:a16="http://schemas.microsoft.com/office/drawing/2014/main" id="{26598E35-9F3D-4142-89B7-573EC9470AEC}"/>
              </a:ext>
            </a:extLst>
          </p:cNvPr>
          <p:cNvCxnSpPr>
            <a:cxnSpLocks/>
          </p:cNvCxnSpPr>
          <p:nvPr/>
        </p:nvCxnSpPr>
        <p:spPr>
          <a:xfrm>
            <a:off x="5819043" y="2366070"/>
            <a:ext cx="18182" cy="1727437"/>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41531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Dijkstra’s algorithm</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5404625" y="1889907"/>
            <a:ext cx="540000" cy="540000"/>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2671055" y="3030250"/>
            <a:ext cx="540000" cy="54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5415955" y="4075400"/>
            <a:ext cx="540000" cy="54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3773736" y="4075403"/>
            <a:ext cx="540000" cy="54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5543473" y="1468975"/>
                <a:ext cx="4090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𝒄</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5543473" y="1468975"/>
                <a:ext cx="409086"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2"/>
            <a:endCxn id="35" idx="6"/>
          </p:cNvCxnSpPr>
          <p:nvPr/>
        </p:nvCxnSpPr>
        <p:spPr>
          <a:xfrm flipH="1">
            <a:off x="4309760" y="2159907"/>
            <a:ext cx="1094865" cy="4675"/>
          </a:xfrm>
          <a:prstGeom prst="line">
            <a:avLst/>
          </a:prstGeom>
          <a:ln w="50800">
            <a:solidFill>
              <a:srgbClr val="C0000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3131974" y="3491169"/>
            <a:ext cx="720843" cy="663315"/>
          </a:xfrm>
          <a:prstGeom prst="line">
            <a:avLst/>
          </a:prstGeom>
          <a:ln w="50800">
            <a:solidFill>
              <a:srgbClr val="C00000"/>
            </a:solidFill>
            <a:tailEnd type="stealth"/>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BCFAB5F7-D54F-4708-8C19-457A9FAE8E56}"/>
              </a:ext>
            </a:extLst>
          </p:cNvPr>
          <p:cNvCxnSpPr>
            <a:cxnSpLocks noChangeAspect="1"/>
          </p:cNvCxnSpPr>
          <p:nvPr/>
        </p:nvCxnSpPr>
        <p:spPr>
          <a:xfrm>
            <a:off x="5543473" y="2373363"/>
            <a:ext cx="21324" cy="1741205"/>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4320785" y="4345400"/>
            <a:ext cx="1095170" cy="0"/>
          </a:xfrm>
          <a:prstGeom prst="line">
            <a:avLst/>
          </a:prstGeom>
          <a:ln w="50800">
            <a:solidFill>
              <a:srgbClr val="C00000"/>
            </a:solidFill>
            <a:headEnd type="none"/>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2251517" y="3069417"/>
                <a:ext cx="44435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𝒂</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2251517" y="3069417"/>
                <a:ext cx="44435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5537060" y="4574721"/>
                <a:ext cx="42191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𝒆</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5537060" y="4574721"/>
                <a:ext cx="421910" cy="461665"/>
              </a:xfrm>
              <a:prstGeom prst="rect">
                <a:avLst/>
              </a:prstGeom>
              <a:blipFill>
                <a:blip r:embed="rId5"/>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3854559" y="4620035"/>
                <a:ext cx="452367"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𝒅</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3854559" y="4620035"/>
                <a:ext cx="452367" cy="461665"/>
              </a:xfrm>
              <a:prstGeom prst="rect">
                <a:avLst/>
              </a:prstGeom>
              <a:blipFill>
                <a:blip r:embed="rId6"/>
                <a:stretch>
                  <a:fillRect l="-4000"/>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3769760" y="1894582"/>
            <a:ext cx="540000" cy="54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3856963" y="1453248"/>
                <a:ext cx="44114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𝒃</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3856963" y="1453248"/>
                <a:ext cx="441146" cy="461665"/>
              </a:xfrm>
              <a:prstGeom prst="rect">
                <a:avLst/>
              </a:prstGeom>
              <a:blipFill>
                <a:blip r:embed="rId7"/>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2999256" y="2377666"/>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2999256" y="2377666"/>
                <a:ext cx="622285" cy="461665"/>
              </a:xfrm>
              <a:prstGeom prst="rect">
                <a:avLst/>
              </a:prstGeom>
              <a:blipFill>
                <a:blip r:embed="rId8"/>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3153091"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3153091" y="3761169"/>
                <a:ext cx="437940" cy="461665"/>
              </a:xfrm>
              <a:prstGeom prst="rect">
                <a:avLst/>
              </a:prstGeom>
              <a:blipFill>
                <a:blip r:embed="rId9"/>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3572014" y="262808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3572014" y="2628084"/>
                <a:ext cx="437940" cy="461665"/>
              </a:xfrm>
              <a:prstGeom prst="rect">
                <a:avLst/>
              </a:prstGeom>
              <a:blipFill>
                <a:blip r:embed="rId1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4654990" y="17172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4654990" y="1717290"/>
                <a:ext cx="437940" cy="461665"/>
              </a:xfrm>
              <a:prstGeom prst="rect">
                <a:avLst/>
              </a:prstGeom>
              <a:blipFill>
                <a:blip r:embed="rId11"/>
                <a:stretch>
                  <a:fillRect l="-2817"/>
                </a:stretch>
              </a:blipFill>
            </p:spPr>
            <p:txBody>
              <a:bodyPr/>
              <a:lstStyle/>
              <a:p>
                <a:r>
                  <a:rPr lang="de-AT">
                    <a:noFill/>
                  </a:rPr>
                  <a:t> </a:t>
                </a:r>
              </a:p>
            </p:txBody>
          </p:sp>
        </mc:Fallback>
      </mc:AlternateContent>
      <p:sp>
        <p:nvSpPr>
          <p:cNvPr id="84" name="Rechteck 83">
            <a:extLst>
              <a:ext uri="{FF2B5EF4-FFF2-40B4-BE49-F238E27FC236}">
                <a16:creationId xmlns:a16="http://schemas.microsoft.com/office/drawing/2014/main" id="{F3F15ADC-C2D3-4D34-92AF-2464C5472C9B}"/>
              </a:ext>
            </a:extLst>
          </p:cNvPr>
          <p:cNvSpPr/>
          <p:nvPr/>
        </p:nvSpPr>
        <p:spPr>
          <a:xfrm>
            <a:off x="4812533" y="4326355"/>
            <a:ext cx="340158" cy="461665"/>
          </a:xfrm>
          <a:prstGeom prst="rect">
            <a:avLst/>
          </a:prstGeom>
        </p:spPr>
        <p:txBody>
          <a:bodyPr wrap="none">
            <a:spAutoFit/>
          </a:bodyPr>
          <a:lstStyle/>
          <a:p>
            <a:pPr algn="ctr"/>
            <a:r>
              <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rPr>
              <a:t>2</a:t>
            </a:r>
          </a:p>
        </p:txBody>
      </p:sp>
      <p:cxnSp>
        <p:nvCxnSpPr>
          <p:cNvPr id="54" name="Gerader Verbinder 53">
            <a:extLst>
              <a:ext uri="{FF2B5EF4-FFF2-40B4-BE49-F238E27FC236}">
                <a16:creationId xmlns:a16="http://schemas.microsoft.com/office/drawing/2014/main" id="{18C4D136-4C54-4C38-815D-D4A928CD5AC1}"/>
              </a:ext>
            </a:extLst>
          </p:cNvPr>
          <p:cNvCxnSpPr>
            <a:cxnSpLocks/>
          </p:cNvCxnSpPr>
          <p:nvPr/>
        </p:nvCxnSpPr>
        <p:spPr>
          <a:xfrm>
            <a:off x="4183254" y="2380464"/>
            <a:ext cx="18182" cy="1727437"/>
          </a:xfrm>
          <a:prstGeom prst="line">
            <a:avLst/>
          </a:prstGeom>
          <a:ln w="50800">
            <a:solidFill>
              <a:srgbClr val="C00000"/>
            </a:solidFill>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1" name="Gerader Verbinder 60">
            <a:extLst>
              <a:ext uri="{FF2B5EF4-FFF2-40B4-BE49-F238E27FC236}">
                <a16:creationId xmlns:a16="http://schemas.microsoft.com/office/drawing/2014/main" id="{3C17DAD7-1E38-4751-BA7E-B14B65BD67C1}"/>
              </a:ext>
            </a:extLst>
          </p:cNvPr>
          <p:cNvCxnSpPr>
            <a:cxnSpLocks noChangeAspect="1"/>
            <a:endCxn id="7" idx="6"/>
          </p:cNvCxnSpPr>
          <p:nvPr/>
        </p:nvCxnSpPr>
        <p:spPr>
          <a:xfrm flipH="1" flipV="1">
            <a:off x="3211055" y="3300250"/>
            <a:ext cx="2265402" cy="89912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echteck 62">
                <a:extLst>
                  <a:ext uri="{FF2B5EF4-FFF2-40B4-BE49-F238E27FC236}">
                    <a16:creationId xmlns:a16="http://schemas.microsoft.com/office/drawing/2014/main" id="{F63B1EF2-37F1-4211-BDCE-8E8DD2B1EEC5}"/>
                  </a:ext>
                </a:extLst>
              </p:cNvPr>
              <p:cNvSpPr/>
              <p:nvPr/>
            </p:nvSpPr>
            <p:spPr>
              <a:xfrm>
                <a:off x="4165309" y="262082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3" name="Rechteck 62">
                <a:extLst>
                  <a:ext uri="{FF2B5EF4-FFF2-40B4-BE49-F238E27FC236}">
                    <a16:creationId xmlns:a16="http://schemas.microsoft.com/office/drawing/2014/main" id="{F63B1EF2-37F1-4211-BDCE-8E8DD2B1EEC5}"/>
                  </a:ext>
                </a:extLst>
              </p:cNvPr>
              <p:cNvSpPr>
                <a:spLocks noRot="1" noChangeAspect="1" noMove="1" noResize="1" noEditPoints="1" noAdjustHandles="1" noChangeArrowheads="1" noChangeShapeType="1" noTextEdit="1"/>
              </p:cNvSpPr>
              <p:nvPr/>
            </p:nvSpPr>
            <p:spPr>
              <a:xfrm>
                <a:off x="4165309" y="2620826"/>
                <a:ext cx="437940" cy="461665"/>
              </a:xfrm>
              <a:prstGeom prst="rect">
                <a:avLst/>
              </a:prstGeom>
              <a:blipFill>
                <a:blip r:embed="rId12"/>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4" name="Rechteck 63">
                <a:extLst>
                  <a:ext uri="{FF2B5EF4-FFF2-40B4-BE49-F238E27FC236}">
                    <a16:creationId xmlns:a16="http://schemas.microsoft.com/office/drawing/2014/main" id="{172B71D6-4DCA-42C3-8445-04C45C896BA1}"/>
                  </a:ext>
                </a:extLst>
              </p:cNvPr>
              <p:cNvSpPr/>
              <p:nvPr/>
            </p:nvSpPr>
            <p:spPr>
              <a:xfrm>
                <a:off x="4559378" y="296733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4" name="Rechteck 63">
                <a:extLst>
                  <a:ext uri="{FF2B5EF4-FFF2-40B4-BE49-F238E27FC236}">
                    <a16:creationId xmlns:a16="http://schemas.microsoft.com/office/drawing/2014/main" id="{172B71D6-4DCA-42C3-8445-04C45C896BA1}"/>
                  </a:ext>
                </a:extLst>
              </p:cNvPr>
              <p:cNvSpPr>
                <a:spLocks noRot="1" noChangeAspect="1" noMove="1" noResize="1" noEditPoints="1" noAdjustHandles="1" noChangeArrowheads="1" noChangeShapeType="1" noTextEdit="1"/>
              </p:cNvSpPr>
              <p:nvPr/>
            </p:nvSpPr>
            <p:spPr>
              <a:xfrm>
                <a:off x="4559378" y="2967335"/>
                <a:ext cx="437940" cy="461665"/>
              </a:xfrm>
              <a:prstGeom prst="rect">
                <a:avLst/>
              </a:prstGeom>
              <a:blipFill>
                <a:blip r:embed="rId13"/>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6" name="Rechteck 65">
                <a:extLst>
                  <a:ext uri="{FF2B5EF4-FFF2-40B4-BE49-F238E27FC236}">
                    <a16:creationId xmlns:a16="http://schemas.microsoft.com/office/drawing/2014/main" id="{67F9B847-16EC-4524-8117-895D073AD5C0}"/>
                  </a:ext>
                </a:extLst>
              </p:cNvPr>
              <p:cNvSpPr/>
              <p:nvPr/>
            </p:nvSpPr>
            <p:spPr>
              <a:xfrm>
                <a:off x="5243618" y="335082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6" name="Rechteck 65">
                <a:extLst>
                  <a:ext uri="{FF2B5EF4-FFF2-40B4-BE49-F238E27FC236}">
                    <a16:creationId xmlns:a16="http://schemas.microsoft.com/office/drawing/2014/main" id="{67F9B847-16EC-4524-8117-895D073AD5C0}"/>
                  </a:ext>
                </a:extLst>
              </p:cNvPr>
              <p:cNvSpPr>
                <a:spLocks noRot="1" noChangeAspect="1" noMove="1" noResize="1" noEditPoints="1" noAdjustHandles="1" noChangeArrowheads="1" noChangeShapeType="1" noTextEdit="1"/>
              </p:cNvSpPr>
              <p:nvPr/>
            </p:nvSpPr>
            <p:spPr>
              <a:xfrm>
                <a:off x="5243618" y="3350825"/>
                <a:ext cx="437940" cy="461665"/>
              </a:xfrm>
              <a:prstGeom prst="rect">
                <a:avLst/>
              </a:prstGeom>
              <a:blipFill>
                <a:blip r:embed="rId14"/>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7" name="Rechteck 66">
                <a:extLst>
                  <a:ext uri="{FF2B5EF4-FFF2-40B4-BE49-F238E27FC236}">
                    <a16:creationId xmlns:a16="http://schemas.microsoft.com/office/drawing/2014/main" id="{B013A3B8-7D48-48FE-8903-96E7121EF271}"/>
                  </a:ext>
                </a:extLst>
              </p:cNvPr>
              <p:cNvSpPr/>
              <p:nvPr/>
            </p:nvSpPr>
            <p:spPr>
              <a:xfrm>
                <a:off x="5787311" y="335082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7" name="Rechteck 66">
                <a:extLst>
                  <a:ext uri="{FF2B5EF4-FFF2-40B4-BE49-F238E27FC236}">
                    <a16:creationId xmlns:a16="http://schemas.microsoft.com/office/drawing/2014/main" id="{B013A3B8-7D48-48FE-8903-96E7121EF271}"/>
                  </a:ext>
                </a:extLst>
              </p:cNvPr>
              <p:cNvSpPr>
                <a:spLocks noRot="1" noChangeAspect="1" noMove="1" noResize="1" noEditPoints="1" noAdjustHandles="1" noChangeArrowheads="1" noChangeShapeType="1" noTextEdit="1"/>
              </p:cNvSpPr>
              <p:nvPr/>
            </p:nvSpPr>
            <p:spPr>
              <a:xfrm>
                <a:off x="5787311" y="3350824"/>
                <a:ext cx="437940" cy="461665"/>
              </a:xfrm>
              <a:prstGeom prst="rect">
                <a:avLst/>
              </a:prstGeom>
              <a:blipFill>
                <a:blip r:embed="rId15"/>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8" name="Rechteck 67">
                <a:extLst>
                  <a:ext uri="{FF2B5EF4-FFF2-40B4-BE49-F238E27FC236}">
                    <a16:creationId xmlns:a16="http://schemas.microsoft.com/office/drawing/2014/main" id="{5743B53D-6BDF-49B6-B9E9-78DA19AB951E}"/>
                  </a:ext>
                </a:extLst>
              </p:cNvPr>
              <p:cNvSpPr/>
              <p:nvPr/>
            </p:nvSpPr>
            <p:spPr>
              <a:xfrm>
                <a:off x="4904511" y="363223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8" name="Rechteck 67">
                <a:extLst>
                  <a:ext uri="{FF2B5EF4-FFF2-40B4-BE49-F238E27FC236}">
                    <a16:creationId xmlns:a16="http://schemas.microsoft.com/office/drawing/2014/main" id="{5743B53D-6BDF-49B6-B9E9-78DA19AB951E}"/>
                  </a:ext>
                </a:extLst>
              </p:cNvPr>
              <p:cNvSpPr>
                <a:spLocks noRot="1" noChangeAspect="1" noMove="1" noResize="1" noEditPoints="1" noAdjustHandles="1" noChangeArrowheads="1" noChangeShapeType="1" noTextEdit="1"/>
              </p:cNvSpPr>
              <p:nvPr/>
            </p:nvSpPr>
            <p:spPr>
              <a:xfrm>
                <a:off x="4904511" y="3632232"/>
                <a:ext cx="437940" cy="461665"/>
              </a:xfrm>
              <a:prstGeom prst="rect">
                <a:avLst/>
              </a:prstGeom>
              <a:blipFill>
                <a:blip r:embed="rId16"/>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0" name="Rechteck 69">
                <a:extLst>
                  <a:ext uri="{FF2B5EF4-FFF2-40B4-BE49-F238E27FC236}">
                    <a16:creationId xmlns:a16="http://schemas.microsoft.com/office/drawing/2014/main" id="{478E4840-3F11-45EA-8245-45A11BED23A2}"/>
                  </a:ext>
                </a:extLst>
              </p:cNvPr>
              <p:cNvSpPr/>
              <p:nvPr/>
            </p:nvSpPr>
            <p:spPr>
              <a:xfrm>
                <a:off x="2764143" y="308974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bg1"/>
                          </a:solidFill>
                          <a:latin typeface="Cambria Math" panose="02040503050406030204" pitchFamily="18" charset="0"/>
                          <a:ea typeface="Calibri" panose="020F0502020204030204" pitchFamily="34" charset="0"/>
                          <a:cs typeface="Calibri" panose="020F0502020204030204" pitchFamily="34" charset="0"/>
                        </a:rPr>
                        <m:t>𝟎</m:t>
                      </m:r>
                    </m:oMath>
                  </m:oMathPara>
                </a14:m>
                <a:endParaRPr lang="de-AT"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0" name="Rechteck 69">
                <a:extLst>
                  <a:ext uri="{FF2B5EF4-FFF2-40B4-BE49-F238E27FC236}">
                    <a16:creationId xmlns:a16="http://schemas.microsoft.com/office/drawing/2014/main" id="{478E4840-3F11-45EA-8245-45A11BED23A2}"/>
                  </a:ext>
                </a:extLst>
              </p:cNvPr>
              <p:cNvSpPr>
                <a:spLocks noRot="1" noChangeAspect="1" noMove="1" noResize="1" noEditPoints="1" noAdjustHandles="1" noChangeArrowheads="1" noChangeShapeType="1" noTextEdit="1"/>
              </p:cNvSpPr>
              <p:nvPr/>
            </p:nvSpPr>
            <p:spPr>
              <a:xfrm>
                <a:off x="2764143" y="3089749"/>
                <a:ext cx="437940" cy="461665"/>
              </a:xfrm>
              <a:prstGeom prst="rect">
                <a:avLst/>
              </a:prstGeom>
              <a:blipFill>
                <a:blip r:embed="rId1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1" name="Rechteck 70">
                <a:extLst>
                  <a:ext uri="{FF2B5EF4-FFF2-40B4-BE49-F238E27FC236}">
                    <a16:creationId xmlns:a16="http://schemas.microsoft.com/office/drawing/2014/main" id="{646A7570-C485-4343-8564-8B80D292DD38}"/>
                  </a:ext>
                </a:extLst>
              </p:cNvPr>
              <p:cNvSpPr/>
              <p:nvPr/>
            </p:nvSpPr>
            <p:spPr>
              <a:xfrm>
                <a:off x="3875787" y="193765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𝟖</m:t>
                      </m:r>
                    </m:oMath>
                  </m:oMathPara>
                </a14:m>
                <a:endParaRPr lang="de-AT"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1" name="Rechteck 70">
                <a:extLst>
                  <a:ext uri="{FF2B5EF4-FFF2-40B4-BE49-F238E27FC236}">
                    <a16:creationId xmlns:a16="http://schemas.microsoft.com/office/drawing/2014/main" id="{646A7570-C485-4343-8564-8B80D292DD38}"/>
                  </a:ext>
                </a:extLst>
              </p:cNvPr>
              <p:cNvSpPr>
                <a:spLocks noRot="1" noChangeAspect="1" noMove="1" noResize="1" noEditPoints="1" noAdjustHandles="1" noChangeArrowheads="1" noChangeShapeType="1" noTextEdit="1"/>
              </p:cNvSpPr>
              <p:nvPr/>
            </p:nvSpPr>
            <p:spPr>
              <a:xfrm>
                <a:off x="3875787" y="1937653"/>
                <a:ext cx="437940" cy="461665"/>
              </a:xfrm>
              <a:prstGeom prst="rect">
                <a:avLst/>
              </a:prstGeom>
              <a:blipFill>
                <a:blip r:embed="rId18"/>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2" name="Rechteck 71">
                <a:extLst>
                  <a:ext uri="{FF2B5EF4-FFF2-40B4-BE49-F238E27FC236}">
                    <a16:creationId xmlns:a16="http://schemas.microsoft.com/office/drawing/2014/main" id="{1A353541-1688-42E1-B16A-A26DCE8ED332}"/>
                  </a:ext>
                </a:extLst>
              </p:cNvPr>
              <p:cNvSpPr/>
              <p:nvPr/>
            </p:nvSpPr>
            <p:spPr>
              <a:xfrm>
                <a:off x="3865901" y="413166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𝟓</m:t>
                      </m:r>
                    </m:oMath>
                  </m:oMathPara>
                </a14:m>
                <a:endParaRPr lang="de-AT"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2" name="Rechteck 71">
                <a:extLst>
                  <a:ext uri="{FF2B5EF4-FFF2-40B4-BE49-F238E27FC236}">
                    <a16:creationId xmlns:a16="http://schemas.microsoft.com/office/drawing/2014/main" id="{1A353541-1688-42E1-B16A-A26DCE8ED332}"/>
                  </a:ext>
                </a:extLst>
              </p:cNvPr>
              <p:cNvSpPr>
                <a:spLocks noRot="1" noChangeAspect="1" noMove="1" noResize="1" noEditPoints="1" noAdjustHandles="1" noChangeArrowheads="1" noChangeShapeType="1" noTextEdit="1"/>
              </p:cNvSpPr>
              <p:nvPr/>
            </p:nvSpPr>
            <p:spPr>
              <a:xfrm>
                <a:off x="3865901" y="4131663"/>
                <a:ext cx="437940" cy="461665"/>
              </a:xfrm>
              <a:prstGeom prst="rect">
                <a:avLst/>
              </a:prstGeom>
              <a:blipFill>
                <a:blip r:embed="rId19"/>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4" name="Rechteck 73">
                <a:extLst>
                  <a:ext uri="{FF2B5EF4-FFF2-40B4-BE49-F238E27FC236}">
                    <a16:creationId xmlns:a16="http://schemas.microsoft.com/office/drawing/2014/main" id="{7DF83C09-935D-473C-BA38-FD1AEB2F001B}"/>
                  </a:ext>
                </a:extLst>
              </p:cNvPr>
              <p:cNvSpPr/>
              <p:nvPr/>
            </p:nvSpPr>
            <p:spPr>
              <a:xfrm>
                <a:off x="5490869" y="194674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4" name="Rechteck 73">
                <a:extLst>
                  <a:ext uri="{FF2B5EF4-FFF2-40B4-BE49-F238E27FC236}">
                    <a16:creationId xmlns:a16="http://schemas.microsoft.com/office/drawing/2014/main" id="{7DF83C09-935D-473C-BA38-FD1AEB2F001B}"/>
                  </a:ext>
                </a:extLst>
              </p:cNvPr>
              <p:cNvSpPr>
                <a:spLocks noRot="1" noChangeAspect="1" noMove="1" noResize="1" noEditPoints="1" noAdjustHandles="1" noChangeArrowheads="1" noChangeShapeType="1" noTextEdit="1"/>
              </p:cNvSpPr>
              <p:nvPr/>
            </p:nvSpPr>
            <p:spPr>
              <a:xfrm>
                <a:off x="5490869" y="1946745"/>
                <a:ext cx="437940" cy="461665"/>
              </a:xfrm>
              <a:prstGeom prst="rect">
                <a:avLst/>
              </a:prstGeom>
              <a:blipFill>
                <a:blip r:embed="rId2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6" name="Rechteck 75">
                <a:extLst>
                  <a:ext uri="{FF2B5EF4-FFF2-40B4-BE49-F238E27FC236}">
                    <a16:creationId xmlns:a16="http://schemas.microsoft.com/office/drawing/2014/main" id="{90E80C9E-9611-46B2-86F3-D42A2320B109}"/>
                  </a:ext>
                </a:extLst>
              </p:cNvPr>
              <p:cNvSpPr/>
              <p:nvPr/>
            </p:nvSpPr>
            <p:spPr>
              <a:xfrm>
                <a:off x="5507647" y="413116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𝟕</m:t>
                      </m:r>
                    </m:oMath>
                  </m:oMathPara>
                </a14:m>
                <a:endParaRPr lang="de-AT"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6" name="Rechteck 75">
                <a:extLst>
                  <a:ext uri="{FF2B5EF4-FFF2-40B4-BE49-F238E27FC236}">
                    <a16:creationId xmlns:a16="http://schemas.microsoft.com/office/drawing/2014/main" id="{90E80C9E-9611-46B2-86F3-D42A2320B109}"/>
                  </a:ext>
                </a:extLst>
              </p:cNvPr>
              <p:cNvSpPr>
                <a:spLocks noRot="1" noChangeAspect="1" noMove="1" noResize="1" noEditPoints="1" noAdjustHandles="1" noChangeArrowheads="1" noChangeShapeType="1" noTextEdit="1"/>
              </p:cNvSpPr>
              <p:nvPr/>
            </p:nvSpPr>
            <p:spPr>
              <a:xfrm>
                <a:off x="5507647" y="4131163"/>
                <a:ext cx="437940" cy="461665"/>
              </a:xfrm>
              <a:prstGeom prst="rect">
                <a:avLst/>
              </a:prstGeom>
              <a:blipFill>
                <a:blip r:embed="rId21"/>
                <a:stretch>
                  <a:fillRect l="-2778"/>
                </a:stretch>
              </a:blipFill>
            </p:spPr>
            <p:txBody>
              <a:bodyPr/>
              <a:lstStyle/>
              <a:p>
                <a:r>
                  <a:rPr lang="de-AT">
                    <a:noFill/>
                  </a:rPr>
                  <a:t> </a:t>
                </a:r>
              </a:p>
            </p:txBody>
          </p:sp>
        </mc:Fallback>
      </mc:AlternateContent>
      <p:cxnSp>
        <p:nvCxnSpPr>
          <p:cNvPr id="38" name="Gerader Verbinder 37">
            <a:extLst>
              <a:ext uri="{FF2B5EF4-FFF2-40B4-BE49-F238E27FC236}">
                <a16:creationId xmlns:a16="http://schemas.microsoft.com/office/drawing/2014/main" id="{1F1AFC2E-D746-40BE-A1FA-C5FC4F7B735A}"/>
              </a:ext>
            </a:extLst>
          </p:cNvPr>
          <p:cNvCxnSpPr>
            <a:cxnSpLocks noChangeAspect="1"/>
          </p:cNvCxnSpPr>
          <p:nvPr/>
        </p:nvCxnSpPr>
        <p:spPr>
          <a:xfrm flipV="1">
            <a:off x="4234655" y="2350826"/>
            <a:ext cx="1249051" cy="1803658"/>
          </a:xfrm>
          <a:prstGeom prst="line">
            <a:avLst/>
          </a:prstGeom>
          <a:ln w="25400">
            <a:solidFill>
              <a:srgbClr val="76ABDB"/>
            </a:solidFill>
            <a:tailEnd type="stealth"/>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33449922-0671-4445-9760-3CD8BD075259}"/>
              </a:ext>
            </a:extLst>
          </p:cNvPr>
          <p:cNvCxnSpPr>
            <a:cxnSpLocks noChangeAspect="1"/>
          </p:cNvCxnSpPr>
          <p:nvPr/>
        </p:nvCxnSpPr>
        <p:spPr>
          <a:xfrm flipH="1">
            <a:off x="3131974" y="2355501"/>
            <a:ext cx="716867" cy="753830"/>
          </a:xfrm>
          <a:prstGeom prst="line">
            <a:avLst/>
          </a:prstGeom>
          <a:ln w="25400">
            <a:headEnd type="stealth"/>
            <a:tailEnd type="none" w="lg" len="lg"/>
          </a:ln>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a16="http://schemas.microsoft.com/office/drawing/2014/main" id="{B44525AB-F910-40C3-BA02-C944A31256AC}"/>
              </a:ext>
            </a:extLst>
          </p:cNvPr>
          <p:cNvCxnSpPr>
            <a:cxnSpLocks/>
          </p:cNvCxnSpPr>
          <p:nvPr/>
        </p:nvCxnSpPr>
        <p:spPr>
          <a:xfrm>
            <a:off x="3923999" y="2387131"/>
            <a:ext cx="18182" cy="1727437"/>
          </a:xfrm>
          <a:prstGeom prst="line">
            <a:avLst/>
          </a:prstGeom>
          <a:ln w="25400">
            <a:headEnd w="lg" len="lg"/>
            <a:tailEnd type="stealth"/>
          </a:ln>
        </p:spPr>
        <p:style>
          <a:lnRef idx="1">
            <a:schemeClr val="accent1"/>
          </a:lnRef>
          <a:fillRef idx="0">
            <a:schemeClr val="accent1"/>
          </a:fillRef>
          <a:effectRef idx="0">
            <a:schemeClr val="accent1"/>
          </a:effectRef>
          <a:fontRef idx="minor">
            <a:schemeClr val="tx1"/>
          </a:fontRef>
        </p:style>
      </p:cxnSp>
      <p:cxnSp>
        <p:nvCxnSpPr>
          <p:cNvPr id="43" name="Gerader Verbinder 42">
            <a:extLst>
              <a:ext uri="{FF2B5EF4-FFF2-40B4-BE49-F238E27FC236}">
                <a16:creationId xmlns:a16="http://schemas.microsoft.com/office/drawing/2014/main" id="{76966AF1-3EC5-48B3-8B5C-476994ADE9DE}"/>
              </a:ext>
            </a:extLst>
          </p:cNvPr>
          <p:cNvCxnSpPr>
            <a:cxnSpLocks/>
          </p:cNvCxnSpPr>
          <p:nvPr/>
        </p:nvCxnSpPr>
        <p:spPr>
          <a:xfrm>
            <a:off x="5819043" y="2366070"/>
            <a:ext cx="18182" cy="1727437"/>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38633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Dijkstra’s algorithm</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5404625" y="1889907"/>
            <a:ext cx="540000" cy="54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2671055" y="3030250"/>
            <a:ext cx="540000" cy="54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5415955" y="4075400"/>
            <a:ext cx="540000" cy="54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3773736" y="4075403"/>
            <a:ext cx="540000" cy="54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5543473" y="1468975"/>
                <a:ext cx="4090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𝒄</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5543473" y="1468975"/>
                <a:ext cx="409086"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2"/>
            <a:endCxn id="35" idx="6"/>
          </p:cNvCxnSpPr>
          <p:nvPr/>
        </p:nvCxnSpPr>
        <p:spPr>
          <a:xfrm flipH="1">
            <a:off x="4309760" y="2159907"/>
            <a:ext cx="1094865" cy="4675"/>
          </a:xfrm>
          <a:prstGeom prst="line">
            <a:avLst/>
          </a:prstGeom>
          <a:ln w="50800">
            <a:solidFill>
              <a:srgbClr val="C0000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3131974" y="3491169"/>
            <a:ext cx="720843" cy="663315"/>
          </a:xfrm>
          <a:prstGeom prst="line">
            <a:avLst/>
          </a:prstGeom>
          <a:ln w="50800">
            <a:solidFill>
              <a:srgbClr val="C00000"/>
            </a:solidFill>
            <a:tailEnd type="stealth"/>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4320785" y="4345400"/>
            <a:ext cx="1095170" cy="0"/>
          </a:xfrm>
          <a:prstGeom prst="line">
            <a:avLst/>
          </a:prstGeom>
          <a:ln w="50800">
            <a:solidFill>
              <a:srgbClr val="C00000"/>
            </a:solidFill>
            <a:headEnd type="none"/>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2251517" y="3069417"/>
                <a:ext cx="44435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𝒂</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2251517" y="3069417"/>
                <a:ext cx="44435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5537060" y="4574721"/>
                <a:ext cx="42191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𝒆</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5537060" y="4574721"/>
                <a:ext cx="421910" cy="461665"/>
              </a:xfrm>
              <a:prstGeom prst="rect">
                <a:avLst/>
              </a:prstGeom>
              <a:blipFill>
                <a:blip r:embed="rId5"/>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3854559" y="4620035"/>
                <a:ext cx="452367"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𝒅</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3854559" y="4620035"/>
                <a:ext cx="452367" cy="461665"/>
              </a:xfrm>
              <a:prstGeom prst="rect">
                <a:avLst/>
              </a:prstGeom>
              <a:blipFill>
                <a:blip r:embed="rId6"/>
                <a:stretch>
                  <a:fillRect l="-4000"/>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3769760" y="1894582"/>
            <a:ext cx="540000" cy="54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3856963" y="1453248"/>
                <a:ext cx="44114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𝒃</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3856963" y="1453248"/>
                <a:ext cx="441146" cy="461665"/>
              </a:xfrm>
              <a:prstGeom prst="rect">
                <a:avLst/>
              </a:prstGeom>
              <a:blipFill>
                <a:blip r:embed="rId7"/>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2999256" y="2377666"/>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2999256" y="2377666"/>
                <a:ext cx="622285" cy="461665"/>
              </a:xfrm>
              <a:prstGeom prst="rect">
                <a:avLst/>
              </a:prstGeom>
              <a:blipFill>
                <a:blip r:embed="rId8"/>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3153091"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3153091" y="3761169"/>
                <a:ext cx="437940" cy="461665"/>
              </a:xfrm>
              <a:prstGeom prst="rect">
                <a:avLst/>
              </a:prstGeom>
              <a:blipFill>
                <a:blip r:embed="rId9"/>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3572014" y="262808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3572014" y="2628084"/>
                <a:ext cx="437940" cy="461665"/>
              </a:xfrm>
              <a:prstGeom prst="rect">
                <a:avLst/>
              </a:prstGeom>
              <a:blipFill>
                <a:blip r:embed="rId1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4654990" y="17172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4654990" y="1717290"/>
                <a:ext cx="437940" cy="461665"/>
              </a:xfrm>
              <a:prstGeom prst="rect">
                <a:avLst/>
              </a:prstGeom>
              <a:blipFill>
                <a:blip r:embed="rId11"/>
                <a:stretch>
                  <a:fillRect l="-2817"/>
                </a:stretch>
              </a:blipFill>
            </p:spPr>
            <p:txBody>
              <a:bodyPr/>
              <a:lstStyle/>
              <a:p>
                <a:r>
                  <a:rPr lang="de-AT">
                    <a:noFill/>
                  </a:rPr>
                  <a:t> </a:t>
                </a:r>
              </a:p>
            </p:txBody>
          </p:sp>
        </mc:Fallback>
      </mc:AlternateContent>
      <p:sp>
        <p:nvSpPr>
          <p:cNvPr id="84" name="Rechteck 83">
            <a:extLst>
              <a:ext uri="{FF2B5EF4-FFF2-40B4-BE49-F238E27FC236}">
                <a16:creationId xmlns:a16="http://schemas.microsoft.com/office/drawing/2014/main" id="{F3F15ADC-C2D3-4D34-92AF-2464C5472C9B}"/>
              </a:ext>
            </a:extLst>
          </p:cNvPr>
          <p:cNvSpPr/>
          <p:nvPr/>
        </p:nvSpPr>
        <p:spPr>
          <a:xfrm>
            <a:off x="4812533" y="4326355"/>
            <a:ext cx="340158" cy="461665"/>
          </a:xfrm>
          <a:prstGeom prst="rect">
            <a:avLst/>
          </a:prstGeom>
        </p:spPr>
        <p:txBody>
          <a:bodyPr wrap="none">
            <a:spAutoFit/>
          </a:bodyPr>
          <a:lstStyle/>
          <a:p>
            <a:pPr algn="ctr"/>
            <a:r>
              <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rPr>
              <a:t>2</a:t>
            </a:r>
          </a:p>
        </p:txBody>
      </p:sp>
      <p:cxnSp>
        <p:nvCxnSpPr>
          <p:cNvPr id="54" name="Gerader Verbinder 53">
            <a:extLst>
              <a:ext uri="{FF2B5EF4-FFF2-40B4-BE49-F238E27FC236}">
                <a16:creationId xmlns:a16="http://schemas.microsoft.com/office/drawing/2014/main" id="{18C4D136-4C54-4C38-815D-D4A928CD5AC1}"/>
              </a:ext>
            </a:extLst>
          </p:cNvPr>
          <p:cNvCxnSpPr>
            <a:cxnSpLocks/>
          </p:cNvCxnSpPr>
          <p:nvPr/>
        </p:nvCxnSpPr>
        <p:spPr>
          <a:xfrm>
            <a:off x="4183254" y="2380464"/>
            <a:ext cx="18182" cy="1727437"/>
          </a:xfrm>
          <a:prstGeom prst="line">
            <a:avLst/>
          </a:prstGeom>
          <a:ln w="50800">
            <a:solidFill>
              <a:srgbClr val="C00000"/>
            </a:solidFill>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1" name="Gerader Verbinder 60">
            <a:extLst>
              <a:ext uri="{FF2B5EF4-FFF2-40B4-BE49-F238E27FC236}">
                <a16:creationId xmlns:a16="http://schemas.microsoft.com/office/drawing/2014/main" id="{3C17DAD7-1E38-4751-BA7E-B14B65BD67C1}"/>
              </a:ext>
            </a:extLst>
          </p:cNvPr>
          <p:cNvCxnSpPr>
            <a:cxnSpLocks noChangeAspect="1"/>
            <a:endCxn id="7" idx="6"/>
          </p:cNvCxnSpPr>
          <p:nvPr/>
        </p:nvCxnSpPr>
        <p:spPr>
          <a:xfrm flipH="1" flipV="1">
            <a:off x="3211055" y="3300250"/>
            <a:ext cx="2265402" cy="89912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echteck 62">
                <a:extLst>
                  <a:ext uri="{FF2B5EF4-FFF2-40B4-BE49-F238E27FC236}">
                    <a16:creationId xmlns:a16="http://schemas.microsoft.com/office/drawing/2014/main" id="{F63B1EF2-37F1-4211-BDCE-8E8DD2B1EEC5}"/>
                  </a:ext>
                </a:extLst>
              </p:cNvPr>
              <p:cNvSpPr/>
              <p:nvPr/>
            </p:nvSpPr>
            <p:spPr>
              <a:xfrm>
                <a:off x="4165309" y="262082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3" name="Rechteck 62">
                <a:extLst>
                  <a:ext uri="{FF2B5EF4-FFF2-40B4-BE49-F238E27FC236}">
                    <a16:creationId xmlns:a16="http://schemas.microsoft.com/office/drawing/2014/main" id="{F63B1EF2-37F1-4211-BDCE-8E8DD2B1EEC5}"/>
                  </a:ext>
                </a:extLst>
              </p:cNvPr>
              <p:cNvSpPr>
                <a:spLocks noRot="1" noChangeAspect="1" noMove="1" noResize="1" noEditPoints="1" noAdjustHandles="1" noChangeArrowheads="1" noChangeShapeType="1" noTextEdit="1"/>
              </p:cNvSpPr>
              <p:nvPr/>
            </p:nvSpPr>
            <p:spPr>
              <a:xfrm>
                <a:off x="4165309" y="2620826"/>
                <a:ext cx="437940" cy="461665"/>
              </a:xfrm>
              <a:prstGeom prst="rect">
                <a:avLst/>
              </a:prstGeom>
              <a:blipFill>
                <a:blip r:embed="rId12"/>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4" name="Rechteck 63">
                <a:extLst>
                  <a:ext uri="{FF2B5EF4-FFF2-40B4-BE49-F238E27FC236}">
                    <a16:creationId xmlns:a16="http://schemas.microsoft.com/office/drawing/2014/main" id="{172B71D6-4DCA-42C3-8445-04C45C896BA1}"/>
                  </a:ext>
                </a:extLst>
              </p:cNvPr>
              <p:cNvSpPr/>
              <p:nvPr/>
            </p:nvSpPr>
            <p:spPr>
              <a:xfrm>
                <a:off x="4559378" y="296733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4" name="Rechteck 63">
                <a:extLst>
                  <a:ext uri="{FF2B5EF4-FFF2-40B4-BE49-F238E27FC236}">
                    <a16:creationId xmlns:a16="http://schemas.microsoft.com/office/drawing/2014/main" id="{172B71D6-4DCA-42C3-8445-04C45C896BA1}"/>
                  </a:ext>
                </a:extLst>
              </p:cNvPr>
              <p:cNvSpPr>
                <a:spLocks noRot="1" noChangeAspect="1" noMove="1" noResize="1" noEditPoints="1" noAdjustHandles="1" noChangeArrowheads="1" noChangeShapeType="1" noTextEdit="1"/>
              </p:cNvSpPr>
              <p:nvPr/>
            </p:nvSpPr>
            <p:spPr>
              <a:xfrm>
                <a:off x="4559378" y="2967335"/>
                <a:ext cx="437940" cy="461665"/>
              </a:xfrm>
              <a:prstGeom prst="rect">
                <a:avLst/>
              </a:prstGeom>
              <a:blipFill>
                <a:blip r:embed="rId13"/>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6" name="Rechteck 65">
                <a:extLst>
                  <a:ext uri="{FF2B5EF4-FFF2-40B4-BE49-F238E27FC236}">
                    <a16:creationId xmlns:a16="http://schemas.microsoft.com/office/drawing/2014/main" id="{67F9B847-16EC-4524-8117-895D073AD5C0}"/>
                  </a:ext>
                </a:extLst>
              </p:cNvPr>
              <p:cNvSpPr/>
              <p:nvPr/>
            </p:nvSpPr>
            <p:spPr>
              <a:xfrm>
                <a:off x="5243618" y="335082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6" name="Rechteck 65">
                <a:extLst>
                  <a:ext uri="{FF2B5EF4-FFF2-40B4-BE49-F238E27FC236}">
                    <a16:creationId xmlns:a16="http://schemas.microsoft.com/office/drawing/2014/main" id="{67F9B847-16EC-4524-8117-895D073AD5C0}"/>
                  </a:ext>
                </a:extLst>
              </p:cNvPr>
              <p:cNvSpPr>
                <a:spLocks noRot="1" noChangeAspect="1" noMove="1" noResize="1" noEditPoints="1" noAdjustHandles="1" noChangeArrowheads="1" noChangeShapeType="1" noTextEdit="1"/>
              </p:cNvSpPr>
              <p:nvPr/>
            </p:nvSpPr>
            <p:spPr>
              <a:xfrm>
                <a:off x="5243618" y="3350825"/>
                <a:ext cx="437940" cy="461665"/>
              </a:xfrm>
              <a:prstGeom prst="rect">
                <a:avLst/>
              </a:prstGeom>
              <a:blipFill>
                <a:blip r:embed="rId14"/>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7" name="Rechteck 66">
                <a:extLst>
                  <a:ext uri="{FF2B5EF4-FFF2-40B4-BE49-F238E27FC236}">
                    <a16:creationId xmlns:a16="http://schemas.microsoft.com/office/drawing/2014/main" id="{B013A3B8-7D48-48FE-8903-96E7121EF271}"/>
                  </a:ext>
                </a:extLst>
              </p:cNvPr>
              <p:cNvSpPr/>
              <p:nvPr/>
            </p:nvSpPr>
            <p:spPr>
              <a:xfrm>
                <a:off x="5787311" y="335082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7" name="Rechteck 66">
                <a:extLst>
                  <a:ext uri="{FF2B5EF4-FFF2-40B4-BE49-F238E27FC236}">
                    <a16:creationId xmlns:a16="http://schemas.microsoft.com/office/drawing/2014/main" id="{B013A3B8-7D48-48FE-8903-96E7121EF271}"/>
                  </a:ext>
                </a:extLst>
              </p:cNvPr>
              <p:cNvSpPr>
                <a:spLocks noRot="1" noChangeAspect="1" noMove="1" noResize="1" noEditPoints="1" noAdjustHandles="1" noChangeArrowheads="1" noChangeShapeType="1" noTextEdit="1"/>
              </p:cNvSpPr>
              <p:nvPr/>
            </p:nvSpPr>
            <p:spPr>
              <a:xfrm>
                <a:off x="5787311" y="3350824"/>
                <a:ext cx="437940" cy="461665"/>
              </a:xfrm>
              <a:prstGeom prst="rect">
                <a:avLst/>
              </a:prstGeom>
              <a:blipFill>
                <a:blip r:embed="rId15"/>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8" name="Rechteck 67">
                <a:extLst>
                  <a:ext uri="{FF2B5EF4-FFF2-40B4-BE49-F238E27FC236}">
                    <a16:creationId xmlns:a16="http://schemas.microsoft.com/office/drawing/2014/main" id="{5743B53D-6BDF-49B6-B9E9-78DA19AB951E}"/>
                  </a:ext>
                </a:extLst>
              </p:cNvPr>
              <p:cNvSpPr/>
              <p:nvPr/>
            </p:nvSpPr>
            <p:spPr>
              <a:xfrm>
                <a:off x="4904511" y="363223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8" name="Rechteck 67">
                <a:extLst>
                  <a:ext uri="{FF2B5EF4-FFF2-40B4-BE49-F238E27FC236}">
                    <a16:creationId xmlns:a16="http://schemas.microsoft.com/office/drawing/2014/main" id="{5743B53D-6BDF-49B6-B9E9-78DA19AB951E}"/>
                  </a:ext>
                </a:extLst>
              </p:cNvPr>
              <p:cNvSpPr>
                <a:spLocks noRot="1" noChangeAspect="1" noMove="1" noResize="1" noEditPoints="1" noAdjustHandles="1" noChangeArrowheads="1" noChangeShapeType="1" noTextEdit="1"/>
              </p:cNvSpPr>
              <p:nvPr/>
            </p:nvSpPr>
            <p:spPr>
              <a:xfrm>
                <a:off x="4904511" y="3632232"/>
                <a:ext cx="437940" cy="461665"/>
              </a:xfrm>
              <a:prstGeom prst="rect">
                <a:avLst/>
              </a:prstGeom>
              <a:blipFill>
                <a:blip r:embed="rId16"/>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0" name="Rechteck 69">
                <a:extLst>
                  <a:ext uri="{FF2B5EF4-FFF2-40B4-BE49-F238E27FC236}">
                    <a16:creationId xmlns:a16="http://schemas.microsoft.com/office/drawing/2014/main" id="{478E4840-3F11-45EA-8245-45A11BED23A2}"/>
                  </a:ext>
                </a:extLst>
              </p:cNvPr>
              <p:cNvSpPr/>
              <p:nvPr/>
            </p:nvSpPr>
            <p:spPr>
              <a:xfrm>
                <a:off x="2764143" y="308974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bg1"/>
                          </a:solidFill>
                          <a:latin typeface="Cambria Math" panose="02040503050406030204" pitchFamily="18" charset="0"/>
                          <a:ea typeface="Calibri" panose="020F0502020204030204" pitchFamily="34" charset="0"/>
                          <a:cs typeface="Calibri" panose="020F0502020204030204" pitchFamily="34" charset="0"/>
                        </a:rPr>
                        <m:t>𝟎</m:t>
                      </m:r>
                    </m:oMath>
                  </m:oMathPara>
                </a14:m>
                <a:endParaRPr lang="de-AT"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0" name="Rechteck 69">
                <a:extLst>
                  <a:ext uri="{FF2B5EF4-FFF2-40B4-BE49-F238E27FC236}">
                    <a16:creationId xmlns:a16="http://schemas.microsoft.com/office/drawing/2014/main" id="{478E4840-3F11-45EA-8245-45A11BED23A2}"/>
                  </a:ext>
                </a:extLst>
              </p:cNvPr>
              <p:cNvSpPr>
                <a:spLocks noRot="1" noChangeAspect="1" noMove="1" noResize="1" noEditPoints="1" noAdjustHandles="1" noChangeArrowheads="1" noChangeShapeType="1" noTextEdit="1"/>
              </p:cNvSpPr>
              <p:nvPr/>
            </p:nvSpPr>
            <p:spPr>
              <a:xfrm>
                <a:off x="2764143" y="3089749"/>
                <a:ext cx="437940" cy="461665"/>
              </a:xfrm>
              <a:prstGeom prst="rect">
                <a:avLst/>
              </a:prstGeom>
              <a:blipFill>
                <a:blip r:embed="rId1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1" name="Rechteck 70">
                <a:extLst>
                  <a:ext uri="{FF2B5EF4-FFF2-40B4-BE49-F238E27FC236}">
                    <a16:creationId xmlns:a16="http://schemas.microsoft.com/office/drawing/2014/main" id="{646A7570-C485-4343-8564-8B80D292DD38}"/>
                  </a:ext>
                </a:extLst>
              </p:cNvPr>
              <p:cNvSpPr/>
              <p:nvPr/>
            </p:nvSpPr>
            <p:spPr>
              <a:xfrm>
                <a:off x="3875787" y="193765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𝟖</m:t>
                      </m:r>
                    </m:oMath>
                  </m:oMathPara>
                </a14:m>
                <a:endParaRPr lang="de-AT"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1" name="Rechteck 70">
                <a:extLst>
                  <a:ext uri="{FF2B5EF4-FFF2-40B4-BE49-F238E27FC236}">
                    <a16:creationId xmlns:a16="http://schemas.microsoft.com/office/drawing/2014/main" id="{646A7570-C485-4343-8564-8B80D292DD38}"/>
                  </a:ext>
                </a:extLst>
              </p:cNvPr>
              <p:cNvSpPr>
                <a:spLocks noRot="1" noChangeAspect="1" noMove="1" noResize="1" noEditPoints="1" noAdjustHandles="1" noChangeArrowheads="1" noChangeShapeType="1" noTextEdit="1"/>
              </p:cNvSpPr>
              <p:nvPr/>
            </p:nvSpPr>
            <p:spPr>
              <a:xfrm>
                <a:off x="3875787" y="1937653"/>
                <a:ext cx="437940" cy="461665"/>
              </a:xfrm>
              <a:prstGeom prst="rect">
                <a:avLst/>
              </a:prstGeom>
              <a:blipFill>
                <a:blip r:embed="rId18"/>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2" name="Rechteck 71">
                <a:extLst>
                  <a:ext uri="{FF2B5EF4-FFF2-40B4-BE49-F238E27FC236}">
                    <a16:creationId xmlns:a16="http://schemas.microsoft.com/office/drawing/2014/main" id="{1A353541-1688-42E1-B16A-A26DCE8ED332}"/>
                  </a:ext>
                </a:extLst>
              </p:cNvPr>
              <p:cNvSpPr/>
              <p:nvPr/>
            </p:nvSpPr>
            <p:spPr>
              <a:xfrm>
                <a:off x="3865901" y="413166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𝟓</m:t>
                      </m:r>
                    </m:oMath>
                  </m:oMathPara>
                </a14:m>
                <a:endParaRPr lang="de-AT"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2" name="Rechteck 71">
                <a:extLst>
                  <a:ext uri="{FF2B5EF4-FFF2-40B4-BE49-F238E27FC236}">
                    <a16:creationId xmlns:a16="http://schemas.microsoft.com/office/drawing/2014/main" id="{1A353541-1688-42E1-B16A-A26DCE8ED332}"/>
                  </a:ext>
                </a:extLst>
              </p:cNvPr>
              <p:cNvSpPr>
                <a:spLocks noRot="1" noChangeAspect="1" noMove="1" noResize="1" noEditPoints="1" noAdjustHandles="1" noChangeArrowheads="1" noChangeShapeType="1" noTextEdit="1"/>
              </p:cNvSpPr>
              <p:nvPr/>
            </p:nvSpPr>
            <p:spPr>
              <a:xfrm>
                <a:off x="3865901" y="4131663"/>
                <a:ext cx="437940" cy="461665"/>
              </a:xfrm>
              <a:prstGeom prst="rect">
                <a:avLst/>
              </a:prstGeom>
              <a:blipFill>
                <a:blip r:embed="rId19"/>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4" name="Rechteck 73">
                <a:extLst>
                  <a:ext uri="{FF2B5EF4-FFF2-40B4-BE49-F238E27FC236}">
                    <a16:creationId xmlns:a16="http://schemas.microsoft.com/office/drawing/2014/main" id="{7DF83C09-935D-473C-BA38-FD1AEB2F001B}"/>
                  </a:ext>
                </a:extLst>
              </p:cNvPr>
              <p:cNvSpPr/>
              <p:nvPr/>
            </p:nvSpPr>
            <p:spPr>
              <a:xfrm>
                <a:off x="5490869" y="194674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𝟗</m:t>
                      </m:r>
                    </m:oMath>
                  </m:oMathPara>
                </a14:m>
                <a:endParaRPr lang="de-AT"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4" name="Rechteck 73">
                <a:extLst>
                  <a:ext uri="{FF2B5EF4-FFF2-40B4-BE49-F238E27FC236}">
                    <a16:creationId xmlns:a16="http://schemas.microsoft.com/office/drawing/2014/main" id="{7DF83C09-935D-473C-BA38-FD1AEB2F001B}"/>
                  </a:ext>
                </a:extLst>
              </p:cNvPr>
              <p:cNvSpPr>
                <a:spLocks noRot="1" noChangeAspect="1" noMove="1" noResize="1" noEditPoints="1" noAdjustHandles="1" noChangeArrowheads="1" noChangeShapeType="1" noTextEdit="1"/>
              </p:cNvSpPr>
              <p:nvPr/>
            </p:nvSpPr>
            <p:spPr>
              <a:xfrm>
                <a:off x="5490869" y="1946745"/>
                <a:ext cx="437940" cy="461665"/>
              </a:xfrm>
              <a:prstGeom prst="rect">
                <a:avLst/>
              </a:prstGeom>
              <a:blipFill>
                <a:blip r:embed="rId2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6" name="Rechteck 75">
                <a:extLst>
                  <a:ext uri="{FF2B5EF4-FFF2-40B4-BE49-F238E27FC236}">
                    <a16:creationId xmlns:a16="http://schemas.microsoft.com/office/drawing/2014/main" id="{90E80C9E-9611-46B2-86F3-D42A2320B109}"/>
                  </a:ext>
                </a:extLst>
              </p:cNvPr>
              <p:cNvSpPr/>
              <p:nvPr/>
            </p:nvSpPr>
            <p:spPr>
              <a:xfrm>
                <a:off x="5507647" y="413116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𝟕</m:t>
                      </m:r>
                    </m:oMath>
                  </m:oMathPara>
                </a14:m>
                <a:endParaRPr lang="de-AT"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6" name="Rechteck 75">
                <a:extLst>
                  <a:ext uri="{FF2B5EF4-FFF2-40B4-BE49-F238E27FC236}">
                    <a16:creationId xmlns:a16="http://schemas.microsoft.com/office/drawing/2014/main" id="{90E80C9E-9611-46B2-86F3-D42A2320B109}"/>
                  </a:ext>
                </a:extLst>
              </p:cNvPr>
              <p:cNvSpPr>
                <a:spLocks noRot="1" noChangeAspect="1" noMove="1" noResize="1" noEditPoints="1" noAdjustHandles="1" noChangeArrowheads="1" noChangeShapeType="1" noTextEdit="1"/>
              </p:cNvSpPr>
              <p:nvPr/>
            </p:nvSpPr>
            <p:spPr>
              <a:xfrm>
                <a:off x="5507647" y="4131163"/>
                <a:ext cx="437940" cy="461665"/>
              </a:xfrm>
              <a:prstGeom prst="rect">
                <a:avLst/>
              </a:prstGeom>
              <a:blipFill>
                <a:blip r:embed="rId21"/>
                <a:stretch>
                  <a:fillRect l="-2778"/>
                </a:stretch>
              </a:blipFill>
            </p:spPr>
            <p:txBody>
              <a:bodyPr/>
              <a:lstStyle/>
              <a:p>
                <a:r>
                  <a:rPr lang="de-AT">
                    <a:noFill/>
                  </a:rPr>
                  <a:t> </a:t>
                </a:r>
              </a:p>
            </p:txBody>
          </p:sp>
        </mc:Fallback>
      </mc:AlternateContent>
      <p:cxnSp>
        <p:nvCxnSpPr>
          <p:cNvPr id="38" name="Gerader Verbinder 37">
            <a:extLst>
              <a:ext uri="{FF2B5EF4-FFF2-40B4-BE49-F238E27FC236}">
                <a16:creationId xmlns:a16="http://schemas.microsoft.com/office/drawing/2014/main" id="{188435C4-8970-4827-947A-6B58603073D4}"/>
              </a:ext>
            </a:extLst>
          </p:cNvPr>
          <p:cNvCxnSpPr>
            <a:cxnSpLocks noChangeAspect="1"/>
          </p:cNvCxnSpPr>
          <p:nvPr/>
        </p:nvCxnSpPr>
        <p:spPr>
          <a:xfrm flipV="1">
            <a:off x="4234655" y="2350826"/>
            <a:ext cx="1249051" cy="1803658"/>
          </a:xfrm>
          <a:prstGeom prst="line">
            <a:avLst/>
          </a:prstGeom>
          <a:ln w="25400">
            <a:solidFill>
              <a:srgbClr val="76ABDB"/>
            </a:solidFill>
            <a:tailEnd type="stealth"/>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C84408F0-BB9D-4A2B-961C-C77BC50F65F0}"/>
              </a:ext>
            </a:extLst>
          </p:cNvPr>
          <p:cNvCxnSpPr>
            <a:cxnSpLocks/>
          </p:cNvCxnSpPr>
          <p:nvPr/>
        </p:nvCxnSpPr>
        <p:spPr>
          <a:xfrm>
            <a:off x="3923999" y="2387131"/>
            <a:ext cx="18182" cy="1727437"/>
          </a:xfrm>
          <a:prstGeom prst="line">
            <a:avLst/>
          </a:prstGeom>
          <a:ln w="25400">
            <a:headEnd w="lg" len="lg"/>
            <a:tailEnd type="stealth"/>
          </a:ln>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a16="http://schemas.microsoft.com/office/drawing/2014/main" id="{A0029606-90D3-46B1-AAA9-5CC01274E90E}"/>
              </a:ext>
            </a:extLst>
          </p:cNvPr>
          <p:cNvCxnSpPr>
            <a:cxnSpLocks noChangeAspect="1"/>
          </p:cNvCxnSpPr>
          <p:nvPr/>
        </p:nvCxnSpPr>
        <p:spPr>
          <a:xfrm flipH="1">
            <a:off x="3131974" y="2355501"/>
            <a:ext cx="716867" cy="753830"/>
          </a:xfrm>
          <a:prstGeom prst="line">
            <a:avLst/>
          </a:prstGeom>
          <a:ln w="25400">
            <a:headEnd type="stealth"/>
            <a:tailEnd type="none" w="lg" len="lg"/>
          </a:ln>
        </p:spPr>
        <p:style>
          <a:lnRef idx="1">
            <a:schemeClr val="accent1"/>
          </a:lnRef>
          <a:fillRef idx="0">
            <a:schemeClr val="accent1"/>
          </a:fillRef>
          <a:effectRef idx="0">
            <a:schemeClr val="accent1"/>
          </a:effectRef>
          <a:fontRef idx="minor">
            <a:schemeClr val="tx1"/>
          </a:fontRef>
        </p:style>
      </p:cxnSp>
      <p:cxnSp>
        <p:nvCxnSpPr>
          <p:cNvPr id="41" name="Gerader Verbinder 40">
            <a:extLst>
              <a:ext uri="{FF2B5EF4-FFF2-40B4-BE49-F238E27FC236}">
                <a16:creationId xmlns:a16="http://schemas.microsoft.com/office/drawing/2014/main" id="{130E4938-34C1-4473-B81A-AF08A48241FF}"/>
              </a:ext>
            </a:extLst>
          </p:cNvPr>
          <p:cNvCxnSpPr>
            <a:cxnSpLocks/>
          </p:cNvCxnSpPr>
          <p:nvPr/>
        </p:nvCxnSpPr>
        <p:spPr>
          <a:xfrm>
            <a:off x="5819043" y="2366070"/>
            <a:ext cx="18182" cy="1727437"/>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B3B0E077-4350-4B4B-B261-75E27C2121B0}"/>
              </a:ext>
            </a:extLst>
          </p:cNvPr>
          <p:cNvCxnSpPr>
            <a:cxnSpLocks noChangeAspect="1"/>
          </p:cNvCxnSpPr>
          <p:nvPr/>
        </p:nvCxnSpPr>
        <p:spPr>
          <a:xfrm>
            <a:off x="5543473" y="2373363"/>
            <a:ext cx="21324" cy="1741205"/>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83767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Dijkstra’s algorithm</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5404625" y="1889907"/>
            <a:ext cx="540000" cy="54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2671055" y="3030250"/>
            <a:ext cx="540000" cy="54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5415955" y="4075400"/>
            <a:ext cx="540000" cy="54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3773736" y="4075403"/>
            <a:ext cx="540000" cy="54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5543473" y="1468975"/>
                <a:ext cx="4090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𝒄</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5543473" y="1468975"/>
                <a:ext cx="409086"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2"/>
            <a:endCxn id="35" idx="6"/>
          </p:cNvCxnSpPr>
          <p:nvPr/>
        </p:nvCxnSpPr>
        <p:spPr>
          <a:xfrm flipH="1">
            <a:off x="4309760" y="2159907"/>
            <a:ext cx="1094865" cy="4675"/>
          </a:xfrm>
          <a:prstGeom prst="line">
            <a:avLst/>
          </a:prstGeom>
          <a:ln w="50800">
            <a:solidFill>
              <a:srgbClr val="C0000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3131974" y="3491169"/>
            <a:ext cx="720843" cy="663315"/>
          </a:xfrm>
          <a:prstGeom prst="line">
            <a:avLst/>
          </a:prstGeom>
          <a:ln w="50800">
            <a:solidFill>
              <a:srgbClr val="C00000"/>
            </a:solidFill>
            <a:tailEnd type="stealth"/>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4320785" y="4345400"/>
            <a:ext cx="1095170" cy="0"/>
          </a:xfrm>
          <a:prstGeom prst="line">
            <a:avLst/>
          </a:prstGeom>
          <a:ln w="50800">
            <a:solidFill>
              <a:srgbClr val="C00000"/>
            </a:solidFill>
            <a:headEnd type="none"/>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2251517" y="3069417"/>
                <a:ext cx="44435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𝒂</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2251517" y="3069417"/>
                <a:ext cx="44435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5537060" y="4574721"/>
                <a:ext cx="42191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𝒆</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5537060" y="4574721"/>
                <a:ext cx="421910" cy="461665"/>
              </a:xfrm>
              <a:prstGeom prst="rect">
                <a:avLst/>
              </a:prstGeom>
              <a:blipFill>
                <a:blip r:embed="rId5"/>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3854559" y="4620035"/>
                <a:ext cx="452367"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𝒅</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3854559" y="4620035"/>
                <a:ext cx="452367" cy="461665"/>
              </a:xfrm>
              <a:prstGeom prst="rect">
                <a:avLst/>
              </a:prstGeom>
              <a:blipFill>
                <a:blip r:embed="rId6"/>
                <a:stretch>
                  <a:fillRect l="-4000"/>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3769760" y="1894582"/>
            <a:ext cx="540000" cy="54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3856963" y="1453248"/>
                <a:ext cx="44114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𝒃</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3856963" y="1453248"/>
                <a:ext cx="441146" cy="461665"/>
              </a:xfrm>
              <a:prstGeom prst="rect">
                <a:avLst/>
              </a:prstGeom>
              <a:blipFill>
                <a:blip r:embed="rId7"/>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2999256" y="2377666"/>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2999256" y="2377666"/>
                <a:ext cx="622285" cy="461665"/>
              </a:xfrm>
              <a:prstGeom prst="rect">
                <a:avLst/>
              </a:prstGeom>
              <a:blipFill>
                <a:blip r:embed="rId8"/>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3153091"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3153091" y="3761169"/>
                <a:ext cx="437940" cy="461665"/>
              </a:xfrm>
              <a:prstGeom prst="rect">
                <a:avLst/>
              </a:prstGeom>
              <a:blipFill>
                <a:blip r:embed="rId9"/>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3572014" y="262808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3572014" y="2628084"/>
                <a:ext cx="437940" cy="461665"/>
              </a:xfrm>
              <a:prstGeom prst="rect">
                <a:avLst/>
              </a:prstGeom>
              <a:blipFill>
                <a:blip r:embed="rId1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4654990" y="17172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4654990" y="1717290"/>
                <a:ext cx="437940" cy="461665"/>
              </a:xfrm>
              <a:prstGeom prst="rect">
                <a:avLst/>
              </a:prstGeom>
              <a:blipFill>
                <a:blip r:embed="rId11"/>
                <a:stretch>
                  <a:fillRect l="-2817"/>
                </a:stretch>
              </a:blipFill>
            </p:spPr>
            <p:txBody>
              <a:bodyPr/>
              <a:lstStyle/>
              <a:p>
                <a:r>
                  <a:rPr lang="de-AT">
                    <a:noFill/>
                  </a:rPr>
                  <a:t> </a:t>
                </a:r>
              </a:p>
            </p:txBody>
          </p:sp>
        </mc:Fallback>
      </mc:AlternateContent>
      <p:sp>
        <p:nvSpPr>
          <p:cNvPr id="84" name="Rechteck 83">
            <a:extLst>
              <a:ext uri="{FF2B5EF4-FFF2-40B4-BE49-F238E27FC236}">
                <a16:creationId xmlns:a16="http://schemas.microsoft.com/office/drawing/2014/main" id="{F3F15ADC-C2D3-4D34-92AF-2464C5472C9B}"/>
              </a:ext>
            </a:extLst>
          </p:cNvPr>
          <p:cNvSpPr/>
          <p:nvPr/>
        </p:nvSpPr>
        <p:spPr>
          <a:xfrm>
            <a:off x="4812533" y="4326355"/>
            <a:ext cx="340158" cy="461665"/>
          </a:xfrm>
          <a:prstGeom prst="rect">
            <a:avLst/>
          </a:prstGeom>
        </p:spPr>
        <p:txBody>
          <a:bodyPr wrap="none">
            <a:spAutoFit/>
          </a:bodyPr>
          <a:lstStyle/>
          <a:p>
            <a:pPr algn="ctr"/>
            <a:r>
              <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rPr>
              <a:t>2</a:t>
            </a:r>
          </a:p>
        </p:txBody>
      </p:sp>
      <p:cxnSp>
        <p:nvCxnSpPr>
          <p:cNvPr id="54" name="Gerader Verbinder 53">
            <a:extLst>
              <a:ext uri="{FF2B5EF4-FFF2-40B4-BE49-F238E27FC236}">
                <a16:creationId xmlns:a16="http://schemas.microsoft.com/office/drawing/2014/main" id="{18C4D136-4C54-4C38-815D-D4A928CD5AC1}"/>
              </a:ext>
            </a:extLst>
          </p:cNvPr>
          <p:cNvCxnSpPr>
            <a:cxnSpLocks/>
          </p:cNvCxnSpPr>
          <p:nvPr/>
        </p:nvCxnSpPr>
        <p:spPr>
          <a:xfrm>
            <a:off x="4183254" y="2380464"/>
            <a:ext cx="18182" cy="1727437"/>
          </a:xfrm>
          <a:prstGeom prst="line">
            <a:avLst/>
          </a:prstGeom>
          <a:ln w="50800">
            <a:solidFill>
              <a:srgbClr val="C00000"/>
            </a:solidFill>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1" name="Gerader Verbinder 60">
            <a:extLst>
              <a:ext uri="{FF2B5EF4-FFF2-40B4-BE49-F238E27FC236}">
                <a16:creationId xmlns:a16="http://schemas.microsoft.com/office/drawing/2014/main" id="{3C17DAD7-1E38-4751-BA7E-B14B65BD67C1}"/>
              </a:ext>
            </a:extLst>
          </p:cNvPr>
          <p:cNvCxnSpPr>
            <a:cxnSpLocks noChangeAspect="1"/>
            <a:endCxn id="7" idx="6"/>
          </p:cNvCxnSpPr>
          <p:nvPr/>
        </p:nvCxnSpPr>
        <p:spPr>
          <a:xfrm flipH="1" flipV="1">
            <a:off x="3211055" y="3300250"/>
            <a:ext cx="2265402" cy="89912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echteck 62">
                <a:extLst>
                  <a:ext uri="{FF2B5EF4-FFF2-40B4-BE49-F238E27FC236}">
                    <a16:creationId xmlns:a16="http://schemas.microsoft.com/office/drawing/2014/main" id="{F63B1EF2-37F1-4211-BDCE-8E8DD2B1EEC5}"/>
                  </a:ext>
                </a:extLst>
              </p:cNvPr>
              <p:cNvSpPr/>
              <p:nvPr/>
            </p:nvSpPr>
            <p:spPr>
              <a:xfrm>
                <a:off x="4165309" y="262082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3" name="Rechteck 62">
                <a:extLst>
                  <a:ext uri="{FF2B5EF4-FFF2-40B4-BE49-F238E27FC236}">
                    <a16:creationId xmlns:a16="http://schemas.microsoft.com/office/drawing/2014/main" id="{F63B1EF2-37F1-4211-BDCE-8E8DD2B1EEC5}"/>
                  </a:ext>
                </a:extLst>
              </p:cNvPr>
              <p:cNvSpPr>
                <a:spLocks noRot="1" noChangeAspect="1" noMove="1" noResize="1" noEditPoints="1" noAdjustHandles="1" noChangeArrowheads="1" noChangeShapeType="1" noTextEdit="1"/>
              </p:cNvSpPr>
              <p:nvPr/>
            </p:nvSpPr>
            <p:spPr>
              <a:xfrm>
                <a:off x="4165309" y="2620826"/>
                <a:ext cx="437940" cy="461665"/>
              </a:xfrm>
              <a:prstGeom prst="rect">
                <a:avLst/>
              </a:prstGeom>
              <a:blipFill>
                <a:blip r:embed="rId12"/>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4" name="Rechteck 63">
                <a:extLst>
                  <a:ext uri="{FF2B5EF4-FFF2-40B4-BE49-F238E27FC236}">
                    <a16:creationId xmlns:a16="http://schemas.microsoft.com/office/drawing/2014/main" id="{172B71D6-4DCA-42C3-8445-04C45C896BA1}"/>
                  </a:ext>
                </a:extLst>
              </p:cNvPr>
              <p:cNvSpPr/>
              <p:nvPr/>
            </p:nvSpPr>
            <p:spPr>
              <a:xfrm>
                <a:off x="4559378" y="296733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4" name="Rechteck 63">
                <a:extLst>
                  <a:ext uri="{FF2B5EF4-FFF2-40B4-BE49-F238E27FC236}">
                    <a16:creationId xmlns:a16="http://schemas.microsoft.com/office/drawing/2014/main" id="{172B71D6-4DCA-42C3-8445-04C45C896BA1}"/>
                  </a:ext>
                </a:extLst>
              </p:cNvPr>
              <p:cNvSpPr>
                <a:spLocks noRot="1" noChangeAspect="1" noMove="1" noResize="1" noEditPoints="1" noAdjustHandles="1" noChangeArrowheads="1" noChangeShapeType="1" noTextEdit="1"/>
              </p:cNvSpPr>
              <p:nvPr/>
            </p:nvSpPr>
            <p:spPr>
              <a:xfrm>
                <a:off x="4559378" y="2967335"/>
                <a:ext cx="437940" cy="461665"/>
              </a:xfrm>
              <a:prstGeom prst="rect">
                <a:avLst/>
              </a:prstGeom>
              <a:blipFill>
                <a:blip r:embed="rId13"/>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6" name="Rechteck 65">
                <a:extLst>
                  <a:ext uri="{FF2B5EF4-FFF2-40B4-BE49-F238E27FC236}">
                    <a16:creationId xmlns:a16="http://schemas.microsoft.com/office/drawing/2014/main" id="{67F9B847-16EC-4524-8117-895D073AD5C0}"/>
                  </a:ext>
                </a:extLst>
              </p:cNvPr>
              <p:cNvSpPr/>
              <p:nvPr/>
            </p:nvSpPr>
            <p:spPr>
              <a:xfrm>
                <a:off x="5243618" y="335082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6" name="Rechteck 65">
                <a:extLst>
                  <a:ext uri="{FF2B5EF4-FFF2-40B4-BE49-F238E27FC236}">
                    <a16:creationId xmlns:a16="http://schemas.microsoft.com/office/drawing/2014/main" id="{67F9B847-16EC-4524-8117-895D073AD5C0}"/>
                  </a:ext>
                </a:extLst>
              </p:cNvPr>
              <p:cNvSpPr>
                <a:spLocks noRot="1" noChangeAspect="1" noMove="1" noResize="1" noEditPoints="1" noAdjustHandles="1" noChangeArrowheads="1" noChangeShapeType="1" noTextEdit="1"/>
              </p:cNvSpPr>
              <p:nvPr/>
            </p:nvSpPr>
            <p:spPr>
              <a:xfrm>
                <a:off x="5243618" y="3350825"/>
                <a:ext cx="437940" cy="461665"/>
              </a:xfrm>
              <a:prstGeom prst="rect">
                <a:avLst/>
              </a:prstGeom>
              <a:blipFill>
                <a:blip r:embed="rId14"/>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7" name="Rechteck 66">
                <a:extLst>
                  <a:ext uri="{FF2B5EF4-FFF2-40B4-BE49-F238E27FC236}">
                    <a16:creationId xmlns:a16="http://schemas.microsoft.com/office/drawing/2014/main" id="{B013A3B8-7D48-48FE-8903-96E7121EF271}"/>
                  </a:ext>
                </a:extLst>
              </p:cNvPr>
              <p:cNvSpPr/>
              <p:nvPr/>
            </p:nvSpPr>
            <p:spPr>
              <a:xfrm>
                <a:off x="5787311" y="335082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7" name="Rechteck 66">
                <a:extLst>
                  <a:ext uri="{FF2B5EF4-FFF2-40B4-BE49-F238E27FC236}">
                    <a16:creationId xmlns:a16="http://schemas.microsoft.com/office/drawing/2014/main" id="{B013A3B8-7D48-48FE-8903-96E7121EF271}"/>
                  </a:ext>
                </a:extLst>
              </p:cNvPr>
              <p:cNvSpPr>
                <a:spLocks noRot="1" noChangeAspect="1" noMove="1" noResize="1" noEditPoints="1" noAdjustHandles="1" noChangeArrowheads="1" noChangeShapeType="1" noTextEdit="1"/>
              </p:cNvSpPr>
              <p:nvPr/>
            </p:nvSpPr>
            <p:spPr>
              <a:xfrm>
                <a:off x="5787311" y="3350824"/>
                <a:ext cx="437940" cy="461665"/>
              </a:xfrm>
              <a:prstGeom prst="rect">
                <a:avLst/>
              </a:prstGeom>
              <a:blipFill>
                <a:blip r:embed="rId15"/>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8" name="Rechteck 67">
                <a:extLst>
                  <a:ext uri="{FF2B5EF4-FFF2-40B4-BE49-F238E27FC236}">
                    <a16:creationId xmlns:a16="http://schemas.microsoft.com/office/drawing/2014/main" id="{5743B53D-6BDF-49B6-B9E9-78DA19AB951E}"/>
                  </a:ext>
                </a:extLst>
              </p:cNvPr>
              <p:cNvSpPr/>
              <p:nvPr/>
            </p:nvSpPr>
            <p:spPr>
              <a:xfrm>
                <a:off x="4904511" y="363223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8" name="Rechteck 67">
                <a:extLst>
                  <a:ext uri="{FF2B5EF4-FFF2-40B4-BE49-F238E27FC236}">
                    <a16:creationId xmlns:a16="http://schemas.microsoft.com/office/drawing/2014/main" id="{5743B53D-6BDF-49B6-B9E9-78DA19AB951E}"/>
                  </a:ext>
                </a:extLst>
              </p:cNvPr>
              <p:cNvSpPr>
                <a:spLocks noRot="1" noChangeAspect="1" noMove="1" noResize="1" noEditPoints="1" noAdjustHandles="1" noChangeArrowheads="1" noChangeShapeType="1" noTextEdit="1"/>
              </p:cNvSpPr>
              <p:nvPr/>
            </p:nvSpPr>
            <p:spPr>
              <a:xfrm>
                <a:off x="4904511" y="3632232"/>
                <a:ext cx="437940" cy="461665"/>
              </a:xfrm>
              <a:prstGeom prst="rect">
                <a:avLst/>
              </a:prstGeom>
              <a:blipFill>
                <a:blip r:embed="rId16"/>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0" name="Rechteck 69">
                <a:extLst>
                  <a:ext uri="{FF2B5EF4-FFF2-40B4-BE49-F238E27FC236}">
                    <a16:creationId xmlns:a16="http://schemas.microsoft.com/office/drawing/2014/main" id="{478E4840-3F11-45EA-8245-45A11BED23A2}"/>
                  </a:ext>
                </a:extLst>
              </p:cNvPr>
              <p:cNvSpPr/>
              <p:nvPr/>
            </p:nvSpPr>
            <p:spPr>
              <a:xfrm>
                <a:off x="2764143" y="308974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bg1"/>
                          </a:solidFill>
                          <a:latin typeface="Cambria Math" panose="02040503050406030204" pitchFamily="18" charset="0"/>
                          <a:ea typeface="Calibri" panose="020F0502020204030204" pitchFamily="34" charset="0"/>
                          <a:cs typeface="Calibri" panose="020F0502020204030204" pitchFamily="34" charset="0"/>
                        </a:rPr>
                        <m:t>𝟎</m:t>
                      </m:r>
                    </m:oMath>
                  </m:oMathPara>
                </a14:m>
                <a:endParaRPr lang="de-AT"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0" name="Rechteck 69">
                <a:extLst>
                  <a:ext uri="{FF2B5EF4-FFF2-40B4-BE49-F238E27FC236}">
                    <a16:creationId xmlns:a16="http://schemas.microsoft.com/office/drawing/2014/main" id="{478E4840-3F11-45EA-8245-45A11BED23A2}"/>
                  </a:ext>
                </a:extLst>
              </p:cNvPr>
              <p:cNvSpPr>
                <a:spLocks noRot="1" noChangeAspect="1" noMove="1" noResize="1" noEditPoints="1" noAdjustHandles="1" noChangeArrowheads="1" noChangeShapeType="1" noTextEdit="1"/>
              </p:cNvSpPr>
              <p:nvPr/>
            </p:nvSpPr>
            <p:spPr>
              <a:xfrm>
                <a:off x="2764143" y="3089749"/>
                <a:ext cx="437940" cy="461665"/>
              </a:xfrm>
              <a:prstGeom prst="rect">
                <a:avLst/>
              </a:prstGeom>
              <a:blipFill>
                <a:blip r:embed="rId1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1" name="Rechteck 70">
                <a:extLst>
                  <a:ext uri="{FF2B5EF4-FFF2-40B4-BE49-F238E27FC236}">
                    <a16:creationId xmlns:a16="http://schemas.microsoft.com/office/drawing/2014/main" id="{646A7570-C485-4343-8564-8B80D292DD38}"/>
                  </a:ext>
                </a:extLst>
              </p:cNvPr>
              <p:cNvSpPr/>
              <p:nvPr/>
            </p:nvSpPr>
            <p:spPr>
              <a:xfrm>
                <a:off x="3875787" y="193765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𝟖</m:t>
                      </m:r>
                    </m:oMath>
                  </m:oMathPara>
                </a14:m>
                <a:endParaRPr lang="de-AT"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1" name="Rechteck 70">
                <a:extLst>
                  <a:ext uri="{FF2B5EF4-FFF2-40B4-BE49-F238E27FC236}">
                    <a16:creationId xmlns:a16="http://schemas.microsoft.com/office/drawing/2014/main" id="{646A7570-C485-4343-8564-8B80D292DD38}"/>
                  </a:ext>
                </a:extLst>
              </p:cNvPr>
              <p:cNvSpPr>
                <a:spLocks noRot="1" noChangeAspect="1" noMove="1" noResize="1" noEditPoints="1" noAdjustHandles="1" noChangeArrowheads="1" noChangeShapeType="1" noTextEdit="1"/>
              </p:cNvSpPr>
              <p:nvPr/>
            </p:nvSpPr>
            <p:spPr>
              <a:xfrm>
                <a:off x="3875787" y="1937653"/>
                <a:ext cx="437940" cy="461665"/>
              </a:xfrm>
              <a:prstGeom prst="rect">
                <a:avLst/>
              </a:prstGeom>
              <a:blipFill>
                <a:blip r:embed="rId18"/>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2" name="Rechteck 71">
                <a:extLst>
                  <a:ext uri="{FF2B5EF4-FFF2-40B4-BE49-F238E27FC236}">
                    <a16:creationId xmlns:a16="http://schemas.microsoft.com/office/drawing/2014/main" id="{1A353541-1688-42E1-B16A-A26DCE8ED332}"/>
                  </a:ext>
                </a:extLst>
              </p:cNvPr>
              <p:cNvSpPr/>
              <p:nvPr/>
            </p:nvSpPr>
            <p:spPr>
              <a:xfrm>
                <a:off x="3865901" y="413166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𝟓</m:t>
                      </m:r>
                    </m:oMath>
                  </m:oMathPara>
                </a14:m>
                <a:endParaRPr lang="de-AT"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2" name="Rechteck 71">
                <a:extLst>
                  <a:ext uri="{FF2B5EF4-FFF2-40B4-BE49-F238E27FC236}">
                    <a16:creationId xmlns:a16="http://schemas.microsoft.com/office/drawing/2014/main" id="{1A353541-1688-42E1-B16A-A26DCE8ED332}"/>
                  </a:ext>
                </a:extLst>
              </p:cNvPr>
              <p:cNvSpPr>
                <a:spLocks noRot="1" noChangeAspect="1" noMove="1" noResize="1" noEditPoints="1" noAdjustHandles="1" noChangeArrowheads="1" noChangeShapeType="1" noTextEdit="1"/>
              </p:cNvSpPr>
              <p:nvPr/>
            </p:nvSpPr>
            <p:spPr>
              <a:xfrm>
                <a:off x="3865901" y="4131663"/>
                <a:ext cx="437940" cy="461665"/>
              </a:xfrm>
              <a:prstGeom prst="rect">
                <a:avLst/>
              </a:prstGeom>
              <a:blipFill>
                <a:blip r:embed="rId19"/>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4" name="Rechteck 73">
                <a:extLst>
                  <a:ext uri="{FF2B5EF4-FFF2-40B4-BE49-F238E27FC236}">
                    <a16:creationId xmlns:a16="http://schemas.microsoft.com/office/drawing/2014/main" id="{7DF83C09-935D-473C-BA38-FD1AEB2F001B}"/>
                  </a:ext>
                </a:extLst>
              </p:cNvPr>
              <p:cNvSpPr/>
              <p:nvPr/>
            </p:nvSpPr>
            <p:spPr>
              <a:xfrm>
                <a:off x="5490869" y="194674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𝟗</m:t>
                      </m:r>
                    </m:oMath>
                  </m:oMathPara>
                </a14:m>
                <a:endParaRPr lang="de-AT"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4" name="Rechteck 73">
                <a:extLst>
                  <a:ext uri="{FF2B5EF4-FFF2-40B4-BE49-F238E27FC236}">
                    <a16:creationId xmlns:a16="http://schemas.microsoft.com/office/drawing/2014/main" id="{7DF83C09-935D-473C-BA38-FD1AEB2F001B}"/>
                  </a:ext>
                </a:extLst>
              </p:cNvPr>
              <p:cNvSpPr>
                <a:spLocks noRot="1" noChangeAspect="1" noMove="1" noResize="1" noEditPoints="1" noAdjustHandles="1" noChangeArrowheads="1" noChangeShapeType="1" noTextEdit="1"/>
              </p:cNvSpPr>
              <p:nvPr/>
            </p:nvSpPr>
            <p:spPr>
              <a:xfrm>
                <a:off x="5490869" y="1946745"/>
                <a:ext cx="437940" cy="461665"/>
              </a:xfrm>
              <a:prstGeom prst="rect">
                <a:avLst/>
              </a:prstGeom>
              <a:blipFill>
                <a:blip r:embed="rId2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6" name="Rechteck 75">
                <a:extLst>
                  <a:ext uri="{FF2B5EF4-FFF2-40B4-BE49-F238E27FC236}">
                    <a16:creationId xmlns:a16="http://schemas.microsoft.com/office/drawing/2014/main" id="{90E80C9E-9611-46B2-86F3-D42A2320B109}"/>
                  </a:ext>
                </a:extLst>
              </p:cNvPr>
              <p:cNvSpPr/>
              <p:nvPr/>
            </p:nvSpPr>
            <p:spPr>
              <a:xfrm>
                <a:off x="5507647" y="413116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𝟕</m:t>
                      </m:r>
                    </m:oMath>
                  </m:oMathPara>
                </a14:m>
                <a:endParaRPr lang="de-AT"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6" name="Rechteck 75">
                <a:extLst>
                  <a:ext uri="{FF2B5EF4-FFF2-40B4-BE49-F238E27FC236}">
                    <a16:creationId xmlns:a16="http://schemas.microsoft.com/office/drawing/2014/main" id="{90E80C9E-9611-46B2-86F3-D42A2320B109}"/>
                  </a:ext>
                </a:extLst>
              </p:cNvPr>
              <p:cNvSpPr>
                <a:spLocks noRot="1" noChangeAspect="1" noMove="1" noResize="1" noEditPoints="1" noAdjustHandles="1" noChangeArrowheads="1" noChangeShapeType="1" noTextEdit="1"/>
              </p:cNvSpPr>
              <p:nvPr/>
            </p:nvSpPr>
            <p:spPr>
              <a:xfrm>
                <a:off x="5507647" y="4131163"/>
                <a:ext cx="437940" cy="461665"/>
              </a:xfrm>
              <a:prstGeom prst="rect">
                <a:avLst/>
              </a:prstGeom>
              <a:blipFill>
                <a:blip r:embed="rId21"/>
                <a:stretch>
                  <a:fillRect l="-2778"/>
                </a:stretch>
              </a:blipFill>
            </p:spPr>
            <p:txBody>
              <a:bodyPr/>
              <a:lstStyle/>
              <a:p>
                <a:r>
                  <a:rPr lang="de-AT">
                    <a:noFill/>
                  </a:rPr>
                  <a:t> </a:t>
                </a:r>
              </a:p>
            </p:txBody>
          </p:sp>
        </mc:Fallback>
      </mc:AlternateContent>
      <p:cxnSp>
        <p:nvCxnSpPr>
          <p:cNvPr id="38" name="Gerader Verbinder 37">
            <a:extLst>
              <a:ext uri="{FF2B5EF4-FFF2-40B4-BE49-F238E27FC236}">
                <a16:creationId xmlns:a16="http://schemas.microsoft.com/office/drawing/2014/main" id="{188435C4-8970-4827-947A-6B58603073D4}"/>
              </a:ext>
            </a:extLst>
          </p:cNvPr>
          <p:cNvCxnSpPr>
            <a:cxnSpLocks noChangeAspect="1"/>
          </p:cNvCxnSpPr>
          <p:nvPr/>
        </p:nvCxnSpPr>
        <p:spPr>
          <a:xfrm flipV="1">
            <a:off x="4234655" y="2350826"/>
            <a:ext cx="1249051" cy="1803658"/>
          </a:xfrm>
          <a:prstGeom prst="line">
            <a:avLst/>
          </a:prstGeom>
          <a:ln w="25400">
            <a:solidFill>
              <a:srgbClr val="76ABDB"/>
            </a:solidFill>
            <a:tailEnd type="stealth"/>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C84408F0-BB9D-4A2B-961C-C77BC50F65F0}"/>
              </a:ext>
            </a:extLst>
          </p:cNvPr>
          <p:cNvCxnSpPr>
            <a:cxnSpLocks/>
          </p:cNvCxnSpPr>
          <p:nvPr/>
        </p:nvCxnSpPr>
        <p:spPr>
          <a:xfrm>
            <a:off x="3923999" y="2387131"/>
            <a:ext cx="18182" cy="1727437"/>
          </a:xfrm>
          <a:prstGeom prst="line">
            <a:avLst/>
          </a:prstGeom>
          <a:ln w="25400">
            <a:headEnd w="lg" len="lg"/>
            <a:tailEnd type="stealth"/>
          </a:ln>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a16="http://schemas.microsoft.com/office/drawing/2014/main" id="{A0029606-90D3-46B1-AAA9-5CC01274E90E}"/>
              </a:ext>
            </a:extLst>
          </p:cNvPr>
          <p:cNvCxnSpPr>
            <a:cxnSpLocks noChangeAspect="1"/>
          </p:cNvCxnSpPr>
          <p:nvPr/>
        </p:nvCxnSpPr>
        <p:spPr>
          <a:xfrm flipH="1">
            <a:off x="3131974" y="2355501"/>
            <a:ext cx="716867" cy="753830"/>
          </a:xfrm>
          <a:prstGeom prst="line">
            <a:avLst/>
          </a:prstGeom>
          <a:ln w="25400">
            <a:headEnd type="stealth"/>
            <a:tailEnd type="none" w="lg" len="lg"/>
          </a:ln>
        </p:spPr>
        <p:style>
          <a:lnRef idx="1">
            <a:schemeClr val="accent1"/>
          </a:lnRef>
          <a:fillRef idx="0">
            <a:schemeClr val="accent1"/>
          </a:fillRef>
          <a:effectRef idx="0">
            <a:schemeClr val="accent1"/>
          </a:effectRef>
          <a:fontRef idx="minor">
            <a:schemeClr val="tx1"/>
          </a:fontRef>
        </p:style>
      </p:cxnSp>
      <p:cxnSp>
        <p:nvCxnSpPr>
          <p:cNvPr id="41" name="Gerader Verbinder 40">
            <a:extLst>
              <a:ext uri="{FF2B5EF4-FFF2-40B4-BE49-F238E27FC236}">
                <a16:creationId xmlns:a16="http://schemas.microsoft.com/office/drawing/2014/main" id="{130E4938-34C1-4473-B81A-AF08A48241FF}"/>
              </a:ext>
            </a:extLst>
          </p:cNvPr>
          <p:cNvCxnSpPr>
            <a:cxnSpLocks/>
          </p:cNvCxnSpPr>
          <p:nvPr/>
        </p:nvCxnSpPr>
        <p:spPr>
          <a:xfrm>
            <a:off x="5819043" y="2366070"/>
            <a:ext cx="18182" cy="1727437"/>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B3B0E077-4350-4B4B-B261-75E27C2121B0}"/>
              </a:ext>
            </a:extLst>
          </p:cNvPr>
          <p:cNvCxnSpPr>
            <a:cxnSpLocks noChangeAspect="1"/>
          </p:cNvCxnSpPr>
          <p:nvPr/>
        </p:nvCxnSpPr>
        <p:spPr>
          <a:xfrm>
            <a:off x="5543473" y="2373363"/>
            <a:ext cx="21324" cy="1741205"/>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92303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Complexity of Dijkstra’s algorithm</a:t>
            </a:r>
            <a:endParaRPr lang="en-US" sz="2800" b="1" noProof="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 name="Textplatzhalter 2">
                <a:extLst>
                  <a:ext uri="{FF2B5EF4-FFF2-40B4-BE49-F238E27FC236}">
                    <a16:creationId xmlns:a16="http://schemas.microsoft.com/office/drawing/2014/main" id="{D95A1223-FAAC-4B79-909E-99096DD37757}"/>
                  </a:ext>
                </a:extLst>
              </p:cNvPr>
              <p:cNvSpPr>
                <a:spLocks noGrp="1"/>
              </p:cNvSpPr>
              <p:nvPr>
                <p:ph type="body" idx="1"/>
              </p:nvPr>
            </p:nvSpPr>
            <p:spPr>
              <a:xfrm>
                <a:off x="457200" y="1276160"/>
                <a:ext cx="8229300" cy="3204400"/>
              </a:xfrm>
            </p:spPr>
            <p:txBody>
              <a:bodyPr/>
              <a:lstStyle/>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If we use a binary heap to implement priority queue</a:t>
                </a:r>
              </a:p>
              <a:p>
                <a:pPr marL="857250" lvl="1"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Extracting a minimal element is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𝑂</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r>
                      <m:rPr>
                        <m:sty m:val="p"/>
                      </m:rPr>
                      <a:rPr lang="en-US" sz="1800" i="1" dirty="0" smtClean="0">
                        <a:latin typeface="Cambria Math" panose="02040503050406030204" pitchFamily="18" charset="0"/>
                        <a:ea typeface="Calibri" panose="020F0502020204030204" pitchFamily="34" charset="0"/>
                        <a:cs typeface="Calibri" panose="020F0502020204030204" pitchFamily="34" charset="0"/>
                      </a:rPr>
                      <m:t>log</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smtClean="0">
                        <a:latin typeface="Cambria Math" panose="02040503050406030204" pitchFamily="18" charset="0"/>
                        <a:ea typeface="Calibri" panose="020F0502020204030204" pitchFamily="34" charset="0"/>
                        <a:cs typeface="Calibri" panose="020F0502020204030204" pitchFamily="34" charset="0"/>
                      </a:rPr>
                      <m:t>𝑛</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We repeat this operation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𝑛</m:t>
                    </m:r>
                  </m:oMath>
                </a14:m>
                <a:r>
                  <a:rPr lang="en-US" sz="1800" dirty="0">
                    <a:latin typeface="Calibri" panose="020F0502020204030204" pitchFamily="34" charset="0"/>
                    <a:ea typeface="Calibri" panose="020F0502020204030204" pitchFamily="34" charset="0"/>
                    <a:cs typeface="Calibri" panose="020F0502020204030204" pitchFamily="34" charset="0"/>
                  </a:rPr>
                  <a:t> times for a total of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𝑂</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smtClean="0">
                        <a:latin typeface="Cambria Math" panose="02040503050406030204" pitchFamily="18" charset="0"/>
                        <a:ea typeface="Calibri" panose="020F0502020204030204" pitchFamily="34" charset="0"/>
                        <a:cs typeface="Calibri" panose="020F0502020204030204" pitchFamily="34" charset="0"/>
                      </a:rPr>
                      <m:t>𝑛</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m:rPr>
                        <m:sty m:val="p"/>
                      </m:rPr>
                      <a:rPr lang="en-US" sz="1800" i="1" dirty="0" smtClean="0">
                        <a:latin typeface="Cambria Math" panose="02040503050406030204" pitchFamily="18" charset="0"/>
                        <a:ea typeface="Calibri" panose="020F0502020204030204" pitchFamily="34" charset="0"/>
                        <a:cs typeface="Calibri" panose="020F0502020204030204" pitchFamily="34" charset="0"/>
                      </a:rPr>
                      <m:t>log</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smtClean="0">
                        <a:latin typeface="Cambria Math" panose="02040503050406030204" pitchFamily="18" charset="0"/>
                        <a:ea typeface="Calibri" panose="020F0502020204030204" pitchFamily="34" charset="0"/>
                        <a:cs typeface="Calibri" panose="020F0502020204030204" pitchFamily="34" charset="0"/>
                      </a:rPr>
                      <m:t>𝑛</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In total we repeat relax for all links, i.e.,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𝑚</m:t>
                    </m:r>
                  </m:oMath>
                </a14:m>
                <a:r>
                  <a:rPr lang="en-US" sz="1800" dirty="0">
                    <a:latin typeface="Calibri" panose="020F0502020204030204" pitchFamily="34" charset="0"/>
                    <a:ea typeface="Calibri" panose="020F0502020204030204" pitchFamily="34" charset="0"/>
                    <a:cs typeface="Calibri" panose="020F0502020204030204" pitchFamily="34" charset="0"/>
                  </a:rPr>
                  <a:t> times</a:t>
                </a:r>
              </a:p>
              <a:p>
                <a:pPr marL="857250" lvl="1"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Updating priority queue with new keys takes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𝑂</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r>
                      <m:rPr>
                        <m:sty m:val="p"/>
                      </m:rPr>
                      <a:rPr lang="en-US" sz="1800" i="1" dirty="0" smtClean="0">
                        <a:latin typeface="Cambria Math" panose="02040503050406030204" pitchFamily="18" charset="0"/>
                        <a:ea typeface="Calibri" panose="020F0502020204030204" pitchFamily="34" charset="0"/>
                        <a:cs typeface="Calibri" panose="020F0502020204030204" pitchFamily="34" charset="0"/>
                      </a:rPr>
                      <m:t>log</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smtClean="0">
                        <a:latin typeface="Cambria Math" panose="02040503050406030204" pitchFamily="18" charset="0"/>
                        <a:ea typeface="Calibri" panose="020F0502020204030204" pitchFamily="34" charset="0"/>
                        <a:cs typeface="Calibri" panose="020F0502020204030204" pitchFamily="34" charset="0"/>
                      </a:rPr>
                      <m:t>𝑛</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a:p>
                <a:pPr marL="857250" lvl="1"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Total from relax: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𝑂</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smtClean="0">
                        <a:latin typeface="Cambria Math" panose="02040503050406030204" pitchFamily="18" charset="0"/>
                        <a:ea typeface="Calibri" panose="020F0502020204030204" pitchFamily="34" charset="0"/>
                        <a:cs typeface="Calibri" panose="020F0502020204030204" pitchFamily="34" charset="0"/>
                      </a:rPr>
                      <m:t>𝑚</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m:rPr>
                        <m:sty m:val="p"/>
                      </m:rPr>
                      <a:rPr lang="en-US" sz="1800" i="1" dirty="0" smtClean="0">
                        <a:latin typeface="Cambria Math" panose="02040503050406030204" pitchFamily="18" charset="0"/>
                        <a:ea typeface="Calibri" panose="020F0502020204030204" pitchFamily="34" charset="0"/>
                        <a:cs typeface="Calibri" panose="020F0502020204030204" pitchFamily="34" charset="0"/>
                      </a:rPr>
                      <m:t>log</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smtClean="0">
                        <a:latin typeface="Cambria Math" panose="02040503050406030204" pitchFamily="18" charset="0"/>
                        <a:ea typeface="Calibri" panose="020F0502020204030204" pitchFamily="34" charset="0"/>
                        <a:cs typeface="Calibri" panose="020F0502020204030204" pitchFamily="34" charset="0"/>
                      </a:rPr>
                      <m:t>𝑛</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Total: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𝑂</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smtClean="0">
                        <a:latin typeface="Cambria Math" panose="02040503050406030204" pitchFamily="18" charset="0"/>
                        <a:ea typeface="Calibri" panose="020F0502020204030204" pitchFamily="34" charset="0"/>
                        <a:cs typeface="Calibri" panose="020F0502020204030204" pitchFamily="34" charset="0"/>
                      </a:rPr>
                      <m:t>𝑛</m:t>
                    </m:r>
                    <m:r>
                      <a:rPr lang="en-US" sz="1800" i="1" dirty="0" smtClean="0">
                        <a:latin typeface="Cambria Math" panose="02040503050406030204" pitchFamily="18" charset="0"/>
                        <a:ea typeface="Calibri" panose="020F0502020204030204" pitchFamily="34" charset="0"/>
                        <a:cs typeface="Calibri" panose="020F0502020204030204" pitchFamily="34" charset="0"/>
                      </a:rPr>
                      <m:t> + </m:t>
                    </m:r>
                    <m:r>
                      <a:rPr lang="en-US" sz="1800" i="1" dirty="0" smtClean="0">
                        <a:latin typeface="Cambria Math" panose="02040503050406030204" pitchFamily="18" charset="0"/>
                        <a:ea typeface="Calibri" panose="020F0502020204030204" pitchFamily="34" charset="0"/>
                        <a:cs typeface="Calibri" panose="020F0502020204030204" pitchFamily="34" charset="0"/>
                      </a:rPr>
                      <m:t>𝑚</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r>
                      <m:rPr>
                        <m:sty m:val="p"/>
                      </m:rPr>
                      <a:rPr lang="en-US" sz="1800" i="1" dirty="0" smtClean="0">
                        <a:latin typeface="Cambria Math" panose="02040503050406030204" pitchFamily="18" charset="0"/>
                        <a:ea typeface="Calibri" panose="020F0502020204030204" pitchFamily="34" charset="0"/>
                        <a:cs typeface="Calibri" panose="020F0502020204030204" pitchFamily="34" charset="0"/>
                      </a:rPr>
                      <m:t>log</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smtClean="0">
                        <a:latin typeface="Cambria Math" panose="02040503050406030204" pitchFamily="18" charset="0"/>
                        <a:ea typeface="Calibri" panose="020F0502020204030204" pitchFamily="34" charset="0"/>
                        <a:cs typeface="Calibri" panose="020F0502020204030204" pitchFamily="34" charset="0"/>
                      </a:rPr>
                      <m:t>𝑛</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4" name="Textplatzhalter 2">
                <a:extLst>
                  <a:ext uri="{FF2B5EF4-FFF2-40B4-BE49-F238E27FC236}">
                    <a16:creationId xmlns:a16="http://schemas.microsoft.com/office/drawing/2014/main" id="{D95A1223-FAAC-4B79-909E-99096DD37757}"/>
                  </a:ext>
                </a:extLst>
              </p:cNvPr>
              <p:cNvSpPr>
                <a:spLocks noGrp="1" noRot="1" noChangeAspect="1" noMove="1" noResize="1" noEditPoints="1" noAdjustHandles="1" noChangeArrowheads="1" noChangeShapeType="1" noTextEdit="1"/>
              </p:cNvSpPr>
              <p:nvPr>
                <p:ph type="body" idx="1"/>
              </p:nvPr>
            </p:nvSpPr>
            <p:spPr>
              <a:xfrm>
                <a:off x="457200" y="1276160"/>
                <a:ext cx="8229300" cy="3204400"/>
              </a:xfrm>
              <a:blipFill>
                <a:blip r:embed="rId3"/>
                <a:stretch>
                  <a:fillRect/>
                </a:stretch>
              </a:blipFill>
            </p:spPr>
            <p:txBody>
              <a:bodyPr/>
              <a:lstStyle/>
              <a:p>
                <a:r>
                  <a:rPr lang="de-AT">
                    <a:noFill/>
                  </a:rPr>
                  <a:t> </a:t>
                </a:r>
              </a:p>
            </p:txBody>
          </p:sp>
        </mc:Fallback>
      </mc:AlternateContent>
    </p:spTree>
    <p:extLst>
      <p:ext uri="{BB962C8B-B14F-4D97-AF65-F5344CB8AC3E}">
        <p14:creationId xmlns:p14="http://schemas.microsoft.com/office/powerpoint/2010/main" val="42156650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7" name="Google Shape;87;p2"/>
          <p:cNvSpPr txBox="1">
            <a:spLocks noGrp="1"/>
          </p:cNvSpPr>
          <p:nvPr>
            <p:ph type="body" idx="1"/>
          </p:nvPr>
        </p:nvSpPr>
        <p:spPr>
          <a:xfrm>
            <a:off x="457200" y="1606216"/>
            <a:ext cx="8229600" cy="1717429"/>
          </a:xfrm>
          <a:prstGeom prst="rect">
            <a:avLst/>
          </a:prstGeom>
          <a:noFill/>
          <a:ln>
            <a:noFill/>
          </a:ln>
        </p:spPr>
        <p:txBody>
          <a:bodyPr spcFirstLastPara="1" wrap="square" lIns="91425" tIns="91425" rIns="91425" bIns="91425" anchor="t" anchorCtr="0">
            <a:noAutofit/>
          </a:bodyPr>
          <a:lstStyle/>
          <a:p>
            <a:pPr marL="0" indent="0">
              <a:spcBef>
                <a:spcPts val="640"/>
              </a:spcBef>
            </a:pPr>
            <a:endParaRPr lang="en-US" sz="1800" noProof="0" dirty="0">
              <a:latin typeface="Calibri" panose="020F0502020204030204" pitchFamily="34" charset="0"/>
              <a:cs typeface="Calibri" panose="020F0502020204030204" pitchFamily="34" charset="0"/>
            </a:endParaRPr>
          </a:p>
          <a:p>
            <a:pPr marL="0" indent="0">
              <a:spcBef>
                <a:spcPts val="640"/>
              </a:spcBef>
            </a:pPr>
            <a:endParaRPr lang="en-US" sz="1800" noProof="0" dirty="0">
              <a:latin typeface="Calibri" panose="020F0502020204030204" pitchFamily="34" charset="0"/>
              <a:cs typeface="Calibri" panose="020F0502020204030204" pitchFamily="34" charset="0"/>
            </a:endParaRPr>
          </a:p>
        </p:txBody>
      </p:sp>
      <p:sp>
        <p:nvSpPr>
          <p:cNvPr id="3" name="Titel 2">
            <a:extLst>
              <a:ext uri="{FF2B5EF4-FFF2-40B4-BE49-F238E27FC236}">
                <a16:creationId xmlns:a16="http://schemas.microsoft.com/office/drawing/2014/main" id="{E91C8A42-093C-4664-A394-225128BADCD0}"/>
              </a:ext>
            </a:extLst>
          </p:cNvPr>
          <p:cNvSpPr>
            <a:spLocks noGrp="1"/>
          </p:cNvSpPr>
          <p:nvPr>
            <p:ph type="title"/>
          </p:nvPr>
        </p:nvSpPr>
        <p:spPr>
          <a:xfrm>
            <a:off x="457200" y="2856600"/>
            <a:ext cx="8229300" cy="1144800"/>
          </a:xfrm>
        </p:spPr>
        <p:txBody>
          <a:bodyPr/>
          <a:lstStyle/>
          <a:p>
            <a:pPr algn="ctr"/>
            <a:r>
              <a:rPr lang="en-US" sz="4400" b="1" noProof="0" dirty="0">
                <a:latin typeface="Calibri" panose="020F0502020204030204" pitchFamily="34" charset="0"/>
                <a:cs typeface="Calibri" panose="020F0502020204030204" pitchFamily="34" charset="0"/>
              </a:rPr>
              <a:t>Exercise</a:t>
            </a:r>
            <a:endParaRPr lang="en-US" sz="4400" b="1" noProof="0" dirty="0"/>
          </a:p>
        </p:txBody>
      </p:sp>
    </p:spTree>
    <p:extLst>
      <p:ext uri="{BB962C8B-B14F-4D97-AF65-F5344CB8AC3E}">
        <p14:creationId xmlns:p14="http://schemas.microsoft.com/office/powerpoint/2010/main" val="420582786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noProof="0" dirty="0">
                <a:latin typeface="Calibri" panose="020F0502020204030204" pitchFamily="34" charset="0"/>
                <a:cs typeface="Calibri" panose="020F0502020204030204" pitchFamily="34" charset="0"/>
              </a:rPr>
              <a:t>Student task</a:t>
            </a:r>
          </a:p>
        </p:txBody>
      </p:sp>
      <mc:AlternateContent xmlns:mc="http://schemas.openxmlformats.org/markup-compatibility/2006" xmlns:a14="http://schemas.microsoft.com/office/drawing/2010/main">
        <mc:Choice Requires="a14">
          <p:sp>
            <p:nvSpPr>
              <p:cNvPr id="4" name="Textfeld 2">
                <a:extLst>
                  <a:ext uri="{FF2B5EF4-FFF2-40B4-BE49-F238E27FC236}">
                    <a16:creationId xmlns:a16="http://schemas.microsoft.com/office/drawing/2014/main" id="{B1AB2DE2-BFB4-403B-9976-58C0812A00AF}"/>
                  </a:ext>
                </a:extLst>
              </p:cNvPr>
              <p:cNvSpPr txBox="1"/>
              <p:nvPr/>
            </p:nvSpPr>
            <p:spPr>
              <a:xfrm>
                <a:off x="519423" y="1589970"/>
                <a:ext cx="8229600" cy="646331"/>
              </a:xfrm>
              <a:prstGeom prst="rect">
                <a:avLst/>
              </a:prstGeom>
              <a:solidFill>
                <a:schemeClr val="accent3">
                  <a:lumMod val="60000"/>
                  <a:lumOff val="40000"/>
                </a:schemeClr>
              </a:solid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a:latin typeface="Calibri" panose="020F0502020204030204" pitchFamily="34" charset="0"/>
                    <a:cs typeface="Calibri" panose="020F0502020204030204" pitchFamily="34" charset="0"/>
                  </a:rPr>
                  <a:t>Task</a:t>
                </a:r>
                <a:r>
                  <a:rPr kumimoji="0" lang="en-US" sz="18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11: </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Run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Dijkstra‘s</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algorithm</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on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the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graph</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below</a:t>
                </a:r>
                <a:r>
                  <a:rPr lang="de-AT" sz="1800" dirty="0">
                    <a:latin typeface="Calibri" panose="020F0502020204030204" pitchFamily="34" charset="0"/>
                    <a:cs typeface="Calibri" panose="020F0502020204030204" pitchFamily="34" charset="0"/>
                  </a:rPr>
                  <a:t> </a:t>
                </a:r>
                <a:r>
                  <a:rPr lang="de-AT" sz="1800" dirty="0" err="1">
                    <a:latin typeface="Calibri" panose="020F0502020204030204" pitchFamily="34" charset="0"/>
                    <a:cs typeface="Calibri" panose="020F0502020204030204" pitchFamily="34" charset="0"/>
                  </a:rPr>
                  <a:t>first</a:t>
                </a:r>
                <a:r>
                  <a:rPr lang="de-AT" sz="1800" dirty="0">
                    <a:latin typeface="Calibri" panose="020F0502020204030204" pitchFamily="34" charset="0"/>
                    <a:cs typeface="Calibri" panose="020F0502020204030204" pitchFamily="34" charset="0"/>
                  </a:rPr>
                  <a:t> </a:t>
                </a:r>
                <a:r>
                  <a:rPr lang="de-AT" sz="1800" dirty="0" err="1">
                    <a:latin typeface="Calibri" panose="020F0502020204030204" pitchFamily="34" charset="0"/>
                    <a:cs typeface="Calibri" panose="020F0502020204030204" pitchFamily="34" charset="0"/>
                  </a:rPr>
                  <a:t>using</a:t>
                </a:r>
                <a:r>
                  <a:rPr lang="de-AT" sz="1800" dirty="0">
                    <a:latin typeface="Calibri" panose="020F0502020204030204" pitchFamily="34" charset="0"/>
                    <a:cs typeface="Calibri" panose="020F0502020204030204" pitchFamily="34" charset="0"/>
                  </a:rPr>
                  <a:t> </a:t>
                </a:r>
                <a:r>
                  <a:rPr lang="de-AT" sz="1800" dirty="0" err="1">
                    <a:latin typeface="Calibri" panose="020F0502020204030204" pitchFamily="34" charset="0"/>
                    <a:cs typeface="Calibri" panose="020F0502020204030204" pitchFamily="34" charset="0"/>
                  </a:rPr>
                  <a:t>node</a:t>
                </a:r>
                <a:r>
                  <a:rPr lang="de-AT" sz="1800" dirty="0">
                    <a:latin typeface="Calibri" panose="020F0502020204030204" pitchFamily="34" charset="0"/>
                    <a:cs typeface="Calibri" panose="020F0502020204030204" pitchFamily="34" charset="0"/>
                  </a:rPr>
                  <a:t> </a:t>
                </a:r>
                <a14:m>
                  <m:oMath xmlns:m="http://schemas.openxmlformats.org/officeDocument/2006/math">
                    <m:r>
                      <a:rPr lang="de-AT" sz="1800" i="1" dirty="0" smtClean="0">
                        <a:latin typeface="Cambria Math" panose="02040503050406030204" pitchFamily="18" charset="0"/>
                        <a:cs typeface="Calibri" panose="020F0502020204030204" pitchFamily="34" charset="0"/>
                      </a:rPr>
                      <m:t>𝑎</m:t>
                    </m:r>
                  </m:oMath>
                </a14:m>
                <a:r>
                  <a:rPr lang="de-AT" sz="1800" dirty="0">
                    <a:latin typeface="Calibri" panose="020F0502020204030204" pitchFamily="34" charset="0"/>
                    <a:cs typeface="Calibri" panose="020F0502020204030204" pitchFamily="34" charset="0"/>
                  </a:rPr>
                  <a:t> and </a:t>
                </a:r>
                <a:r>
                  <a:rPr lang="de-AT" sz="1800" dirty="0" err="1">
                    <a:latin typeface="Calibri" panose="020F0502020204030204" pitchFamily="34" charset="0"/>
                    <a:cs typeface="Calibri" panose="020F0502020204030204" pitchFamily="34" charset="0"/>
                  </a:rPr>
                  <a:t>then</a:t>
                </a:r>
                <a:r>
                  <a:rPr lang="de-AT" sz="1800" dirty="0">
                    <a:latin typeface="Calibri" panose="020F0502020204030204" pitchFamily="34" charset="0"/>
                    <a:cs typeface="Calibri" panose="020F0502020204030204" pitchFamily="34" charset="0"/>
                  </a:rPr>
                  <a:t> </a:t>
                </a:r>
                <a:r>
                  <a:rPr lang="de-AT" sz="1800" dirty="0" err="1">
                    <a:latin typeface="Calibri" panose="020F0502020204030204" pitchFamily="34" charset="0"/>
                    <a:cs typeface="Calibri" panose="020F0502020204030204" pitchFamily="34" charset="0"/>
                  </a:rPr>
                  <a:t>node</a:t>
                </a:r>
                <a:r>
                  <a:rPr lang="de-AT" sz="1800" dirty="0">
                    <a:latin typeface="Calibri" panose="020F0502020204030204" pitchFamily="34" charset="0"/>
                    <a:cs typeface="Calibri" panose="020F0502020204030204" pitchFamily="34" charset="0"/>
                  </a:rPr>
                  <a:t> </a:t>
                </a:r>
                <a14:m>
                  <m:oMath xmlns:m="http://schemas.openxmlformats.org/officeDocument/2006/math">
                    <m:r>
                      <a:rPr lang="de-AT" sz="1800" i="1" dirty="0" smtClean="0">
                        <a:latin typeface="Cambria Math" panose="02040503050406030204" pitchFamily="18" charset="0"/>
                        <a:cs typeface="Calibri" panose="020F0502020204030204" pitchFamily="34" charset="0"/>
                      </a:rPr>
                      <m:t>𝑒</m:t>
                    </m:r>
                  </m:oMath>
                </a14:m>
                <a:r>
                  <a:rPr lang="de-AT" sz="1800" dirty="0">
                    <a:latin typeface="Calibri" panose="020F0502020204030204" pitchFamily="34" charset="0"/>
                    <a:cs typeface="Calibri" panose="020F0502020204030204" pitchFamily="34" charset="0"/>
                  </a:rPr>
                  <a:t> </a:t>
                </a:r>
                <a:r>
                  <a:rPr lang="de-AT" sz="1800" dirty="0" err="1">
                    <a:latin typeface="Calibri" panose="020F0502020204030204" pitchFamily="34" charset="0"/>
                    <a:cs typeface="Calibri" panose="020F0502020204030204" pitchFamily="34" charset="0"/>
                  </a:rPr>
                  <a:t>as</a:t>
                </a:r>
                <a:r>
                  <a:rPr lang="de-AT" sz="1800" dirty="0">
                    <a:latin typeface="Calibri" panose="020F0502020204030204" pitchFamily="34" charset="0"/>
                    <a:cs typeface="Calibri" panose="020F0502020204030204" pitchFamily="34" charset="0"/>
                  </a:rPr>
                  <a:t> </a:t>
                </a:r>
                <a:r>
                  <a:rPr lang="de-AT" sz="1800" dirty="0" err="1">
                    <a:latin typeface="Calibri" panose="020F0502020204030204" pitchFamily="34" charset="0"/>
                    <a:cs typeface="Calibri" panose="020F0502020204030204" pitchFamily="34" charset="0"/>
                  </a:rPr>
                  <a:t>the</a:t>
                </a:r>
                <a:r>
                  <a:rPr lang="de-AT" sz="1800" dirty="0">
                    <a:latin typeface="Calibri" panose="020F0502020204030204" pitchFamily="34" charset="0"/>
                    <a:cs typeface="Calibri" panose="020F0502020204030204" pitchFamily="34" charset="0"/>
                  </a:rPr>
                  <a:t> source </a:t>
                </a:r>
                <a:r>
                  <a:rPr lang="de-AT" sz="1800" dirty="0" err="1">
                    <a:latin typeface="Calibri" panose="020F0502020204030204" pitchFamily="34" charset="0"/>
                    <a:cs typeface="Calibri" panose="020F0502020204030204" pitchFamily="34" charset="0"/>
                  </a:rPr>
                  <a:t>node</a:t>
                </a:r>
                <a:r>
                  <a:rPr lang="de-AT" sz="1800" dirty="0">
                    <a:latin typeface="Calibri" panose="020F0502020204030204" pitchFamily="34" charset="0"/>
                    <a:cs typeface="Calibri" panose="020F0502020204030204" pitchFamily="34" charset="0"/>
                  </a:rPr>
                  <a:t>.</a:t>
                </a:r>
                <a:endParaRPr kumimoji="0" lang="en-US"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mc:Choice>
        <mc:Fallback xmlns="">
          <p:sp>
            <p:nvSpPr>
              <p:cNvPr id="4" name="Textfeld 2">
                <a:extLst>
                  <a:ext uri="{FF2B5EF4-FFF2-40B4-BE49-F238E27FC236}">
                    <a16:creationId xmlns:a16="http://schemas.microsoft.com/office/drawing/2014/main" id="{B1AB2DE2-BFB4-403B-9976-58C0812A00AF}"/>
                  </a:ext>
                </a:extLst>
              </p:cNvPr>
              <p:cNvSpPr txBox="1">
                <a:spLocks noRot="1" noChangeAspect="1" noMove="1" noResize="1" noEditPoints="1" noAdjustHandles="1" noChangeArrowheads="1" noChangeShapeType="1" noTextEdit="1"/>
              </p:cNvSpPr>
              <p:nvPr/>
            </p:nvSpPr>
            <p:spPr>
              <a:xfrm>
                <a:off x="519423" y="1589970"/>
                <a:ext cx="8229600" cy="646331"/>
              </a:xfrm>
              <a:prstGeom prst="rect">
                <a:avLst/>
              </a:prstGeom>
              <a:blipFill>
                <a:blip r:embed="rId3"/>
                <a:stretch>
                  <a:fillRect l="-593" t="-5660" b="-14151"/>
                </a:stretch>
              </a:blipFill>
            </p:spPr>
            <p:txBody>
              <a:bodyPr/>
              <a:lstStyle/>
              <a:p>
                <a:r>
                  <a:rPr lang="de-AT">
                    <a:noFill/>
                  </a:rPr>
                  <a:t> </a:t>
                </a:r>
              </a:p>
            </p:txBody>
          </p:sp>
        </mc:Fallback>
      </mc:AlternateContent>
      <p:sp>
        <p:nvSpPr>
          <p:cNvPr id="75" name="Ellipse 74">
            <a:extLst>
              <a:ext uri="{FF2B5EF4-FFF2-40B4-BE49-F238E27FC236}">
                <a16:creationId xmlns:a16="http://schemas.microsoft.com/office/drawing/2014/main" id="{DF6F69A6-6034-449B-9BD0-46069C31D110}"/>
              </a:ext>
            </a:extLst>
          </p:cNvPr>
          <p:cNvSpPr>
            <a:spLocks noChangeAspect="1"/>
          </p:cNvSpPr>
          <p:nvPr/>
        </p:nvSpPr>
        <p:spPr>
          <a:xfrm>
            <a:off x="5271460" y="281253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6" name="Ellipse 75">
            <a:extLst>
              <a:ext uri="{FF2B5EF4-FFF2-40B4-BE49-F238E27FC236}">
                <a16:creationId xmlns:a16="http://schemas.microsoft.com/office/drawing/2014/main" id="{41F3C5A9-D263-443D-A911-59DE48ABAC62}"/>
              </a:ext>
            </a:extLst>
          </p:cNvPr>
          <p:cNvSpPr>
            <a:spLocks noChangeAspect="1"/>
          </p:cNvSpPr>
          <p:nvPr/>
        </p:nvSpPr>
        <p:spPr>
          <a:xfrm>
            <a:off x="2537890" y="395288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77" name="Ellipse 76">
            <a:extLst>
              <a:ext uri="{FF2B5EF4-FFF2-40B4-BE49-F238E27FC236}">
                <a16:creationId xmlns:a16="http://schemas.microsoft.com/office/drawing/2014/main" id="{961040B3-7920-4F23-9400-53A61E2B8866}"/>
              </a:ext>
            </a:extLst>
          </p:cNvPr>
          <p:cNvSpPr>
            <a:spLocks noChangeAspect="1"/>
          </p:cNvSpPr>
          <p:nvPr/>
        </p:nvSpPr>
        <p:spPr>
          <a:xfrm>
            <a:off x="5282790" y="499803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8" name="Ellipse 77">
            <a:extLst>
              <a:ext uri="{FF2B5EF4-FFF2-40B4-BE49-F238E27FC236}">
                <a16:creationId xmlns:a16="http://schemas.microsoft.com/office/drawing/2014/main" id="{CA62ADF2-ACEA-4F6A-92B5-6EACEC897881}"/>
              </a:ext>
            </a:extLst>
          </p:cNvPr>
          <p:cNvSpPr>
            <a:spLocks noChangeAspect="1"/>
          </p:cNvSpPr>
          <p:nvPr/>
        </p:nvSpPr>
        <p:spPr>
          <a:xfrm>
            <a:off x="3640571" y="4998033"/>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cxnSp>
        <p:nvCxnSpPr>
          <p:cNvPr id="80" name="Gerader Verbinder 79">
            <a:extLst>
              <a:ext uri="{FF2B5EF4-FFF2-40B4-BE49-F238E27FC236}">
                <a16:creationId xmlns:a16="http://schemas.microsoft.com/office/drawing/2014/main" id="{9AC3AD16-8118-4D0E-97CA-7DF293FC8210}"/>
              </a:ext>
            </a:extLst>
          </p:cNvPr>
          <p:cNvCxnSpPr>
            <a:cxnSpLocks noChangeAspect="1"/>
            <a:stCxn id="75" idx="2"/>
            <a:endCxn id="88" idx="6"/>
          </p:cNvCxnSpPr>
          <p:nvPr/>
        </p:nvCxnSpPr>
        <p:spPr>
          <a:xfrm flipH="1">
            <a:off x="4176595" y="3082537"/>
            <a:ext cx="1094865" cy="4675"/>
          </a:xfrm>
          <a:prstGeom prst="line">
            <a:avLst/>
          </a:prstGeom>
          <a:ln w="25400">
            <a:headEnd type="stealth"/>
            <a:tailEnd type="none"/>
          </a:ln>
        </p:spPr>
        <p:style>
          <a:lnRef idx="1">
            <a:schemeClr val="accent1"/>
          </a:lnRef>
          <a:fillRef idx="0">
            <a:schemeClr val="accent1"/>
          </a:fillRef>
          <a:effectRef idx="0">
            <a:schemeClr val="accent1"/>
          </a:effectRef>
          <a:fontRef idx="minor">
            <a:schemeClr val="tx1"/>
          </a:fontRef>
        </p:style>
      </p:cxnSp>
      <p:cxnSp>
        <p:nvCxnSpPr>
          <p:cNvPr id="81" name="Gerader Verbinder 80">
            <a:extLst>
              <a:ext uri="{FF2B5EF4-FFF2-40B4-BE49-F238E27FC236}">
                <a16:creationId xmlns:a16="http://schemas.microsoft.com/office/drawing/2014/main" id="{96C55719-66EC-4087-88C6-ABEA246E6A9B}"/>
              </a:ext>
            </a:extLst>
          </p:cNvPr>
          <p:cNvCxnSpPr>
            <a:cxnSpLocks noChangeAspect="1"/>
            <a:stCxn id="88" idx="3"/>
            <a:endCxn id="76" idx="7"/>
          </p:cNvCxnSpPr>
          <p:nvPr/>
        </p:nvCxnSpPr>
        <p:spPr>
          <a:xfrm flipH="1">
            <a:off x="2998809" y="3278131"/>
            <a:ext cx="716867" cy="753830"/>
          </a:xfrm>
          <a:prstGeom prst="line">
            <a:avLst/>
          </a:prstGeom>
          <a:ln w="25400">
            <a:headEnd type="stealth"/>
            <a:tailEnd type="none" w="lg" len="lg"/>
          </a:ln>
        </p:spPr>
        <p:style>
          <a:lnRef idx="1">
            <a:schemeClr val="accent1"/>
          </a:lnRef>
          <a:fillRef idx="0">
            <a:schemeClr val="accent1"/>
          </a:fillRef>
          <a:effectRef idx="0">
            <a:schemeClr val="accent1"/>
          </a:effectRef>
          <a:fontRef idx="minor">
            <a:schemeClr val="tx1"/>
          </a:fontRef>
        </p:style>
      </p:cxnSp>
      <p:cxnSp>
        <p:nvCxnSpPr>
          <p:cNvPr id="82" name="Gerader Verbinder 81">
            <a:extLst>
              <a:ext uri="{FF2B5EF4-FFF2-40B4-BE49-F238E27FC236}">
                <a16:creationId xmlns:a16="http://schemas.microsoft.com/office/drawing/2014/main" id="{7E18CE21-8E0C-40C5-A037-2BD2B227B3D0}"/>
              </a:ext>
            </a:extLst>
          </p:cNvPr>
          <p:cNvCxnSpPr>
            <a:cxnSpLocks noChangeAspect="1"/>
            <a:stCxn id="76" idx="5"/>
            <a:endCxn id="78" idx="1"/>
          </p:cNvCxnSpPr>
          <p:nvPr/>
        </p:nvCxnSpPr>
        <p:spPr>
          <a:xfrm>
            <a:off x="2998809" y="4413799"/>
            <a:ext cx="720843" cy="663315"/>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p:cxnSp>
        <p:nvCxnSpPr>
          <p:cNvPr id="83" name="Gerader Verbinder 82">
            <a:extLst>
              <a:ext uri="{FF2B5EF4-FFF2-40B4-BE49-F238E27FC236}">
                <a16:creationId xmlns:a16="http://schemas.microsoft.com/office/drawing/2014/main" id="{43D12A63-6FA3-4B91-8C51-8A4F9BA5ABF1}"/>
              </a:ext>
            </a:extLst>
          </p:cNvPr>
          <p:cNvCxnSpPr>
            <a:cxnSpLocks noChangeAspect="1"/>
          </p:cNvCxnSpPr>
          <p:nvPr/>
        </p:nvCxnSpPr>
        <p:spPr>
          <a:xfrm>
            <a:off x="5410308" y="3295993"/>
            <a:ext cx="21324" cy="1741205"/>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p:cxnSp>
        <p:nvCxnSpPr>
          <p:cNvPr id="84" name="Gerader Verbinder 83">
            <a:extLst>
              <a:ext uri="{FF2B5EF4-FFF2-40B4-BE49-F238E27FC236}">
                <a16:creationId xmlns:a16="http://schemas.microsoft.com/office/drawing/2014/main" id="{E2856F27-BD93-4C6B-B26B-8C8C5DD08789}"/>
              </a:ext>
            </a:extLst>
          </p:cNvPr>
          <p:cNvCxnSpPr>
            <a:cxnSpLocks noChangeAspect="1"/>
            <a:endCxn id="77" idx="2"/>
          </p:cNvCxnSpPr>
          <p:nvPr/>
        </p:nvCxnSpPr>
        <p:spPr>
          <a:xfrm>
            <a:off x="4187620" y="5268030"/>
            <a:ext cx="1095170" cy="0"/>
          </a:xfrm>
          <a:prstGeom prst="line">
            <a:avLst/>
          </a:prstGeom>
          <a:ln w="25400">
            <a:headEnd type="none"/>
            <a:tailEnd type="stealth"/>
          </a:ln>
        </p:spPr>
        <p:style>
          <a:lnRef idx="1">
            <a:schemeClr val="accent1"/>
          </a:lnRef>
          <a:fillRef idx="0">
            <a:schemeClr val="accent1"/>
          </a:fillRef>
          <a:effectRef idx="0">
            <a:schemeClr val="accent1"/>
          </a:effectRef>
          <a:fontRef idx="minor">
            <a:schemeClr val="tx1"/>
          </a:fontRef>
        </p:style>
      </p:cxnSp>
      <p:sp>
        <p:nvSpPr>
          <p:cNvPr id="88" name="Ellipse 87">
            <a:extLst>
              <a:ext uri="{FF2B5EF4-FFF2-40B4-BE49-F238E27FC236}">
                <a16:creationId xmlns:a16="http://schemas.microsoft.com/office/drawing/2014/main" id="{7ED0CEA4-24C0-4C1E-BF13-53AD00570627}"/>
              </a:ext>
            </a:extLst>
          </p:cNvPr>
          <p:cNvSpPr>
            <a:spLocks noChangeAspect="1"/>
          </p:cNvSpPr>
          <p:nvPr/>
        </p:nvSpPr>
        <p:spPr>
          <a:xfrm>
            <a:off x="3636595" y="2817212"/>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cxnSp>
        <p:nvCxnSpPr>
          <p:cNvPr id="90" name="Gerader Verbinder 89">
            <a:extLst>
              <a:ext uri="{FF2B5EF4-FFF2-40B4-BE49-F238E27FC236}">
                <a16:creationId xmlns:a16="http://schemas.microsoft.com/office/drawing/2014/main" id="{8A4E9410-79F9-4B61-9643-F08420E87206}"/>
              </a:ext>
            </a:extLst>
          </p:cNvPr>
          <p:cNvCxnSpPr>
            <a:cxnSpLocks/>
          </p:cNvCxnSpPr>
          <p:nvPr/>
        </p:nvCxnSpPr>
        <p:spPr>
          <a:xfrm>
            <a:off x="3790834" y="3309761"/>
            <a:ext cx="18182" cy="1727437"/>
          </a:xfrm>
          <a:prstGeom prst="line">
            <a:avLst/>
          </a:prstGeom>
          <a:ln w="25400">
            <a:headEnd w="lg" len="lg"/>
            <a:tailEnd type="stealth"/>
          </a:ln>
        </p:spPr>
        <p:style>
          <a:lnRef idx="1">
            <a:schemeClr val="accent1"/>
          </a:lnRef>
          <a:fillRef idx="0">
            <a:schemeClr val="accent1"/>
          </a:fillRef>
          <a:effectRef idx="0">
            <a:schemeClr val="accent1"/>
          </a:effectRef>
          <a:fontRef idx="minor">
            <a:schemeClr val="tx1"/>
          </a:fontRef>
        </p:style>
      </p:cxnSp>
      <p:cxnSp>
        <p:nvCxnSpPr>
          <p:cNvPr id="91" name="Gerader Verbinder 90">
            <a:extLst>
              <a:ext uri="{FF2B5EF4-FFF2-40B4-BE49-F238E27FC236}">
                <a16:creationId xmlns:a16="http://schemas.microsoft.com/office/drawing/2014/main" id="{758AE337-55B3-406A-B546-5FB2AE9EECA4}"/>
              </a:ext>
            </a:extLst>
          </p:cNvPr>
          <p:cNvCxnSpPr>
            <a:cxnSpLocks noChangeAspect="1"/>
            <a:stCxn id="78" idx="7"/>
            <a:endCxn id="75" idx="3"/>
          </p:cNvCxnSpPr>
          <p:nvPr/>
        </p:nvCxnSpPr>
        <p:spPr>
          <a:xfrm flipV="1">
            <a:off x="4101490" y="3273456"/>
            <a:ext cx="1249051" cy="180365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Rechteck 91">
                <a:extLst>
                  <a:ext uri="{FF2B5EF4-FFF2-40B4-BE49-F238E27FC236}">
                    <a16:creationId xmlns:a16="http://schemas.microsoft.com/office/drawing/2014/main" id="{6AED9BD9-955E-4FA1-9419-1D7A01D5BB2B}"/>
                  </a:ext>
                </a:extLst>
              </p:cNvPr>
              <p:cNvSpPr/>
              <p:nvPr/>
            </p:nvSpPr>
            <p:spPr>
              <a:xfrm>
                <a:off x="3028897" y="330029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2" name="Rechteck 91">
                <a:extLst>
                  <a:ext uri="{FF2B5EF4-FFF2-40B4-BE49-F238E27FC236}">
                    <a16:creationId xmlns:a16="http://schemas.microsoft.com/office/drawing/2014/main" id="{6AED9BD9-955E-4FA1-9419-1D7A01D5BB2B}"/>
                  </a:ext>
                </a:extLst>
              </p:cNvPr>
              <p:cNvSpPr>
                <a:spLocks noRot="1" noChangeAspect="1" noMove="1" noResize="1" noEditPoints="1" noAdjustHandles="1" noChangeArrowheads="1" noChangeShapeType="1" noTextEdit="1"/>
              </p:cNvSpPr>
              <p:nvPr/>
            </p:nvSpPr>
            <p:spPr>
              <a:xfrm>
                <a:off x="3028897" y="3300296"/>
                <a:ext cx="437940" cy="461665"/>
              </a:xfrm>
              <a:prstGeom prst="rect">
                <a:avLst/>
              </a:prstGeom>
              <a:blipFill>
                <a:blip r:embed="rId4"/>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93" name="Rechteck 92">
                <a:extLst>
                  <a:ext uri="{FF2B5EF4-FFF2-40B4-BE49-F238E27FC236}">
                    <a16:creationId xmlns:a16="http://schemas.microsoft.com/office/drawing/2014/main" id="{7CAEB862-A80D-42BC-A8F5-EA3E8BB27AB2}"/>
                  </a:ext>
                </a:extLst>
              </p:cNvPr>
              <p:cNvSpPr/>
              <p:nvPr/>
            </p:nvSpPr>
            <p:spPr>
              <a:xfrm>
                <a:off x="3019926" y="468379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3" name="Rechteck 92">
                <a:extLst>
                  <a:ext uri="{FF2B5EF4-FFF2-40B4-BE49-F238E27FC236}">
                    <a16:creationId xmlns:a16="http://schemas.microsoft.com/office/drawing/2014/main" id="{7CAEB862-A80D-42BC-A8F5-EA3E8BB27AB2}"/>
                  </a:ext>
                </a:extLst>
              </p:cNvPr>
              <p:cNvSpPr>
                <a:spLocks noRot="1" noChangeAspect="1" noMove="1" noResize="1" noEditPoints="1" noAdjustHandles="1" noChangeArrowheads="1" noChangeShapeType="1" noTextEdit="1"/>
              </p:cNvSpPr>
              <p:nvPr/>
            </p:nvSpPr>
            <p:spPr>
              <a:xfrm>
                <a:off x="3019926" y="4683799"/>
                <a:ext cx="437940" cy="461665"/>
              </a:xfrm>
              <a:prstGeom prst="rect">
                <a:avLst/>
              </a:prstGeom>
              <a:blipFill>
                <a:blip r:embed="rId5"/>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94" name="Rechteck 93">
                <a:extLst>
                  <a:ext uri="{FF2B5EF4-FFF2-40B4-BE49-F238E27FC236}">
                    <a16:creationId xmlns:a16="http://schemas.microsoft.com/office/drawing/2014/main" id="{1A6D80C2-F107-440A-8567-EAAE7A1E87ED}"/>
                  </a:ext>
                </a:extLst>
              </p:cNvPr>
              <p:cNvSpPr/>
              <p:nvPr/>
            </p:nvSpPr>
            <p:spPr>
              <a:xfrm>
                <a:off x="3438849" y="355071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4" name="Rechteck 93">
                <a:extLst>
                  <a:ext uri="{FF2B5EF4-FFF2-40B4-BE49-F238E27FC236}">
                    <a16:creationId xmlns:a16="http://schemas.microsoft.com/office/drawing/2014/main" id="{1A6D80C2-F107-440A-8567-EAAE7A1E87ED}"/>
                  </a:ext>
                </a:extLst>
              </p:cNvPr>
              <p:cNvSpPr>
                <a:spLocks noRot="1" noChangeAspect="1" noMove="1" noResize="1" noEditPoints="1" noAdjustHandles="1" noChangeArrowheads="1" noChangeShapeType="1" noTextEdit="1"/>
              </p:cNvSpPr>
              <p:nvPr/>
            </p:nvSpPr>
            <p:spPr>
              <a:xfrm>
                <a:off x="3438849" y="3550714"/>
                <a:ext cx="437940" cy="461665"/>
              </a:xfrm>
              <a:prstGeom prst="rect">
                <a:avLst/>
              </a:prstGeom>
              <a:blipFill>
                <a:blip r:embed="rId6"/>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95" name="Rechteck 94">
                <a:extLst>
                  <a:ext uri="{FF2B5EF4-FFF2-40B4-BE49-F238E27FC236}">
                    <a16:creationId xmlns:a16="http://schemas.microsoft.com/office/drawing/2014/main" id="{1FFD6C1F-5A16-4FA4-9DD9-727BAA85DA41}"/>
                  </a:ext>
                </a:extLst>
              </p:cNvPr>
              <p:cNvSpPr/>
              <p:nvPr/>
            </p:nvSpPr>
            <p:spPr>
              <a:xfrm>
                <a:off x="4521825" y="263992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5" name="Rechteck 94">
                <a:extLst>
                  <a:ext uri="{FF2B5EF4-FFF2-40B4-BE49-F238E27FC236}">
                    <a16:creationId xmlns:a16="http://schemas.microsoft.com/office/drawing/2014/main" id="{1FFD6C1F-5A16-4FA4-9DD9-727BAA85DA41}"/>
                  </a:ext>
                </a:extLst>
              </p:cNvPr>
              <p:cNvSpPr>
                <a:spLocks noRot="1" noChangeAspect="1" noMove="1" noResize="1" noEditPoints="1" noAdjustHandles="1" noChangeArrowheads="1" noChangeShapeType="1" noTextEdit="1"/>
              </p:cNvSpPr>
              <p:nvPr/>
            </p:nvSpPr>
            <p:spPr>
              <a:xfrm>
                <a:off x="4521825" y="2639920"/>
                <a:ext cx="437940" cy="461665"/>
              </a:xfrm>
              <a:prstGeom prst="rect">
                <a:avLst/>
              </a:prstGeom>
              <a:blipFill>
                <a:blip r:embed="rId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96" name="Rechteck 95">
                <a:extLst>
                  <a:ext uri="{FF2B5EF4-FFF2-40B4-BE49-F238E27FC236}">
                    <a16:creationId xmlns:a16="http://schemas.microsoft.com/office/drawing/2014/main" id="{A156B4D9-7C49-4F6A-846A-57609A522C14}"/>
                  </a:ext>
                </a:extLst>
              </p:cNvPr>
              <p:cNvSpPr/>
              <p:nvPr/>
            </p:nvSpPr>
            <p:spPr>
              <a:xfrm>
                <a:off x="4630477" y="524898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6" name="Rechteck 95">
                <a:extLst>
                  <a:ext uri="{FF2B5EF4-FFF2-40B4-BE49-F238E27FC236}">
                    <a16:creationId xmlns:a16="http://schemas.microsoft.com/office/drawing/2014/main" id="{A156B4D9-7C49-4F6A-846A-57609A522C14}"/>
                  </a:ext>
                </a:extLst>
              </p:cNvPr>
              <p:cNvSpPr>
                <a:spLocks noRot="1" noChangeAspect="1" noMove="1" noResize="1" noEditPoints="1" noAdjustHandles="1" noChangeArrowheads="1" noChangeShapeType="1" noTextEdit="1"/>
              </p:cNvSpPr>
              <p:nvPr/>
            </p:nvSpPr>
            <p:spPr>
              <a:xfrm>
                <a:off x="4630477" y="5248985"/>
                <a:ext cx="437940" cy="461665"/>
              </a:xfrm>
              <a:prstGeom prst="rect">
                <a:avLst/>
              </a:prstGeom>
              <a:blipFill>
                <a:blip r:embed="rId8"/>
                <a:stretch>
                  <a:fillRect l="-2817"/>
                </a:stretch>
              </a:blipFill>
            </p:spPr>
            <p:txBody>
              <a:bodyPr/>
              <a:lstStyle/>
              <a:p>
                <a:r>
                  <a:rPr lang="de-AT">
                    <a:noFill/>
                  </a:rPr>
                  <a:t> </a:t>
                </a:r>
              </a:p>
            </p:txBody>
          </p:sp>
        </mc:Fallback>
      </mc:AlternateContent>
      <p:cxnSp>
        <p:nvCxnSpPr>
          <p:cNvPr id="97" name="Gerader Verbinder 96">
            <a:extLst>
              <a:ext uri="{FF2B5EF4-FFF2-40B4-BE49-F238E27FC236}">
                <a16:creationId xmlns:a16="http://schemas.microsoft.com/office/drawing/2014/main" id="{863EF74F-C08D-4F98-A8B7-036E5FF5B4C4}"/>
              </a:ext>
            </a:extLst>
          </p:cNvPr>
          <p:cNvCxnSpPr>
            <a:cxnSpLocks/>
          </p:cNvCxnSpPr>
          <p:nvPr/>
        </p:nvCxnSpPr>
        <p:spPr>
          <a:xfrm>
            <a:off x="4050089" y="3303094"/>
            <a:ext cx="18182" cy="1727437"/>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98" name="Gerader Verbinder 97">
            <a:extLst>
              <a:ext uri="{FF2B5EF4-FFF2-40B4-BE49-F238E27FC236}">
                <a16:creationId xmlns:a16="http://schemas.microsoft.com/office/drawing/2014/main" id="{4ECFDA2E-A6C3-4DAD-8F8A-FB1211F71A22}"/>
              </a:ext>
            </a:extLst>
          </p:cNvPr>
          <p:cNvCxnSpPr>
            <a:cxnSpLocks/>
          </p:cNvCxnSpPr>
          <p:nvPr/>
        </p:nvCxnSpPr>
        <p:spPr>
          <a:xfrm>
            <a:off x="5685878" y="3288700"/>
            <a:ext cx="18182" cy="1727437"/>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99" name="Gerader Verbinder 98">
            <a:extLst>
              <a:ext uri="{FF2B5EF4-FFF2-40B4-BE49-F238E27FC236}">
                <a16:creationId xmlns:a16="http://schemas.microsoft.com/office/drawing/2014/main" id="{6CF99574-7DF5-405D-B192-6EA4360EE224}"/>
              </a:ext>
            </a:extLst>
          </p:cNvPr>
          <p:cNvCxnSpPr>
            <a:cxnSpLocks noChangeAspect="1"/>
            <a:endCxn id="76" idx="6"/>
          </p:cNvCxnSpPr>
          <p:nvPr/>
        </p:nvCxnSpPr>
        <p:spPr>
          <a:xfrm flipH="1" flipV="1">
            <a:off x="3077890" y="4222880"/>
            <a:ext cx="2265402" cy="89912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0" name="Rechteck 99">
                <a:extLst>
                  <a:ext uri="{FF2B5EF4-FFF2-40B4-BE49-F238E27FC236}">
                    <a16:creationId xmlns:a16="http://schemas.microsoft.com/office/drawing/2014/main" id="{CFC267BF-5EE5-404A-A948-3E984DA4BD01}"/>
                  </a:ext>
                </a:extLst>
              </p:cNvPr>
              <p:cNvSpPr/>
              <p:nvPr/>
            </p:nvSpPr>
            <p:spPr>
              <a:xfrm>
                <a:off x="4032144" y="354345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00" name="Rechteck 99">
                <a:extLst>
                  <a:ext uri="{FF2B5EF4-FFF2-40B4-BE49-F238E27FC236}">
                    <a16:creationId xmlns:a16="http://schemas.microsoft.com/office/drawing/2014/main" id="{CFC267BF-5EE5-404A-A948-3E984DA4BD01}"/>
                  </a:ext>
                </a:extLst>
              </p:cNvPr>
              <p:cNvSpPr>
                <a:spLocks noRot="1" noChangeAspect="1" noMove="1" noResize="1" noEditPoints="1" noAdjustHandles="1" noChangeArrowheads="1" noChangeShapeType="1" noTextEdit="1"/>
              </p:cNvSpPr>
              <p:nvPr/>
            </p:nvSpPr>
            <p:spPr>
              <a:xfrm>
                <a:off x="4032144" y="3543456"/>
                <a:ext cx="437940" cy="461665"/>
              </a:xfrm>
              <a:prstGeom prst="rect">
                <a:avLst/>
              </a:prstGeom>
              <a:blipFill>
                <a:blip r:embed="rId9"/>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101" name="Rechteck 100">
                <a:extLst>
                  <a:ext uri="{FF2B5EF4-FFF2-40B4-BE49-F238E27FC236}">
                    <a16:creationId xmlns:a16="http://schemas.microsoft.com/office/drawing/2014/main" id="{97403014-543B-4C9D-B37F-324CDB5EFE4A}"/>
                  </a:ext>
                </a:extLst>
              </p:cNvPr>
              <p:cNvSpPr/>
              <p:nvPr/>
            </p:nvSpPr>
            <p:spPr>
              <a:xfrm>
                <a:off x="4426213" y="388996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01" name="Rechteck 100">
                <a:extLst>
                  <a:ext uri="{FF2B5EF4-FFF2-40B4-BE49-F238E27FC236}">
                    <a16:creationId xmlns:a16="http://schemas.microsoft.com/office/drawing/2014/main" id="{97403014-543B-4C9D-B37F-324CDB5EFE4A}"/>
                  </a:ext>
                </a:extLst>
              </p:cNvPr>
              <p:cNvSpPr>
                <a:spLocks noRot="1" noChangeAspect="1" noMove="1" noResize="1" noEditPoints="1" noAdjustHandles="1" noChangeArrowheads="1" noChangeShapeType="1" noTextEdit="1"/>
              </p:cNvSpPr>
              <p:nvPr/>
            </p:nvSpPr>
            <p:spPr>
              <a:xfrm>
                <a:off x="4426213" y="3889965"/>
                <a:ext cx="437940" cy="461665"/>
              </a:xfrm>
              <a:prstGeom prst="rect">
                <a:avLst/>
              </a:prstGeom>
              <a:blipFill>
                <a:blip r:embed="rId1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102" name="Rechteck 101">
                <a:extLst>
                  <a:ext uri="{FF2B5EF4-FFF2-40B4-BE49-F238E27FC236}">
                    <a16:creationId xmlns:a16="http://schemas.microsoft.com/office/drawing/2014/main" id="{158467D8-31FA-427C-B23C-57307374D7EA}"/>
                  </a:ext>
                </a:extLst>
              </p:cNvPr>
              <p:cNvSpPr/>
              <p:nvPr/>
            </p:nvSpPr>
            <p:spPr>
              <a:xfrm>
                <a:off x="5110453" y="427345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02" name="Rechteck 101">
                <a:extLst>
                  <a:ext uri="{FF2B5EF4-FFF2-40B4-BE49-F238E27FC236}">
                    <a16:creationId xmlns:a16="http://schemas.microsoft.com/office/drawing/2014/main" id="{158467D8-31FA-427C-B23C-57307374D7EA}"/>
                  </a:ext>
                </a:extLst>
              </p:cNvPr>
              <p:cNvSpPr>
                <a:spLocks noRot="1" noChangeAspect="1" noMove="1" noResize="1" noEditPoints="1" noAdjustHandles="1" noChangeArrowheads="1" noChangeShapeType="1" noTextEdit="1"/>
              </p:cNvSpPr>
              <p:nvPr/>
            </p:nvSpPr>
            <p:spPr>
              <a:xfrm>
                <a:off x="5110453" y="4273455"/>
                <a:ext cx="437940" cy="461665"/>
              </a:xfrm>
              <a:prstGeom prst="rect">
                <a:avLst/>
              </a:prstGeom>
              <a:blipFill>
                <a:blip r:embed="rId11"/>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103" name="Rechteck 102">
                <a:extLst>
                  <a:ext uri="{FF2B5EF4-FFF2-40B4-BE49-F238E27FC236}">
                    <a16:creationId xmlns:a16="http://schemas.microsoft.com/office/drawing/2014/main" id="{A5A2CB70-3E9F-406A-B85B-8DFEF7DECB0B}"/>
                  </a:ext>
                </a:extLst>
              </p:cNvPr>
              <p:cNvSpPr/>
              <p:nvPr/>
            </p:nvSpPr>
            <p:spPr>
              <a:xfrm>
                <a:off x="5654146" y="427345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03" name="Rechteck 102">
                <a:extLst>
                  <a:ext uri="{FF2B5EF4-FFF2-40B4-BE49-F238E27FC236}">
                    <a16:creationId xmlns:a16="http://schemas.microsoft.com/office/drawing/2014/main" id="{A5A2CB70-3E9F-406A-B85B-8DFEF7DECB0B}"/>
                  </a:ext>
                </a:extLst>
              </p:cNvPr>
              <p:cNvSpPr>
                <a:spLocks noRot="1" noChangeAspect="1" noMove="1" noResize="1" noEditPoints="1" noAdjustHandles="1" noChangeArrowheads="1" noChangeShapeType="1" noTextEdit="1"/>
              </p:cNvSpPr>
              <p:nvPr/>
            </p:nvSpPr>
            <p:spPr>
              <a:xfrm>
                <a:off x="5654146" y="4273454"/>
                <a:ext cx="437940" cy="461665"/>
              </a:xfrm>
              <a:prstGeom prst="rect">
                <a:avLst/>
              </a:prstGeom>
              <a:blipFill>
                <a:blip r:embed="rId12"/>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104" name="Rechteck 103">
                <a:extLst>
                  <a:ext uri="{FF2B5EF4-FFF2-40B4-BE49-F238E27FC236}">
                    <a16:creationId xmlns:a16="http://schemas.microsoft.com/office/drawing/2014/main" id="{0EDFE679-2F3D-42D9-9C12-42D1E8025359}"/>
                  </a:ext>
                </a:extLst>
              </p:cNvPr>
              <p:cNvSpPr/>
              <p:nvPr/>
            </p:nvSpPr>
            <p:spPr>
              <a:xfrm>
                <a:off x="4771346" y="455486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04" name="Rechteck 103">
                <a:extLst>
                  <a:ext uri="{FF2B5EF4-FFF2-40B4-BE49-F238E27FC236}">
                    <a16:creationId xmlns:a16="http://schemas.microsoft.com/office/drawing/2014/main" id="{0EDFE679-2F3D-42D9-9C12-42D1E8025359}"/>
                  </a:ext>
                </a:extLst>
              </p:cNvPr>
              <p:cNvSpPr>
                <a:spLocks noRot="1" noChangeAspect="1" noMove="1" noResize="1" noEditPoints="1" noAdjustHandles="1" noChangeArrowheads="1" noChangeShapeType="1" noTextEdit="1"/>
              </p:cNvSpPr>
              <p:nvPr/>
            </p:nvSpPr>
            <p:spPr>
              <a:xfrm>
                <a:off x="4771346" y="4554862"/>
                <a:ext cx="437940" cy="461665"/>
              </a:xfrm>
              <a:prstGeom prst="rect">
                <a:avLst/>
              </a:prstGeom>
              <a:blipFill>
                <a:blip r:embed="rId13"/>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105" name="Rechteck 104">
                <a:extLst>
                  <a:ext uri="{FF2B5EF4-FFF2-40B4-BE49-F238E27FC236}">
                    <a16:creationId xmlns:a16="http://schemas.microsoft.com/office/drawing/2014/main" id="{4C973B79-BF0F-4247-9258-ECD389B6B182}"/>
                  </a:ext>
                </a:extLst>
              </p:cNvPr>
              <p:cNvSpPr/>
              <p:nvPr/>
            </p:nvSpPr>
            <p:spPr>
              <a:xfrm>
                <a:off x="2627772" y="4012379"/>
                <a:ext cx="44435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𝒂</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05" name="Rechteck 104">
                <a:extLst>
                  <a:ext uri="{FF2B5EF4-FFF2-40B4-BE49-F238E27FC236}">
                    <a16:creationId xmlns:a16="http://schemas.microsoft.com/office/drawing/2014/main" id="{4C973B79-BF0F-4247-9258-ECD389B6B182}"/>
                  </a:ext>
                </a:extLst>
              </p:cNvPr>
              <p:cNvSpPr>
                <a:spLocks noRot="1" noChangeAspect="1" noMove="1" noResize="1" noEditPoints="1" noAdjustHandles="1" noChangeArrowheads="1" noChangeShapeType="1" noTextEdit="1"/>
              </p:cNvSpPr>
              <p:nvPr/>
            </p:nvSpPr>
            <p:spPr>
              <a:xfrm>
                <a:off x="2627772" y="4012379"/>
                <a:ext cx="444352" cy="461665"/>
              </a:xfrm>
              <a:prstGeom prst="rect">
                <a:avLst/>
              </a:prstGeom>
              <a:blipFill>
                <a:blip r:embed="rId1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106" name="Rechteck 105">
                <a:extLst>
                  <a:ext uri="{FF2B5EF4-FFF2-40B4-BE49-F238E27FC236}">
                    <a16:creationId xmlns:a16="http://schemas.microsoft.com/office/drawing/2014/main" id="{1209B4ED-4E82-41EC-8291-FACFBD0CAE41}"/>
                  </a:ext>
                </a:extLst>
              </p:cNvPr>
              <p:cNvSpPr/>
              <p:nvPr/>
            </p:nvSpPr>
            <p:spPr>
              <a:xfrm>
                <a:off x="3741019" y="2860283"/>
                <a:ext cx="44114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𝒃</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06" name="Rechteck 105">
                <a:extLst>
                  <a:ext uri="{FF2B5EF4-FFF2-40B4-BE49-F238E27FC236}">
                    <a16:creationId xmlns:a16="http://schemas.microsoft.com/office/drawing/2014/main" id="{1209B4ED-4E82-41EC-8291-FACFBD0CAE41}"/>
                  </a:ext>
                </a:extLst>
              </p:cNvPr>
              <p:cNvSpPr>
                <a:spLocks noRot="1" noChangeAspect="1" noMove="1" noResize="1" noEditPoints="1" noAdjustHandles="1" noChangeArrowheads="1" noChangeShapeType="1" noTextEdit="1"/>
              </p:cNvSpPr>
              <p:nvPr/>
            </p:nvSpPr>
            <p:spPr>
              <a:xfrm>
                <a:off x="3741019" y="2860283"/>
                <a:ext cx="441146" cy="461665"/>
              </a:xfrm>
              <a:prstGeom prst="rect">
                <a:avLst/>
              </a:prstGeom>
              <a:blipFill>
                <a:blip r:embed="rId15"/>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107" name="Rechteck 106">
                <a:extLst>
                  <a:ext uri="{FF2B5EF4-FFF2-40B4-BE49-F238E27FC236}">
                    <a16:creationId xmlns:a16="http://schemas.microsoft.com/office/drawing/2014/main" id="{F5B92A26-00C3-4016-B5C5-FE82421E0CE4}"/>
                  </a:ext>
                </a:extLst>
              </p:cNvPr>
              <p:cNvSpPr/>
              <p:nvPr/>
            </p:nvSpPr>
            <p:spPr>
              <a:xfrm>
                <a:off x="3725522" y="5054293"/>
                <a:ext cx="45236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𝒅</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07" name="Rechteck 106">
                <a:extLst>
                  <a:ext uri="{FF2B5EF4-FFF2-40B4-BE49-F238E27FC236}">
                    <a16:creationId xmlns:a16="http://schemas.microsoft.com/office/drawing/2014/main" id="{F5B92A26-00C3-4016-B5C5-FE82421E0CE4}"/>
                  </a:ext>
                </a:extLst>
              </p:cNvPr>
              <p:cNvSpPr>
                <a:spLocks noRot="1" noChangeAspect="1" noMove="1" noResize="1" noEditPoints="1" noAdjustHandles="1" noChangeArrowheads="1" noChangeShapeType="1" noTextEdit="1"/>
              </p:cNvSpPr>
              <p:nvPr/>
            </p:nvSpPr>
            <p:spPr>
              <a:xfrm>
                <a:off x="3725522" y="5054293"/>
                <a:ext cx="452368" cy="461665"/>
              </a:xfrm>
              <a:prstGeom prst="rect">
                <a:avLst/>
              </a:prstGeom>
              <a:blipFill>
                <a:blip r:embed="rId16"/>
                <a:stretch>
                  <a:fillRect l="-4054"/>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108" name="Rechteck 107">
                <a:extLst>
                  <a:ext uri="{FF2B5EF4-FFF2-40B4-BE49-F238E27FC236}">
                    <a16:creationId xmlns:a16="http://schemas.microsoft.com/office/drawing/2014/main" id="{3BD5CDC1-5FE1-4288-8FCE-93B666C313E9}"/>
                  </a:ext>
                </a:extLst>
              </p:cNvPr>
              <p:cNvSpPr/>
              <p:nvPr/>
            </p:nvSpPr>
            <p:spPr>
              <a:xfrm>
                <a:off x="5372131" y="2869375"/>
                <a:ext cx="4090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𝒄</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08" name="Rechteck 107">
                <a:extLst>
                  <a:ext uri="{FF2B5EF4-FFF2-40B4-BE49-F238E27FC236}">
                    <a16:creationId xmlns:a16="http://schemas.microsoft.com/office/drawing/2014/main" id="{3BD5CDC1-5FE1-4288-8FCE-93B666C313E9}"/>
                  </a:ext>
                </a:extLst>
              </p:cNvPr>
              <p:cNvSpPr>
                <a:spLocks noRot="1" noChangeAspect="1" noMove="1" noResize="1" noEditPoints="1" noAdjustHandles="1" noChangeArrowheads="1" noChangeShapeType="1" noTextEdit="1"/>
              </p:cNvSpPr>
              <p:nvPr/>
            </p:nvSpPr>
            <p:spPr>
              <a:xfrm>
                <a:off x="5372131" y="2869375"/>
                <a:ext cx="409086" cy="461665"/>
              </a:xfrm>
              <a:prstGeom prst="rect">
                <a:avLst/>
              </a:prstGeom>
              <a:blipFill>
                <a:blip r:embed="rId17"/>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109" name="Rechteck 108">
                <a:extLst>
                  <a:ext uri="{FF2B5EF4-FFF2-40B4-BE49-F238E27FC236}">
                    <a16:creationId xmlns:a16="http://schemas.microsoft.com/office/drawing/2014/main" id="{FBB09BF1-009E-41AF-9180-528A38842BD5}"/>
                  </a:ext>
                </a:extLst>
              </p:cNvPr>
              <p:cNvSpPr/>
              <p:nvPr/>
            </p:nvSpPr>
            <p:spPr>
              <a:xfrm>
                <a:off x="5382496" y="5053793"/>
                <a:ext cx="42191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𝒆</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09" name="Rechteck 108">
                <a:extLst>
                  <a:ext uri="{FF2B5EF4-FFF2-40B4-BE49-F238E27FC236}">
                    <a16:creationId xmlns:a16="http://schemas.microsoft.com/office/drawing/2014/main" id="{FBB09BF1-009E-41AF-9180-528A38842BD5}"/>
                  </a:ext>
                </a:extLst>
              </p:cNvPr>
              <p:cNvSpPr>
                <a:spLocks noRot="1" noChangeAspect="1" noMove="1" noResize="1" noEditPoints="1" noAdjustHandles="1" noChangeArrowheads="1" noChangeShapeType="1" noTextEdit="1"/>
              </p:cNvSpPr>
              <p:nvPr/>
            </p:nvSpPr>
            <p:spPr>
              <a:xfrm>
                <a:off x="5382496" y="5053793"/>
                <a:ext cx="421910" cy="461665"/>
              </a:xfrm>
              <a:prstGeom prst="rect">
                <a:avLst/>
              </a:prstGeom>
              <a:blipFill>
                <a:blip r:embed="rId18"/>
                <a:stretch>
                  <a:fillRect/>
                </a:stretch>
              </a:blipFill>
            </p:spPr>
            <p:txBody>
              <a:bodyPr/>
              <a:lstStyle/>
              <a:p>
                <a:r>
                  <a:rPr lang="de-AT">
                    <a:noFill/>
                  </a:rPr>
                  <a:t> </a:t>
                </a:r>
              </a:p>
            </p:txBody>
          </p:sp>
        </mc:Fallback>
      </mc:AlternateContent>
    </p:spTree>
    <p:extLst>
      <p:ext uri="{BB962C8B-B14F-4D97-AF65-F5344CB8AC3E}">
        <p14:creationId xmlns:p14="http://schemas.microsoft.com/office/powerpoint/2010/main" val="3082061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noProof="0" dirty="0">
                <a:latin typeface="Calibri" panose="020F0502020204030204" pitchFamily="34" charset="0"/>
                <a:cs typeface="Calibri" panose="020F0502020204030204" pitchFamily="34" charset="0"/>
              </a:rPr>
              <a:t>Student task</a:t>
            </a:r>
          </a:p>
        </p:txBody>
      </p:sp>
      <mc:AlternateContent xmlns:mc="http://schemas.openxmlformats.org/markup-compatibility/2006">
        <mc:Choice xmlns:a14="http://schemas.microsoft.com/office/drawing/2010/main" Requires="a14">
          <p:sp>
            <p:nvSpPr>
              <p:cNvPr id="4" name="Textfeld 2">
                <a:extLst>
                  <a:ext uri="{FF2B5EF4-FFF2-40B4-BE49-F238E27FC236}">
                    <a16:creationId xmlns:a16="http://schemas.microsoft.com/office/drawing/2014/main" id="{B1AB2DE2-BFB4-403B-9976-58C0812A00AF}"/>
                  </a:ext>
                </a:extLst>
              </p:cNvPr>
              <p:cNvSpPr txBox="1"/>
              <p:nvPr/>
            </p:nvSpPr>
            <p:spPr>
              <a:xfrm>
                <a:off x="519423" y="1200504"/>
                <a:ext cx="8229600" cy="5078313"/>
              </a:xfrm>
              <a:prstGeom prst="rect">
                <a:avLst/>
              </a:prstGeom>
              <a:solidFill>
                <a:schemeClr val="accent3">
                  <a:lumMod val="60000"/>
                  <a:lumOff val="40000"/>
                </a:schemeClr>
              </a:solid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a:latin typeface="Calibri" panose="020F0502020204030204" pitchFamily="34" charset="0"/>
                    <a:cs typeface="Calibri" panose="020F0502020204030204" pitchFamily="34" charset="0"/>
                  </a:rPr>
                  <a:t>Task</a:t>
                </a:r>
                <a:r>
                  <a:rPr kumimoji="0" lang="en-US" sz="18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5: </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Install</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networkx</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python</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library</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for</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graph</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and network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analysis</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You</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can</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find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the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library</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hlinkClick r:id="rId3"/>
                  </a:rPr>
                  <a:t>https://networkx.org/</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You</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can</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install</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the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library</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also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with</a:t>
                </a:r>
                <a:endPar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de-AT" sz="1800" dirty="0">
                  <a:latin typeface="Calibri" panose="020F0502020204030204" pitchFamily="34" charset="0"/>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de-AT" sz="1800" i="0" u="none" strike="noStrike" kern="0" cap="none" spc="0" normalizeH="0" baseline="0" noProof="0" dirty="0" err="1">
                    <a:ln>
                      <a:noFill/>
                    </a:ln>
                    <a:solidFill>
                      <a:srgbClr val="000000"/>
                    </a:solidFill>
                    <a:effectLst/>
                    <a:uLnTx/>
                    <a:uFillTx/>
                    <a:latin typeface="Courier New" panose="02070309020205020404" pitchFamily="49" charset="0"/>
                    <a:cs typeface="Courier New" panose="02070309020205020404" pitchFamily="49" charset="0"/>
                    <a:sym typeface="Arial"/>
                  </a:rPr>
                  <a:t>pip</a:t>
                </a:r>
                <a:r>
                  <a:rPr kumimoji="0" lang="de-AT" sz="180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sym typeface="Arial"/>
                  </a:rPr>
                  <a:t> </a:t>
                </a:r>
                <a:r>
                  <a:rPr kumimoji="0" lang="de-AT" sz="1800" i="0" u="none" strike="noStrike" kern="0" cap="none" spc="0" normalizeH="0" baseline="0" noProof="0" dirty="0" err="1">
                    <a:ln>
                      <a:noFill/>
                    </a:ln>
                    <a:solidFill>
                      <a:srgbClr val="000000"/>
                    </a:solidFill>
                    <a:effectLst/>
                    <a:uLnTx/>
                    <a:uFillTx/>
                    <a:latin typeface="Courier New" panose="02070309020205020404" pitchFamily="49" charset="0"/>
                    <a:cs typeface="Courier New" panose="02070309020205020404" pitchFamily="49" charset="0"/>
                    <a:sym typeface="Arial"/>
                  </a:rPr>
                  <a:t>install</a:t>
                </a:r>
                <a:r>
                  <a:rPr kumimoji="0" lang="de-AT" sz="180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sym typeface="Arial"/>
                  </a:rPr>
                  <a:t> </a:t>
                </a:r>
                <a:r>
                  <a:rPr kumimoji="0" lang="de-AT" sz="1800" i="0" u="none" strike="noStrike" kern="0" cap="none" spc="0" normalizeH="0" baseline="0" noProof="0" dirty="0" err="1">
                    <a:ln>
                      <a:noFill/>
                    </a:ln>
                    <a:solidFill>
                      <a:srgbClr val="000000"/>
                    </a:solidFill>
                    <a:effectLst/>
                    <a:uLnTx/>
                    <a:uFillTx/>
                    <a:latin typeface="Courier New" panose="02070309020205020404" pitchFamily="49" charset="0"/>
                    <a:cs typeface="Courier New" panose="02070309020205020404" pitchFamily="49" charset="0"/>
                    <a:sym typeface="Arial"/>
                  </a:rPr>
                  <a:t>networkx</a:t>
                </a:r>
                <a:endParaRPr kumimoji="0" lang="de-AT" sz="180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Explore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the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tutorial</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of</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the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library</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hlinkClick r:id="rId4"/>
                  </a:rPr>
                  <a:t>https://networkx.org/documentation/stable/tutorial.html</a:t>
                </a:r>
                <a:endPar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endParaRPr lang="de-AT" sz="1800" dirty="0">
                  <a:latin typeface="Calibri" panose="020F0502020204030204" pitchFamily="34" charset="0"/>
                  <a:cs typeface="Calibri" panose="020F0502020204030204" pitchFamily="34" charset="0"/>
                </a:endParaRPr>
              </a:p>
              <a:p>
                <a:pPr lvl="0">
                  <a:defRPr/>
                </a:pP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You</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can</a:t>
                </a:r>
                <a:r>
                  <a:rPr lang="de-AT" sz="1800" dirty="0">
                    <a:latin typeface="Calibri" panose="020F0502020204030204" pitchFamily="34" charset="0"/>
                    <a:cs typeface="Calibri" panose="020F0502020204030204" pitchFamily="34" charset="0"/>
                  </a:rPr>
                  <a:t> </a:t>
                </a:r>
                <a:r>
                  <a:rPr lang="de-AT" sz="1800" dirty="0" err="1">
                    <a:latin typeface="Calibri" panose="020F0502020204030204" pitchFamily="34" charset="0"/>
                    <a:cs typeface="Calibri" panose="020F0502020204030204" pitchFamily="34" charset="0"/>
                  </a:rPr>
                  <a:t>load</a:t>
                </a:r>
                <a:r>
                  <a:rPr lang="de-AT" sz="1800" dirty="0">
                    <a:latin typeface="Calibri" panose="020F0502020204030204" pitchFamily="34" charset="0"/>
                    <a:cs typeface="Calibri" panose="020F0502020204030204" pitchFamily="34" charset="0"/>
                  </a:rPr>
                  <a:t> a </a:t>
                </a:r>
                <a:r>
                  <a:rPr lang="de-AT" sz="1800" dirty="0" err="1">
                    <a:latin typeface="Calibri" panose="020F0502020204030204" pitchFamily="34" charset="0"/>
                    <a:cs typeface="Calibri" panose="020F0502020204030204" pitchFamily="34" charset="0"/>
                  </a:rPr>
                  <a:t>graph</a:t>
                </a:r>
                <a:r>
                  <a:rPr lang="de-AT" sz="1800" dirty="0">
                    <a:latin typeface="Calibri" panose="020F0502020204030204" pitchFamily="34" charset="0"/>
                    <a:cs typeface="Calibri" panose="020F0502020204030204" pitchFamily="34" charset="0"/>
                  </a:rPr>
                  <a:t> </a:t>
                </a:r>
                <a:r>
                  <a:rPr lang="de-AT" sz="1800" dirty="0" err="1">
                    <a:latin typeface="Calibri" panose="020F0502020204030204" pitchFamily="34" charset="0"/>
                    <a:cs typeface="Calibri" panose="020F0502020204030204" pitchFamily="34" charset="0"/>
                  </a:rPr>
                  <a:t>from</a:t>
                </a:r>
                <a:r>
                  <a:rPr lang="de-AT" sz="1800" dirty="0">
                    <a:latin typeface="Calibri" panose="020F0502020204030204" pitchFamily="34" charset="0"/>
                    <a:cs typeface="Calibri" panose="020F0502020204030204" pitchFamily="34" charset="0"/>
                  </a:rPr>
                  <a:t> a </a:t>
                </a:r>
                <a:r>
                  <a:rPr lang="de-AT" sz="1800" dirty="0" err="1">
                    <a:latin typeface="Calibri" panose="020F0502020204030204" pitchFamily="34" charset="0"/>
                    <a:cs typeface="Calibri" panose="020F0502020204030204" pitchFamily="34" charset="0"/>
                  </a:rPr>
                  <a:t>file</a:t>
                </a:r>
                <a:r>
                  <a:rPr lang="de-AT" sz="1800" dirty="0">
                    <a:latin typeface="Calibri" panose="020F0502020204030204" pitchFamily="34" charset="0"/>
                    <a:cs typeface="Calibri" panose="020F0502020204030204" pitchFamily="34" charset="0"/>
                  </a:rPr>
                  <a:t>, e.g., </a:t>
                </a:r>
                <a14:m>
                  <m:oMath xmlns:m="http://schemas.openxmlformats.org/officeDocument/2006/math">
                    <m:r>
                      <a:rPr lang="de-AT" sz="1800" i="1" dirty="0" smtClean="0">
                        <a:latin typeface="Cambria Math" panose="02040503050406030204" pitchFamily="18" charset="0"/>
                        <a:cs typeface="Calibri" panose="020F0502020204030204" pitchFamily="34" charset="0"/>
                      </a:rPr>
                      <m:t>𝑔</m:t>
                    </m:r>
                    <m:r>
                      <a:rPr lang="de-AT" sz="1800" i="1" dirty="0" smtClean="0">
                        <a:latin typeface="Cambria Math" panose="02040503050406030204" pitchFamily="18" charset="0"/>
                        <a:cs typeface="Calibri" panose="020F0502020204030204" pitchFamily="34" charset="0"/>
                      </a:rPr>
                      <m:t> = </m:t>
                    </m:r>
                    <m:r>
                      <a:rPr lang="de-AT" sz="1800" i="1" dirty="0" err="1">
                        <a:latin typeface="Cambria Math" panose="02040503050406030204" pitchFamily="18" charset="0"/>
                        <a:cs typeface="Calibri" panose="020F0502020204030204" pitchFamily="34" charset="0"/>
                      </a:rPr>
                      <m:t>𝑛𝑥</m:t>
                    </m:r>
                    <m:r>
                      <a:rPr lang="de-AT" sz="1800" i="1" dirty="0" err="1">
                        <a:latin typeface="Cambria Math" panose="02040503050406030204" pitchFamily="18" charset="0"/>
                        <a:cs typeface="Calibri" panose="020F0502020204030204" pitchFamily="34" charset="0"/>
                      </a:rPr>
                      <m:t>.</m:t>
                    </m:r>
                    <m:r>
                      <a:rPr lang="de-AT" sz="1800" i="1" dirty="0" err="1">
                        <a:latin typeface="Cambria Math" panose="02040503050406030204" pitchFamily="18" charset="0"/>
                        <a:cs typeface="Calibri" panose="020F0502020204030204" pitchFamily="34" charset="0"/>
                      </a:rPr>
                      <m:t>𝑟𝑒𝑎𝑑</m:t>
                    </m:r>
                    <m:r>
                      <a:rPr lang="de-AT" sz="1800" i="1" dirty="0" err="1">
                        <a:latin typeface="Cambria Math" panose="02040503050406030204" pitchFamily="18" charset="0"/>
                        <a:cs typeface="Calibri" panose="020F0502020204030204" pitchFamily="34" charset="0"/>
                      </a:rPr>
                      <m:t>_</m:t>
                    </m:r>
                    <m:r>
                      <a:rPr lang="de-AT" sz="1800" i="1" dirty="0" err="1">
                        <a:latin typeface="Cambria Math" panose="02040503050406030204" pitchFamily="18" charset="0"/>
                        <a:cs typeface="Calibri" panose="020F0502020204030204" pitchFamily="34" charset="0"/>
                      </a:rPr>
                      <m:t>𝑔𝑚𝑙</m:t>
                    </m:r>
                    <m:r>
                      <a:rPr lang="de-AT" sz="1800" i="1" dirty="0" smtClean="0">
                        <a:latin typeface="Cambria Math" panose="02040503050406030204" pitchFamily="18" charset="0"/>
                        <a:cs typeface="Calibri" panose="020F0502020204030204" pitchFamily="34" charset="0"/>
                      </a:rPr>
                      <m:t>(</m:t>
                    </m:r>
                    <m:r>
                      <a:rPr lang="de-AT" sz="1800" i="1" dirty="0" err="1" smtClean="0">
                        <a:latin typeface="Cambria Math" panose="02040503050406030204" pitchFamily="18" charset="0"/>
                        <a:cs typeface="Calibri" panose="020F0502020204030204" pitchFamily="34" charset="0"/>
                      </a:rPr>
                      <m:t>𝑓𝑖𝑙𝑒𝑛𝑎𝑚𝑒</m:t>
                    </m:r>
                    <m:r>
                      <a:rPr lang="de-AT" sz="1800" i="1" dirty="0" smtClean="0">
                        <a:latin typeface="Cambria Math" panose="02040503050406030204" pitchFamily="18" charset="0"/>
                        <a:cs typeface="Calibri" panose="020F0502020204030204" pitchFamily="34" charset="0"/>
                      </a:rPr>
                      <m:t>).</m:t>
                    </m:r>
                  </m:oMath>
                </a14:m>
                <a:r>
                  <a:rPr kumimoji="0" lang="en-US"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en-US" sz="1800" i="0" u="none" strike="noStrike" kern="0" cap="none" spc="0" normalizeH="0" noProof="0" dirty="0">
                    <a:ln>
                      <a:noFill/>
                    </a:ln>
                    <a:solidFill>
                      <a:srgbClr val="000000"/>
                    </a:solidFill>
                    <a:effectLst/>
                    <a:uLnTx/>
                    <a:uFillTx/>
                    <a:latin typeface="Calibri" panose="020F0502020204030204" pitchFamily="34" charset="0"/>
                    <a:cs typeface="Calibri" panose="020F0502020204030204" pitchFamily="34" charset="0"/>
                    <a:sym typeface="Arial"/>
                  </a:rPr>
                  <a:t>Load the Les </a:t>
                </a:r>
                <a:r>
                  <a:rPr kumimoji="0" lang="en-US" sz="1800" i="0" u="none" strike="noStrike" kern="0" cap="none" spc="0" normalizeH="0" noProof="0" dirty="0" err="1">
                    <a:ln>
                      <a:noFill/>
                    </a:ln>
                    <a:solidFill>
                      <a:srgbClr val="000000"/>
                    </a:solidFill>
                    <a:effectLst/>
                    <a:uLnTx/>
                    <a:uFillTx/>
                    <a:latin typeface="Calibri" panose="020F0502020204030204" pitchFamily="34" charset="0"/>
                    <a:cs typeface="Calibri" panose="020F0502020204030204" pitchFamily="34" charset="0"/>
                    <a:sym typeface="Arial"/>
                  </a:rPr>
                  <a:t>Miserables</a:t>
                </a:r>
                <a:r>
                  <a:rPr kumimoji="0" lang="en-US" sz="1800" i="0" u="none" strike="noStrike" kern="0" cap="none" spc="0" normalizeH="0" noProof="0" dirty="0">
                    <a:ln>
                      <a:noFill/>
                    </a:ln>
                    <a:solidFill>
                      <a:srgbClr val="000000"/>
                    </a:solidFill>
                    <a:effectLst/>
                    <a:uLnTx/>
                    <a:uFillTx/>
                    <a:latin typeface="Calibri" panose="020F0502020204030204" pitchFamily="34" charset="0"/>
                    <a:cs typeface="Calibri" panose="020F0502020204030204" pitchFamily="34" charset="0"/>
                    <a:sym typeface="Arial"/>
                  </a:rPr>
                  <a:t> graph from </a:t>
                </a:r>
                <a:r>
                  <a:rPr kumimoji="0" lang="en-US" sz="1800" i="0" u="none" strike="noStrike" kern="0" cap="none" spc="0" normalizeH="0" noProof="0" dirty="0" err="1">
                    <a:ln>
                      <a:noFill/>
                    </a:ln>
                    <a:solidFill>
                      <a:srgbClr val="000000"/>
                    </a:solidFill>
                    <a:effectLst/>
                    <a:uLnTx/>
                    <a:uFillTx/>
                    <a:latin typeface="Calibri" panose="020F0502020204030204" pitchFamily="34" charset="0"/>
                    <a:cs typeface="Calibri" panose="020F0502020204030204" pitchFamily="34" charset="0"/>
                    <a:sym typeface="Arial"/>
                    <a:hlinkClick r:id="rId5"/>
                  </a:rPr>
                  <a:t>lesmis.gml</a:t>
                </a:r>
                <a:r>
                  <a:rPr kumimoji="0" lang="en-US" sz="1800" i="0" u="none" strike="noStrike" kern="0" cap="none" spc="0" normalizeH="0" noProof="0" dirty="0">
                    <a:ln>
                      <a:noFill/>
                    </a:ln>
                    <a:solidFill>
                      <a:srgbClr val="000000"/>
                    </a:solidFill>
                    <a:effectLst/>
                    <a:uLnTx/>
                    <a:uFillTx/>
                    <a:latin typeface="Calibri" panose="020F0502020204030204" pitchFamily="34" charset="0"/>
                    <a:cs typeface="Calibri" panose="020F0502020204030204" pitchFamily="34" charset="0"/>
                    <a:sym typeface="Arial"/>
                    <a:hlinkClick r:id="rId5"/>
                  </a:rPr>
                  <a:t> </a:t>
                </a:r>
                <a:r>
                  <a:rPr kumimoji="0" lang="en-US" sz="1800" i="0" u="none" strike="noStrike" kern="0" cap="none" spc="0" normalizeH="0" noProof="0" dirty="0">
                    <a:ln>
                      <a:noFill/>
                    </a:ln>
                    <a:solidFill>
                      <a:srgbClr val="000000"/>
                    </a:solidFill>
                    <a:effectLst/>
                    <a:uLnTx/>
                    <a:uFillTx/>
                    <a:latin typeface="Calibri" panose="020F0502020204030204" pitchFamily="34" charset="0"/>
                    <a:cs typeface="Calibri" panose="020F0502020204030204" pitchFamily="34" charset="0"/>
                    <a:sym typeface="Arial"/>
                  </a:rPr>
                  <a:t>file. This graph </a:t>
                </a:r>
                <a:r>
                  <a:rPr lang="en-US" sz="1800" dirty="0">
                    <a:latin typeface="Calibri" panose="020F0502020204030204" pitchFamily="34" charset="0"/>
                    <a:cs typeface="Calibri" panose="020F0502020204030204" pitchFamily="34" charset="0"/>
                  </a:rPr>
                  <a:t>connects characters appearing in the same chapter of the novel with the same name by Victor Hugo.</a:t>
                </a:r>
              </a:p>
              <a:p>
                <a:pPr lvl="0">
                  <a:defRPr/>
                </a:pPr>
                <a:endParaRPr lang="en-US" sz="1800" dirty="0">
                  <a:latin typeface="Calibri" panose="020F0502020204030204" pitchFamily="34" charset="0"/>
                  <a:cs typeface="Calibri" panose="020F0502020204030204" pitchFamily="34" charset="0"/>
                </a:endParaRPr>
              </a:p>
              <a:p>
                <a:pPr>
                  <a:defRPr/>
                </a:pPr>
                <a:r>
                  <a:rPr lang="en-US" sz="1800" dirty="0">
                    <a:latin typeface="Calibri" panose="020F0502020204030204" pitchFamily="34" charset="0"/>
                    <a:cs typeface="Calibri" panose="020F0502020204030204" pitchFamily="34" charset="0"/>
                  </a:rPr>
                  <a:t>There are iterators for nodes (</a:t>
                </a:r>
                <a14:m>
                  <m:oMath xmlns:m="http://schemas.openxmlformats.org/officeDocument/2006/math">
                    <m:r>
                      <a:rPr lang="en-US" sz="1800" i="1" dirty="0">
                        <a:latin typeface="Cambria Math" panose="02040503050406030204" pitchFamily="18" charset="0"/>
                        <a:cs typeface="Calibri" panose="020F0502020204030204" pitchFamily="34" charset="0"/>
                      </a:rPr>
                      <m:t>𝑔</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𝑛𝑜𝑑𝑒𝑠</m:t>
                    </m:r>
                  </m:oMath>
                </a14:m>
                <a:r>
                  <a:rPr lang="en-US" sz="1800" dirty="0">
                    <a:latin typeface="Calibri" panose="020F0502020204030204" pitchFamily="34" charset="0"/>
                    <a:cs typeface="Calibri" panose="020F0502020204030204" pitchFamily="34" charset="0"/>
                  </a:rPr>
                  <a:t>), links (</a:t>
                </a:r>
                <a14:m>
                  <m:oMath xmlns:m="http://schemas.openxmlformats.org/officeDocument/2006/math">
                    <m:r>
                      <a:rPr lang="en-US" sz="1800" i="1" dirty="0">
                        <a:latin typeface="Cambria Math" panose="02040503050406030204" pitchFamily="18" charset="0"/>
                        <a:cs typeface="Calibri" panose="020F0502020204030204" pitchFamily="34" charset="0"/>
                      </a:rPr>
                      <m:t>𝑔</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𝑒𝑑𝑔𝑒𝑠</m:t>
                    </m:r>
                  </m:oMath>
                </a14:m>
                <a:r>
                  <a:rPr lang="en-US" sz="1800" dirty="0">
                    <a:latin typeface="Calibri" panose="020F0502020204030204" pitchFamily="34" charset="0"/>
                    <a:cs typeface="Calibri" panose="020F0502020204030204" pitchFamily="34" charset="0"/>
                  </a:rPr>
                  <a:t>), neighbors (</a:t>
                </a:r>
                <a14:m>
                  <m:oMath xmlns:m="http://schemas.openxmlformats.org/officeDocument/2006/math">
                    <m:r>
                      <a:rPr lang="en-US" sz="1800" i="1" dirty="0">
                        <a:latin typeface="Cambria Math" panose="02040503050406030204" pitchFamily="18" charset="0"/>
                        <a:cs typeface="Calibri" panose="020F0502020204030204" pitchFamily="34" charset="0"/>
                      </a:rPr>
                      <m:t>𝑔</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𝑎𝑑𝑗</m:t>
                    </m:r>
                  </m:oMath>
                </a14:m>
                <a:r>
                  <a:rPr lang="en-US" sz="1800" dirty="0">
                    <a:latin typeface="Calibri" panose="020F0502020204030204" pitchFamily="34" charset="0"/>
                    <a:cs typeface="Calibri" panose="020F0502020204030204" pitchFamily="34" charset="0"/>
                  </a:rPr>
                  <a:t>), and degrees (</a:t>
                </a:r>
                <a14:m>
                  <m:oMath xmlns:m="http://schemas.openxmlformats.org/officeDocument/2006/math">
                    <m:r>
                      <a:rPr lang="en-US" sz="1800" i="1" dirty="0">
                        <a:latin typeface="Cambria Math" panose="02040503050406030204" pitchFamily="18" charset="0"/>
                        <a:cs typeface="Calibri" panose="020F0502020204030204" pitchFamily="34" charset="0"/>
                      </a:rPr>
                      <m:t>𝑔</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𝑑𝑒𝑔𝑟𝑒𝑒</m:t>
                    </m:r>
                  </m:oMath>
                </a14:m>
                <a:r>
                  <a:rPr lang="en-US" sz="1800" dirty="0">
                    <a:latin typeface="Calibri" panose="020F0502020204030204" pitchFamily="34" charset="0"/>
                    <a:cs typeface="Calibri" panose="020F0502020204030204" pitchFamily="34" charset="0"/>
                  </a:rPr>
                  <a:t>). Explore all of these iterators and inspect the data structures used. Print the names of all nodes, their links, neighbors, and degrees. What is the degree of ‘Napoleon’? Sort the degrees in descending order.</a:t>
                </a:r>
              </a:p>
              <a:p>
                <a:pPr>
                  <a:defRPr/>
                </a:pPr>
                <a:endParaRPr kumimoji="0" lang="en-US"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a:defRPr/>
                </a:pPr>
                <a:r>
                  <a:rPr lang="en-US" sz="1800" dirty="0">
                    <a:latin typeface="Calibri" panose="020F0502020204030204" pitchFamily="34" charset="0"/>
                    <a:cs typeface="Calibri" panose="020F0502020204030204" pitchFamily="34" charset="0"/>
                  </a:rPr>
                  <a:t>Draw the graph. Check the </a:t>
                </a:r>
                <a:r>
                  <a:rPr lang="en-US" sz="1800" dirty="0">
                    <a:latin typeface="Calibri" panose="020F0502020204030204" pitchFamily="34" charset="0"/>
                    <a:cs typeface="Calibri" panose="020F0502020204030204" pitchFamily="34" charset="0"/>
                    <a:hlinkClick r:id="rId6"/>
                  </a:rPr>
                  <a:t>documentation</a:t>
                </a:r>
                <a:r>
                  <a:rPr lang="en-US" sz="1800" dirty="0">
                    <a:latin typeface="Calibri" panose="020F0502020204030204" pitchFamily="34" charset="0"/>
                    <a:cs typeface="Calibri" panose="020F0502020204030204" pitchFamily="34" charset="0"/>
                  </a:rPr>
                  <a:t> for drawing instructions.</a:t>
                </a:r>
                <a:endParaRPr kumimoji="0" lang="en-US"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mc:Choice>
        <mc:Fallback>
          <p:sp>
            <p:nvSpPr>
              <p:cNvPr id="4" name="Textfeld 2">
                <a:extLst>
                  <a:ext uri="{FF2B5EF4-FFF2-40B4-BE49-F238E27FC236}">
                    <a16:creationId xmlns:a16="http://schemas.microsoft.com/office/drawing/2014/main" id="{B1AB2DE2-BFB4-403B-9976-58C0812A00AF}"/>
                  </a:ext>
                </a:extLst>
              </p:cNvPr>
              <p:cNvSpPr txBox="1">
                <a:spLocks noRot="1" noChangeAspect="1" noMove="1" noResize="1" noEditPoints="1" noAdjustHandles="1" noChangeArrowheads="1" noChangeShapeType="1" noTextEdit="1"/>
              </p:cNvSpPr>
              <p:nvPr/>
            </p:nvSpPr>
            <p:spPr>
              <a:xfrm>
                <a:off x="519423" y="1200504"/>
                <a:ext cx="8229600" cy="5078313"/>
              </a:xfrm>
              <a:prstGeom prst="rect">
                <a:avLst/>
              </a:prstGeom>
              <a:blipFill>
                <a:blip r:embed="rId7"/>
                <a:stretch>
                  <a:fillRect l="-616" t="-499" r="-1233" b="-998"/>
                </a:stretch>
              </a:blipFill>
            </p:spPr>
            <p:txBody>
              <a:bodyPr/>
              <a:lstStyle/>
              <a:p>
                <a:r>
                  <a:rPr lang="en-AT">
                    <a:noFill/>
                  </a:rPr>
                  <a:t> </a:t>
                </a:r>
              </a:p>
            </p:txBody>
          </p:sp>
        </mc:Fallback>
      </mc:AlternateContent>
    </p:spTree>
    <p:extLst>
      <p:ext uri="{BB962C8B-B14F-4D97-AF65-F5344CB8AC3E}">
        <p14:creationId xmlns:p14="http://schemas.microsoft.com/office/powerpoint/2010/main" val="399501822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noProof="0" dirty="0">
                <a:latin typeface="Calibri" panose="020F0502020204030204" pitchFamily="34" charset="0"/>
                <a:cs typeface="Calibri" panose="020F0502020204030204" pitchFamily="34" charset="0"/>
              </a:rPr>
              <a:t>Student task</a:t>
            </a:r>
          </a:p>
        </p:txBody>
      </p:sp>
      <mc:AlternateContent xmlns:mc="http://schemas.openxmlformats.org/markup-compatibility/2006" xmlns:a14="http://schemas.microsoft.com/office/drawing/2010/main">
        <mc:Choice Requires="a14">
          <p:sp>
            <p:nvSpPr>
              <p:cNvPr id="4" name="Textfeld 2">
                <a:extLst>
                  <a:ext uri="{FF2B5EF4-FFF2-40B4-BE49-F238E27FC236}">
                    <a16:creationId xmlns:a16="http://schemas.microsoft.com/office/drawing/2014/main" id="{B1AB2DE2-BFB4-403B-9976-58C0812A00AF}"/>
                  </a:ext>
                </a:extLst>
              </p:cNvPr>
              <p:cNvSpPr txBox="1"/>
              <p:nvPr/>
            </p:nvSpPr>
            <p:spPr>
              <a:xfrm>
                <a:off x="519423" y="1589970"/>
                <a:ext cx="8229600" cy="2862322"/>
              </a:xfrm>
              <a:prstGeom prst="rect">
                <a:avLst/>
              </a:prstGeom>
              <a:solidFill>
                <a:schemeClr val="accent3">
                  <a:lumMod val="60000"/>
                  <a:lumOff val="40000"/>
                </a:schemeClr>
              </a:solid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a:latin typeface="Calibri" panose="020F0502020204030204" pitchFamily="34" charset="0"/>
                    <a:cs typeface="Calibri" panose="020F0502020204030204" pitchFamily="34" charset="0"/>
                  </a:rPr>
                  <a:t>Task</a:t>
                </a:r>
                <a:r>
                  <a:rPr kumimoji="0" lang="en-US" sz="18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12: </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We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are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given</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directed</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graph</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14:m>
                  <m:oMath xmlns:m="http://schemas.openxmlformats.org/officeDocument/2006/math">
                    <m:r>
                      <a:rPr kumimoji="0" lang="de-AT"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𝐺</m:t>
                    </m:r>
                    <m:r>
                      <a:rPr kumimoji="0" lang="de-AT"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m:t>
                    </m:r>
                    <m:r>
                      <a:rPr kumimoji="0" lang="de-AT"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𝑉</m:t>
                    </m:r>
                    <m:r>
                      <a:rPr kumimoji="0" lang="de-AT"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 </m:t>
                    </m:r>
                    <m:r>
                      <a:rPr kumimoji="0" lang="de-AT"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𝐸</m:t>
                    </m:r>
                    <m:r>
                      <a:rPr kumimoji="0" lang="de-AT"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 </m:t>
                    </m:r>
                  </m:oMath>
                </a14:m>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on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which</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each</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link </a:t>
                </a:r>
                <a14:m>
                  <m:oMath xmlns:m="http://schemas.openxmlformats.org/officeDocument/2006/math">
                    <m:r>
                      <a:rPr kumimoji="0" lang="de-AT"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m:t>
                    </m:r>
                    <m:r>
                      <a:rPr kumimoji="0" lang="de-AT" sz="1800" i="1" u="none" strike="noStrike" kern="0" cap="none" spc="0" normalizeH="0" baseline="0" noProof="0" dirty="0" err="1" smtClean="0">
                        <a:ln>
                          <a:noFill/>
                        </a:ln>
                        <a:solidFill>
                          <a:srgbClr val="000000"/>
                        </a:solidFill>
                        <a:effectLst/>
                        <a:uLnTx/>
                        <a:uFillTx/>
                        <a:latin typeface="Cambria Math" panose="02040503050406030204" pitchFamily="18" charset="0"/>
                        <a:cs typeface="Calibri" panose="020F0502020204030204" pitchFamily="34" charset="0"/>
                        <a:sym typeface="Arial"/>
                      </a:rPr>
                      <m:t>𝑢</m:t>
                    </m:r>
                    <m:r>
                      <a:rPr kumimoji="0" lang="de-AT" sz="1800" i="1" u="none" strike="noStrike" kern="0" cap="none" spc="0" normalizeH="0" baseline="0" noProof="0" dirty="0" err="1" smtClean="0">
                        <a:ln>
                          <a:noFill/>
                        </a:ln>
                        <a:solidFill>
                          <a:srgbClr val="000000"/>
                        </a:solidFill>
                        <a:effectLst/>
                        <a:uLnTx/>
                        <a:uFillTx/>
                        <a:latin typeface="Cambria Math" panose="02040503050406030204" pitchFamily="18" charset="0"/>
                        <a:cs typeface="Calibri" panose="020F0502020204030204" pitchFamily="34" charset="0"/>
                        <a:sym typeface="Arial"/>
                      </a:rPr>
                      <m:t>,</m:t>
                    </m:r>
                    <m:r>
                      <a:rPr kumimoji="0" lang="de-AT" sz="1800" i="1" u="none" strike="noStrike" kern="0" cap="none" spc="0" normalizeH="0" baseline="0" noProof="0" dirty="0" err="1" smtClean="0">
                        <a:ln>
                          <a:noFill/>
                        </a:ln>
                        <a:solidFill>
                          <a:srgbClr val="000000"/>
                        </a:solidFill>
                        <a:effectLst/>
                        <a:uLnTx/>
                        <a:uFillTx/>
                        <a:latin typeface="Cambria Math" panose="02040503050406030204" pitchFamily="18" charset="0"/>
                        <a:cs typeface="Calibri" panose="020F0502020204030204" pitchFamily="34" charset="0"/>
                        <a:sym typeface="Arial"/>
                      </a:rPr>
                      <m:t>𝑣</m:t>
                    </m:r>
                    <m:r>
                      <a:rPr kumimoji="0" lang="de-AT"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 </m:t>
                    </m:r>
                    <m:r>
                      <a:rPr kumimoji="0" lang="de-AT" sz="1800" i="1" u="none" strike="noStrike" kern="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Calibri" panose="020F0502020204030204" pitchFamily="34" charset="0"/>
                        <a:sym typeface="Arial"/>
                      </a:rPr>
                      <m:t>∈</m:t>
                    </m:r>
                    <m:r>
                      <a:rPr kumimoji="0" lang="de-AT"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𝐸</m:t>
                    </m:r>
                    <m:r>
                      <a:rPr kumimoji="0" lang="de-AT"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 </m:t>
                    </m:r>
                  </m:oMath>
                </a14:m>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has</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an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associated</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value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14:m>
                  <m:oMath xmlns:m="http://schemas.openxmlformats.org/officeDocument/2006/math">
                    <m:r>
                      <a:rPr kumimoji="0" lang="de-AT"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𝑟</m:t>
                    </m:r>
                    <m:r>
                      <a:rPr kumimoji="0" lang="de-AT"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m:t>
                    </m:r>
                    <m:r>
                      <a:rPr kumimoji="0" lang="de-AT" sz="1800" i="1" u="none" strike="noStrike" kern="0" cap="none" spc="0" normalizeH="0" baseline="0" noProof="0" dirty="0" err="1" smtClean="0">
                        <a:ln>
                          <a:noFill/>
                        </a:ln>
                        <a:solidFill>
                          <a:srgbClr val="000000"/>
                        </a:solidFill>
                        <a:effectLst/>
                        <a:uLnTx/>
                        <a:uFillTx/>
                        <a:latin typeface="Cambria Math" panose="02040503050406030204" pitchFamily="18" charset="0"/>
                        <a:cs typeface="Calibri" panose="020F0502020204030204" pitchFamily="34" charset="0"/>
                        <a:sym typeface="Arial"/>
                      </a:rPr>
                      <m:t>𝑢</m:t>
                    </m:r>
                    <m:r>
                      <a:rPr kumimoji="0" lang="de-AT" sz="1800" i="1" u="none" strike="noStrike" kern="0" cap="none" spc="0" normalizeH="0" baseline="0" noProof="0" dirty="0" err="1" smtClean="0">
                        <a:ln>
                          <a:noFill/>
                        </a:ln>
                        <a:solidFill>
                          <a:srgbClr val="000000"/>
                        </a:solidFill>
                        <a:effectLst/>
                        <a:uLnTx/>
                        <a:uFillTx/>
                        <a:latin typeface="Cambria Math" panose="02040503050406030204" pitchFamily="18" charset="0"/>
                        <a:cs typeface="Calibri" panose="020F0502020204030204" pitchFamily="34" charset="0"/>
                        <a:sym typeface="Arial"/>
                      </a:rPr>
                      <m:t>,</m:t>
                    </m:r>
                    <m:r>
                      <a:rPr kumimoji="0" lang="de-AT" sz="1800" i="1" u="none" strike="noStrike" kern="0" cap="none" spc="0" normalizeH="0" baseline="0" noProof="0" dirty="0" err="1" smtClean="0">
                        <a:ln>
                          <a:noFill/>
                        </a:ln>
                        <a:solidFill>
                          <a:srgbClr val="000000"/>
                        </a:solidFill>
                        <a:effectLst/>
                        <a:uLnTx/>
                        <a:uFillTx/>
                        <a:latin typeface="Cambria Math" panose="02040503050406030204" pitchFamily="18" charset="0"/>
                        <a:cs typeface="Calibri" panose="020F0502020204030204" pitchFamily="34" charset="0"/>
                        <a:sym typeface="Arial"/>
                      </a:rPr>
                      <m:t>𝑣</m:t>
                    </m:r>
                    <m:r>
                      <a:rPr kumimoji="0" lang="de-AT"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m:t>
                    </m:r>
                  </m:oMath>
                </a14:m>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which</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is</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 real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number</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between</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0 and 1. This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number</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represents</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the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reliability</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of</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communicataion</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channel</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from</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14:m>
                  <m:oMath xmlns:m="http://schemas.openxmlformats.org/officeDocument/2006/math">
                    <m:r>
                      <a:rPr kumimoji="0" lang="de-AT"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𝑢</m:t>
                    </m:r>
                  </m:oMath>
                </a14:m>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to</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14:m>
                  <m:oMath xmlns:m="http://schemas.openxmlformats.org/officeDocument/2006/math">
                    <m:r>
                      <a:rPr kumimoji="0" lang="de-AT"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𝑣</m:t>
                    </m:r>
                  </m:oMath>
                </a14:m>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We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interpret</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14:m>
                  <m:oMath xmlns:m="http://schemas.openxmlformats.org/officeDocument/2006/math">
                    <m:r>
                      <a:rPr kumimoji="0" lang="de-AT"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𝑟</m:t>
                    </m:r>
                    <m:r>
                      <a:rPr kumimoji="0" lang="de-AT"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m:t>
                    </m:r>
                    <m:r>
                      <a:rPr kumimoji="0" lang="de-AT" sz="1800" i="1" u="none" strike="noStrike" kern="0" cap="none" spc="0" normalizeH="0" baseline="0" noProof="0" dirty="0" err="1" smtClean="0">
                        <a:ln>
                          <a:noFill/>
                        </a:ln>
                        <a:solidFill>
                          <a:srgbClr val="000000"/>
                        </a:solidFill>
                        <a:effectLst/>
                        <a:uLnTx/>
                        <a:uFillTx/>
                        <a:latin typeface="Cambria Math" panose="02040503050406030204" pitchFamily="18" charset="0"/>
                        <a:cs typeface="Calibri" panose="020F0502020204030204" pitchFamily="34" charset="0"/>
                        <a:sym typeface="Arial"/>
                      </a:rPr>
                      <m:t>𝑢</m:t>
                    </m:r>
                    <m:r>
                      <a:rPr kumimoji="0" lang="de-AT" sz="1800" i="1" u="none" strike="noStrike" kern="0" cap="none" spc="0" normalizeH="0" baseline="0" noProof="0" dirty="0" err="1" smtClean="0">
                        <a:ln>
                          <a:noFill/>
                        </a:ln>
                        <a:solidFill>
                          <a:srgbClr val="000000"/>
                        </a:solidFill>
                        <a:effectLst/>
                        <a:uLnTx/>
                        <a:uFillTx/>
                        <a:latin typeface="Cambria Math" panose="02040503050406030204" pitchFamily="18" charset="0"/>
                        <a:cs typeface="Calibri" panose="020F0502020204030204" pitchFamily="34" charset="0"/>
                        <a:sym typeface="Arial"/>
                      </a:rPr>
                      <m:t>,</m:t>
                    </m:r>
                    <m:r>
                      <a:rPr kumimoji="0" lang="de-AT" sz="1800" i="1" u="none" strike="noStrike" kern="0" cap="none" spc="0" normalizeH="0" baseline="0" noProof="0" dirty="0" err="1" smtClean="0">
                        <a:ln>
                          <a:noFill/>
                        </a:ln>
                        <a:solidFill>
                          <a:srgbClr val="000000"/>
                        </a:solidFill>
                        <a:effectLst/>
                        <a:uLnTx/>
                        <a:uFillTx/>
                        <a:latin typeface="Cambria Math" panose="02040503050406030204" pitchFamily="18" charset="0"/>
                        <a:cs typeface="Calibri" panose="020F0502020204030204" pitchFamily="34" charset="0"/>
                        <a:sym typeface="Arial"/>
                      </a:rPr>
                      <m:t>𝑣</m:t>
                    </m:r>
                    <m:r>
                      <a:rPr kumimoji="0" lang="de-AT"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m:t>
                    </m:r>
                  </m:oMath>
                </a14:m>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as</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the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probability</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that</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the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channel</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from</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14:m>
                  <m:oMath xmlns:m="http://schemas.openxmlformats.org/officeDocument/2006/math">
                    <m:r>
                      <a:rPr kumimoji="0" lang="de-AT"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𝑢</m:t>
                    </m:r>
                  </m:oMath>
                </a14:m>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to</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14:m>
                  <m:oMath xmlns:m="http://schemas.openxmlformats.org/officeDocument/2006/math">
                    <m:r>
                      <a:rPr kumimoji="0" lang="de-AT"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𝑣</m:t>
                    </m:r>
                  </m:oMath>
                </a14:m>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will not fail, and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we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assume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that</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these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probabilities</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are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independent</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Give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an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efficient</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algorithm</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to</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find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the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most</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reliable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path</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between</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two</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nodes</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de-AT" sz="1800" dirty="0">
                  <a:latin typeface="Calibri" panose="020F0502020204030204" pitchFamily="34" charset="0"/>
                  <a:cs typeface="Calibri" panose="020F0502020204030204" pitchFamily="34" charset="0"/>
                </a:endParaRPr>
              </a:p>
              <a:p>
                <a:pPr lvl="0">
                  <a:defRPr/>
                </a:pPr>
                <a:r>
                  <a:rPr lang="de-AT" sz="1800" b="1" dirty="0">
                    <a:latin typeface="Calibri" panose="020F0502020204030204" pitchFamily="34" charset="0"/>
                    <a:cs typeface="Calibri" panose="020F0502020204030204" pitchFamily="34" charset="0"/>
                  </a:rPr>
                  <a:t>Task 13: </a:t>
                </a:r>
                <a:r>
                  <a:rPr lang="de-AT" sz="1800" dirty="0">
                    <a:latin typeface="Calibri" panose="020F0502020204030204" pitchFamily="34" charset="0"/>
                    <a:cs typeface="Calibri" panose="020F0502020204030204" pitchFamily="34" charset="0"/>
                  </a:rPr>
                  <a:t>Explore </a:t>
                </a:r>
                <a:r>
                  <a:rPr lang="de-AT" sz="1800" dirty="0" err="1">
                    <a:latin typeface="Calibri" panose="020F0502020204030204" pitchFamily="34" charset="0"/>
                    <a:cs typeface="Calibri" panose="020F0502020204030204" pitchFamily="34" charset="0"/>
                  </a:rPr>
                  <a:t>the</a:t>
                </a:r>
                <a:r>
                  <a:rPr lang="de-AT" sz="1800" dirty="0">
                    <a:latin typeface="Calibri" panose="020F0502020204030204" pitchFamily="34" charset="0"/>
                    <a:cs typeface="Calibri" panose="020F0502020204030204" pitchFamily="34" charset="0"/>
                  </a:rPr>
                  <a:t> </a:t>
                </a:r>
                <a:r>
                  <a:rPr lang="de-AT" sz="1800" dirty="0" err="1">
                    <a:latin typeface="Calibri" panose="020F0502020204030204" pitchFamily="34" charset="0"/>
                    <a:cs typeface="Calibri" panose="020F0502020204030204" pitchFamily="34" charset="0"/>
                  </a:rPr>
                  <a:t>documentation</a:t>
                </a:r>
                <a:r>
                  <a:rPr lang="de-AT" sz="1800" dirty="0">
                    <a:latin typeface="Calibri" panose="020F0502020204030204" pitchFamily="34" charset="0"/>
                    <a:cs typeface="Calibri" panose="020F0502020204030204" pitchFamily="34" charset="0"/>
                  </a:rPr>
                  <a:t> </a:t>
                </a:r>
                <a:r>
                  <a:rPr lang="de-AT" sz="1800" dirty="0" err="1">
                    <a:latin typeface="Calibri" panose="020F0502020204030204" pitchFamily="34" charset="0"/>
                    <a:cs typeface="Calibri" panose="020F0502020204030204" pitchFamily="34" charset="0"/>
                  </a:rPr>
                  <a:t>of</a:t>
                </a:r>
                <a:r>
                  <a:rPr lang="de-AT" sz="1800" dirty="0">
                    <a:latin typeface="Calibri" panose="020F0502020204030204" pitchFamily="34" charset="0"/>
                    <a:cs typeface="Calibri" panose="020F0502020204030204" pitchFamily="34" charset="0"/>
                  </a:rPr>
                  <a:t> </a:t>
                </a:r>
                <a:r>
                  <a:rPr lang="de-AT" sz="1800" dirty="0" err="1">
                    <a:latin typeface="Calibri" panose="020F0502020204030204" pitchFamily="34" charset="0"/>
                    <a:cs typeface="Calibri" panose="020F0502020204030204" pitchFamily="34" charset="0"/>
                  </a:rPr>
                  <a:t>the</a:t>
                </a:r>
                <a:r>
                  <a:rPr lang="de-AT" sz="1800" dirty="0">
                    <a:latin typeface="Calibri" panose="020F0502020204030204" pitchFamily="34" charset="0"/>
                    <a:cs typeface="Calibri" panose="020F0502020204030204" pitchFamily="34" charset="0"/>
                  </a:rPr>
                  <a:t> </a:t>
                </a:r>
                <a:r>
                  <a:rPr lang="de-AT" sz="1800" dirty="0" err="1">
                    <a:latin typeface="Calibri" panose="020F0502020204030204" pitchFamily="34" charset="0"/>
                    <a:cs typeface="Calibri" panose="020F0502020204030204" pitchFamily="34" charset="0"/>
                  </a:rPr>
                  <a:t>networkx</a:t>
                </a:r>
                <a:r>
                  <a:rPr lang="de-AT" sz="1800" dirty="0">
                    <a:latin typeface="Calibri" panose="020F0502020204030204" pitchFamily="34" charset="0"/>
                    <a:cs typeface="Calibri" panose="020F0502020204030204" pitchFamily="34" charset="0"/>
                  </a:rPr>
                  <a:t> </a:t>
                </a:r>
                <a:r>
                  <a:rPr lang="de-AT" sz="1800" dirty="0" err="1">
                    <a:latin typeface="Calibri" panose="020F0502020204030204" pitchFamily="34" charset="0"/>
                    <a:cs typeface="Calibri" panose="020F0502020204030204" pitchFamily="34" charset="0"/>
                  </a:rPr>
                  <a:t>library</a:t>
                </a:r>
                <a:r>
                  <a:rPr lang="de-AT" sz="1800" dirty="0">
                    <a:latin typeface="Calibri" panose="020F0502020204030204" pitchFamily="34" charset="0"/>
                    <a:cs typeface="Calibri" panose="020F0502020204030204" pitchFamily="34" charset="0"/>
                  </a:rPr>
                  <a:t> </a:t>
                </a:r>
                <a:r>
                  <a:rPr lang="de-AT" sz="1800" dirty="0" err="1">
                    <a:latin typeface="Calibri" panose="020F0502020204030204" pitchFamily="34" charset="0"/>
                    <a:cs typeface="Calibri" panose="020F0502020204030204" pitchFamily="34" charset="0"/>
                  </a:rPr>
                  <a:t>related</a:t>
                </a:r>
                <a:r>
                  <a:rPr lang="de-AT" sz="1800" dirty="0">
                    <a:latin typeface="Calibri" panose="020F0502020204030204" pitchFamily="34" charset="0"/>
                    <a:cs typeface="Calibri" panose="020F0502020204030204" pitchFamily="34" charset="0"/>
                  </a:rPr>
                  <a:t> </a:t>
                </a:r>
                <a:r>
                  <a:rPr lang="de-AT" sz="1800" dirty="0" err="1">
                    <a:latin typeface="Calibri" panose="020F0502020204030204" pitchFamily="34" charset="0"/>
                    <a:cs typeface="Calibri" panose="020F0502020204030204" pitchFamily="34" charset="0"/>
                  </a:rPr>
                  <a:t>to</a:t>
                </a:r>
                <a:r>
                  <a:rPr lang="de-AT" sz="1800" dirty="0">
                    <a:latin typeface="Calibri" panose="020F0502020204030204" pitchFamily="34" charset="0"/>
                    <a:cs typeface="Calibri" panose="020F0502020204030204" pitchFamily="34" charset="0"/>
                  </a:rPr>
                  <a:t> </a:t>
                </a:r>
                <a:r>
                  <a:rPr lang="de-AT" sz="1800" dirty="0" err="1">
                    <a:latin typeface="Calibri" panose="020F0502020204030204" pitchFamily="34" charset="0"/>
                    <a:cs typeface="Calibri" panose="020F0502020204030204" pitchFamily="34" charset="0"/>
                    <a:hlinkClick r:id="rId3"/>
                  </a:rPr>
                  <a:t>shortest</a:t>
                </a:r>
                <a:r>
                  <a:rPr lang="de-AT" sz="1800" dirty="0">
                    <a:latin typeface="Calibri" panose="020F0502020204030204" pitchFamily="34" charset="0"/>
                    <a:cs typeface="Calibri" panose="020F0502020204030204" pitchFamily="34" charset="0"/>
                    <a:hlinkClick r:id="rId3"/>
                  </a:rPr>
                  <a:t> </a:t>
                </a:r>
                <a:r>
                  <a:rPr lang="de-AT" sz="1800" dirty="0" err="1">
                    <a:latin typeface="Calibri" panose="020F0502020204030204" pitchFamily="34" charset="0"/>
                    <a:cs typeface="Calibri" panose="020F0502020204030204" pitchFamily="34" charset="0"/>
                    <a:hlinkClick r:id="rId3"/>
                  </a:rPr>
                  <a:t>paths</a:t>
                </a:r>
                <a:r>
                  <a:rPr lang="de-AT" sz="1800"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Load the </a:t>
                </a:r>
                <a:r>
                  <a:rPr lang="en-US" sz="1800" dirty="0">
                    <a:latin typeface="Calibri" panose="020F0502020204030204" pitchFamily="34" charset="0"/>
                    <a:cs typeface="Calibri" panose="020F0502020204030204" pitchFamily="34" charset="0"/>
                    <a:hlinkClick r:id="rId4"/>
                  </a:rPr>
                  <a:t>Star Wars </a:t>
                </a:r>
                <a:r>
                  <a:rPr lang="en-US" sz="1800" dirty="0">
                    <a:latin typeface="Calibri" panose="020F0502020204030204" pitchFamily="34" charset="0"/>
                    <a:cs typeface="Calibri" panose="020F0502020204030204" pitchFamily="34" charset="0"/>
                  </a:rPr>
                  <a:t>graph. Compute the shortest paths from LUKE, LEIA and DARTH VADER using Dijkstra’s algorithm. Explore the results.</a:t>
                </a:r>
              </a:p>
            </p:txBody>
          </p:sp>
        </mc:Choice>
        <mc:Fallback xmlns="">
          <p:sp>
            <p:nvSpPr>
              <p:cNvPr id="4" name="Textfeld 2">
                <a:extLst>
                  <a:ext uri="{FF2B5EF4-FFF2-40B4-BE49-F238E27FC236}">
                    <a16:creationId xmlns:a16="http://schemas.microsoft.com/office/drawing/2014/main" id="{B1AB2DE2-BFB4-403B-9976-58C0812A00AF}"/>
                  </a:ext>
                </a:extLst>
              </p:cNvPr>
              <p:cNvSpPr txBox="1">
                <a:spLocks noRot="1" noChangeAspect="1" noMove="1" noResize="1" noEditPoints="1" noAdjustHandles="1" noChangeArrowheads="1" noChangeShapeType="1" noTextEdit="1"/>
              </p:cNvSpPr>
              <p:nvPr/>
            </p:nvSpPr>
            <p:spPr>
              <a:xfrm>
                <a:off x="519423" y="1589970"/>
                <a:ext cx="8229600" cy="2862322"/>
              </a:xfrm>
              <a:prstGeom prst="rect">
                <a:avLst/>
              </a:prstGeom>
              <a:blipFill>
                <a:blip r:embed="rId5"/>
                <a:stretch>
                  <a:fillRect l="-593" t="-1279" r="-296" b="-2559"/>
                </a:stretch>
              </a:blipFill>
            </p:spPr>
            <p:txBody>
              <a:bodyPr/>
              <a:lstStyle/>
              <a:p>
                <a:r>
                  <a:rPr lang="de-AT">
                    <a:noFill/>
                  </a:rPr>
                  <a:t> </a:t>
                </a:r>
              </a:p>
            </p:txBody>
          </p:sp>
        </mc:Fallback>
      </mc:AlternateContent>
    </p:spTree>
    <p:extLst>
      <p:ext uri="{BB962C8B-B14F-4D97-AF65-F5344CB8AC3E}">
        <p14:creationId xmlns:p14="http://schemas.microsoft.com/office/powerpoint/2010/main" val="96715333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7" name="Google Shape;87;p2"/>
          <p:cNvSpPr txBox="1">
            <a:spLocks noGrp="1"/>
          </p:cNvSpPr>
          <p:nvPr>
            <p:ph type="body" idx="1"/>
          </p:nvPr>
        </p:nvSpPr>
        <p:spPr>
          <a:xfrm>
            <a:off x="457200" y="1606216"/>
            <a:ext cx="8229600" cy="1717429"/>
          </a:xfrm>
          <a:prstGeom prst="rect">
            <a:avLst/>
          </a:prstGeom>
          <a:noFill/>
          <a:ln>
            <a:noFill/>
          </a:ln>
        </p:spPr>
        <p:txBody>
          <a:bodyPr spcFirstLastPara="1" wrap="square" lIns="91425" tIns="91425" rIns="91425" bIns="91425" anchor="t" anchorCtr="0">
            <a:noAutofit/>
          </a:bodyPr>
          <a:lstStyle/>
          <a:p>
            <a:pPr marL="0" indent="0">
              <a:spcBef>
                <a:spcPts val="640"/>
              </a:spcBef>
            </a:pPr>
            <a:endParaRPr lang="en-US" sz="1800" noProof="0" dirty="0">
              <a:latin typeface="Calibri" panose="020F0502020204030204" pitchFamily="34" charset="0"/>
              <a:cs typeface="Calibri" panose="020F0502020204030204" pitchFamily="34" charset="0"/>
            </a:endParaRPr>
          </a:p>
          <a:p>
            <a:pPr marL="0" indent="0">
              <a:spcBef>
                <a:spcPts val="640"/>
              </a:spcBef>
            </a:pPr>
            <a:endParaRPr lang="en-US" sz="1800" noProof="0" dirty="0">
              <a:latin typeface="Calibri" panose="020F0502020204030204" pitchFamily="34" charset="0"/>
              <a:cs typeface="Calibri" panose="020F0502020204030204" pitchFamily="34" charset="0"/>
            </a:endParaRPr>
          </a:p>
        </p:txBody>
      </p:sp>
      <p:sp>
        <p:nvSpPr>
          <p:cNvPr id="3" name="Titel 2">
            <a:extLst>
              <a:ext uri="{FF2B5EF4-FFF2-40B4-BE49-F238E27FC236}">
                <a16:creationId xmlns:a16="http://schemas.microsoft.com/office/drawing/2014/main" id="{E91C8A42-093C-4664-A394-225128BADCD0}"/>
              </a:ext>
            </a:extLst>
          </p:cNvPr>
          <p:cNvSpPr>
            <a:spLocks noGrp="1"/>
          </p:cNvSpPr>
          <p:nvPr>
            <p:ph type="title"/>
          </p:nvPr>
        </p:nvSpPr>
        <p:spPr>
          <a:xfrm>
            <a:off x="457200" y="2856600"/>
            <a:ext cx="8229300" cy="1144800"/>
          </a:xfrm>
        </p:spPr>
        <p:txBody>
          <a:bodyPr/>
          <a:lstStyle/>
          <a:p>
            <a:pPr algn="ctr"/>
            <a:r>
              <a:rPr lang="en-US" sz="4400" b="1" noProof="0" dirty="0">
                <a:latin typeface="Calibri" panose="020F0502020204030204" pitchFamily="34" charset="0"/>
                <a:cs typeface="Calibri" panose="020F0502020204030204" pitchFamily="34" charset="0"/>
              </a:rPr>
              <a:t>Bellman-Ford algorithm</a:t>
            </a:r>
            <a:endParaRPr lang="en-US" sz="4400" b="1" noProof="0" dirty="0"/>
          </a:p>
        </p:txBody>
      </p:sp>
    </p:spTree>
    <p:extLst>
      <p:ext uri="{BB962C8B-B14F-4D97-AF65-F5344CB8AC3E}">
        <p14:creationId xmlns:p14="http://schemas.microsoft.com/office/powerpoint/2010/main" val="128492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Bellman-Ford algorithm</a:t>
            </a:r>
            <a:endParaRPr lang="en-US" sz="2800" b="1" noProof="0" dirty="0">
              <a:latin typeface="Calibri" panose="020F0502020204030204" pitchFamily="34" charset="0"/>
              <a:cs typeface="Calibri" panose="020F0502020204030204" pitchFamily="34" charset="0"/>
            </a:endParaRPr>
          </a:p>
        </p:txBody>
      </p:sp>
      <p:sp>
        <p:nvSpPr>
          <p:cNvPr id="4" name="Textplatzhalter 2">
            <a:extLst>
              <a:ext uri="{FF2B5EF4-FFF2-40B4-BE49-F238E27FC236}">
                <a16:creationId xmlns:a16="http://schemas.microsoft.com/office/drawing/2014/main" id="{D95A1223-FAAC-4B79-909E-99096DD37757}"/>
              </a:ext>
            </a:extLst>
          </p:cNvPr>
          <p:cNvSpPr>
            <a:spLocks noGrp="1"/>
          </p:cNvSpPr>
          <p:nvPr>
            <p:ph type="body" idx="1"/>
          </p:nvPr>
        </p:nvSpPr>
        <p:spPr>
          <a:xfrm>
            <a:off x="457200" y="1276162"/>
            <a:ext cx="8229300" cy="2665524"/>
          </a:xfrm>
        </p:spPr>
        <p:txBody>
          <a:bodyPr/>
          <a:lstStyle/>
          <a:p>
            <a:pPr marL="400050" indent="-285750">
              <a:spcBef>
                <a:spcPts val="600"/>
              </a:spcBef>
              <a:spcAft>
                <a:spcPts val="600"/>
              </a:spcAft>
              <a:buFont typeface="Wingdings" panose="05000000000000000000" pitchFamily="2" charset="2"/>
              <a:buChar char="v"/>
            </a:pPr>
            <a:r>
              <a:rPr lang="de-AT" sz="1800" dirty="0">
                <a:latin typeface="Calibri" panose="020F0502020204030204" pitchFamily="34" charset="0"/>
                <a:ea typeface="Calibri" panose="020F0502020204030204" pitchFamily="34" charset="0"/>
                <a:cs typeface="Calibri" panose="020F0502020204030204" pitchFamily="34" charset="0"/>
              </a:rPr>
              <a:t>The </a:t>
            </a:r>
            <a:r>
              <a:rPr lang="de-AT" sz="1800" dirty="0" err="1">
                <a:latin typeface="Calibri" panose="020F0502020204030204" pitchFamily="34" charset="0"/>
                <a:ea typeface="Calibri" panose="020F0502020204030204" pitchFamily="34" charset="0"/>
                <a:cs typeface="Calibri" panose="020F0502020204030204" pitchFamily="34" charset="0"/>
              </a:rPr>
              <a:t>Bellman</a:t>
            </a:r>
            <a:r>
              <a:rPr lang="de-AT" sz="1800" dirty="0">
                <a:latin typeface="Calibri" panose="020F0502020204030204" pitchFamily="34" charset="0"/>
                <a:ea typeface="Calibri" panose="020F0502020204030204" pitchFamily="34" charset="0"/>
                <a:cs typeface="Calibri" panose="020F0502020204030204" pitchFamily="34" charset="0"/>
              </a:rPr>
              <a:t>-Ford </a:t>
            </a:r>
            <a:r>
              <a:rPr lang="de-AT" sz="1800" dirty="0" err="1">
                <a:latin typeface="Calibri" panose="020F0502020204030204" pitchFamily="34" charset="0"/>
                <a:ea typeface="Calibri" panose="020F0502020204030204" pitchFamily="34" charset="0"/>
                <a:cs typeface="Calibri" panose="020F0502020204030204" pitchFamily="34" charset="0"/>
              </a:rPr>
              <a:t>algorithm</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solves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the</a:t>
            </a:r>
            <a:r>
              <a:rPr lang="de-AT" sz="1800" dirty="0">
                <a:latin typeface="Calibri" panose="020F0502020204030204" pitchFamily="34" charset="0"/>
                <a:ea typeface="Calibri" panose="020F0502020204030204" pitchFamily="34" charset="0"/>
                <a:cs typeface="Calibri" panose="020F0502020204030204" pitchFamily="34" charset="0"/>
              </a:rPr>
              <a:t> single-source </a:t>
            </a:r>
            <a:r>
              <a:rPr lang="de-AT" sz="1800" dirty="0" err="1">
                <a:latin typeface="Calibri" panose="020F0502020204030204" pitchFamily="34" charset="0"/>
                <a:ea typeface="Calibri" panose="020F0502020204030204" pitchFamily="34" charset="0"/>
                <a:cs typeface="Calibri" panose="020F0502020204030204" pitchFamily="34" charset="0"/>
              </a:rPr>
              <a:t>shortest</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path</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problem</a:t>
            </a:r>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de-AT" sz="1800" dirty="0">
                <a:latin typeface="Calibri" panose="020F0502020204030204" pitchFamily="34" charset="0"/>
                <a:ea typeface="Calibri" panose="020F0502020204030204" pitchFamily="34" charset="0"/>
                <a:cs typeface="Calibri" panose="020F0502020204030204" pitchFamily="34" charset="0"/>
              </a:rPr>
              <a:t>The </a:t>
            </a:r>
            <a:r>
              <a:rPr lang="de-AT" sz="1800" dirty="0" err="1">
                <a:latin typeface="Calibri" panose="020F0502020204030204" pitchFamily="34" charset="0"/>
                <a:ea typeface="Calibri" panose="020F0502020204030204" pitchFamily="34" charset="0"/>
                <a:cs typeface="Calibri" panose="020F0502020204030204" pitchFamily="34" charset="0"/>
              </a:rPr>
              <a:t>weights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can</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be</a:t>
            </a:r>
            <a:r>
              <a:rPr lang="de-AT" sz="1800" dirty="0">
                <a:latin typeface="Calibri" panose="020F0502020204030204" pitchFamily="34" charset="0"/>
                <a:ea typeface="Calibri" panose="020F0502020204030204" pitchFamily="34" charset="0"/>
                <a:cs typeface="Calibri" panose="020F0502020204030204" pitchFamily="34" charset="0"/>
              </a:rPr>
              <a:t> also non-negative</a:t>
            </a: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The algorithm returns a Boolean value indicating whether or not there is a negative-weight cycle</a:t>
            </a: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If there is no such cycle the algorithm computes the shortest paths and their weights</a:t>
            </a:r>
          </a:p>
        </p:txBody>
      </p:sp>
    </p:spTree>
    <p:extLst>
      <p:ext uri="{BB962C8B-B14F-4D97-AF65-F5344CB8AC3E}">
        <p14:creationId xmlns:p14="http://schemas.microsoft.com/office/powerpoint/2010/main" val="293767291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Bellman-Ford algorithm</a:t>
            </a:r>
            <a:endParaRPr lang="en-US" sz="2800" b="1" noProof="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 name="Textplatzhalter 2">
                <a:extLst>
                  <a:ext uri="{FF2B5EF4-FFF2-40B4-BE49-F238E27FC236}">
                    <a16:creationId xmlns:a16="http://schemas.microsoft.com/office/drawing/2014/main" id="{D95A1223-FAAC-4B79-909E-99096DD37757}"/>
                  </a:ext>
                </a:extLst>
              </p:cNvPr>
              <p:cNvSpPr>
                <a:spLocks noGrp="1"/>
              </p:cNvSpPr>
              <p:nvPr>
                <p:ph type="body" idx="1"/>
              </p:nvPr>
            </p:nvSpPr>
            <p:spPr>
              <a:xfrm>
                <a:off x="457200" y="1276161"/>
                <a:ext cx="8229300" cy="2532359"/>
              </a:xfrm>
            </p:spPr>
            <p:txBody>
              <a:bodyPr/>
              <a:lstStyle/>
              <a:p>
                <a:pPr marL="400050" indent="-285750">
                  <a:spcBef>
                    <a:spcPts val="600"/>
                  </a:spcBef>
                  <a:spcAft>
                    <a:spcPts val="600"/>
                  </a:spcAft>
                  <a:buFont typeface="Wingdings" panose="05000000000000000000" pitchFamily="2" charset="2"/>
                  <a:buChar char="v"/>
                </a:pPr>
                <a:r>
                  <a:rPr lang="de-AT" sz="1800" dirty="0">
                    <a:latin typeface="Calibri" panose="020F0502020204030204" pitchFamily="34" charset="0"/>
                    <a:ea typeface="Calibri" panose="020F0502020204030204" pitchFamily="34" charset="0"/>
                    <a:cs typeface="Calibri" panose="020F0502020204030204" pitchFamily="34" charset="0"/>
                  </a:rPr>
                  <a:t>Simlarly </a:t>
                </a:r>
                <a:r>
                  <a:rPr lang="de-AT" sz="1800" dirty="0" err="1">
                    <a:latin typeface="Calibri" panose="020F0502020204030204" pitchFamily="34" charset="0"/>
                    <a:ea typeface="Calibri" panose="020F0502020204030204" pitchFamily="34" charset="0"/>
                    <a:cs typeface="Calibri" panose="020F0502020204030204" pitchFamily="34" charset="0"/>
                  </a:rPr>
                  <a:t>to</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Dijkstra‘s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algorithm</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Bellman</a:t>
                </a:r>
                <a:r>
                  <a:rPr lang="de-AT" sz="1800" dirty="0">
                    <a:latin typeface="Calibri" panose="020F0502020204030204" pitchFamily="34" charset="0"/>
                    <a:ea typeface="Calibri" panose="020F0502020204030204" pitchFamily="34" charset="0"/>
                    <a:cs typeface="Calibri" panose="020F0502020204030204" pitchFamily="34" charset="0"/>
                  </a:rPr>
                  <a:t>-Ford </a:t>
                </a:r>
                <a:r>
                  <a:rPr lang="de-AT" sz="1800" dirty="0" err="1">
                    <a:latin typeface="Calibri" panose="020F0502020204030204" pitchFamily="34" charset="0"/>
                    <a:ea typeface="Calibri" panose="020F0502020204030204" pitchFamily="34" charset="0"/>
                    <a:cs typeface="Calibri" panose="020F0502020204030204" pitchFamily="34" charset="0"/>
                  </a:rPr>
                  <a:t>algorithm</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uses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relaxation</a:t>
                </a:r>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de-AT" sz="1800" dirty="0" err="1">
                    <a:latin typeface="Calibri" panose="020F0502020204030204" pitchFamily="34" charset="0"/>
                    <a:ea typeface="Calibri" panose="020F0502020204030204" pitchFamily="34" charset="0"/>
                    <a:cs typeface="Calibri" panose="020F0502020204030204" pitchFamily="34" charset="0"/>
                  </a:rPr>
                  <a:t>Hence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estimates</a:t>
                </a:r>
                <a:r>
                  <a:rPr lang="de-AT" sz="1800" dirty="0">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en-US" sz="1800" i="1" dirty="0">
                        <a:latin typeface="Cambria Math" panose="02040503050406030204" pitchFamily="18" charset="0"/>
                        <a:ea typeface="Calibri" panose="020F0502020204030204" pitchFamily="34" charset="0"/>
                        <a:cs typeface="Calibri" panose="020F0502020204030204" pitchFamily="34" charset="0"/>
                      </a:rPr>
                      <m:t>𝑑</m:t>
                    </m:r>
                    <m:d>
                      <m:dPr>
                        <m:begChr m:val="["/>
                        <m:endChr m:val="]"/>
                        <m:ctrlPr>
                          <a:rPr lang="en-US" sz="1800" i="1" dirty="0">
                            <a:latin typeface="Cambria Math" panose="02040503050406030204" pitchFamily="18" charset="0"/>
                            <a:ea typeface="Calibri" panose="020F0502020204030204" pitchFamily="34" charset="0"/>
                            <a:cs typeface="Calibri" panose="020F0502020204030204" pitchFamily="34" charset="0"/>
                          </a:rPr>
                        </m:ctrlPr>
                      </m:dPr>
                      <m:e>
                        <m:r>
                          <a:rPr lang="de-AT" sz="1800" i="1" dirty="0">
                            <a:latin typeface="Cambria Math" panose="02040503050406030204" pitchFamily="18" charset="0"/>
                            <a:ea typeface="Calibri" panose="020F0502020204030204" pitchFamily="34" charset="0"/>
                            <a:cs typeface="Calibri" panose="020F0502020204030204" pitchFamily="34" charset="0"/>
                          </a:rPr>
                          <m:t>𝑣</m:t>
                        </m:r>
                      </m:e>
                    </m:d>
                  </m:oMath>
                </a14:m>
                <a:r>
                  <a:rPr lang="en-US" sz="1800" dirty="0">
                    <a:latin typeface="Calibri" panose="020F0502020204030204" pitchFamily="34" charset="0"/>
                    <a:ea typeface="Calibri" panose="020F0502020204030204" pitchFamily="34" charset="0"/>
                    <a:cs typeface="Calibri" panose="020F0502020204030204" pitchFamily="34" charset="0"/>
                  </a:rPr>
                  <a:t> are reduced iteratively until they reach </a:t>
                </a:r>
                <a14:m>
                  <m:oMath xmlns:m="http://schemas.openxmlformats.org/officeDocument/2006/math">
                    <m:r>
                      <a:rPr lang="de-AT" sz="1800" i="1" dirty="0">
                        <a:latin typeface="Cambria Math" panose="02040503050406030204" pitchFamily="18" charset="0"/>
                        <a:ea typeface="Cambria Math" panose="02040503050406030204" pitchFamily="18" charset="0"/>
                        <a:cs typeface="Calibri" panose="020F0502020204030204" pitchFamily="34" charset="0"/>
                      </a:rPr>
                      <m:t>𝛿</m:t>
                    </m:r>
                    <m:d>
                      <m:dPr>
                        <m:ctrlPr>
                          <a:rPr lang="de-AT" sz="1800" i="1" dirty="0">
                            <a:latin typeface="Cambria Math" panose="02040503050406030204" pitchFamily="18" charset="0"/>
                            <a:ea typeface="Cambria Math" panose="02040503050406030204" pitchFamily="18" charset="0"/>
                            <a:cs typeface="Calibri" panose="020F0502020204030204" pitchFamily="34" charset="0"/>
                          </a:rPr>
                        </m:ctrlPr>
                      </m:dPr>
                      <m:e>
                        <m:r>
                          <a:rPr lang="de-AT" sz="1800" i="1" dirty="0">
                            <a:latin typeface="Cambria Math" panose="02040503050406030204" pitchFamily="18" charset="0"/>
                            <a:ea typeface="Cambria Math" panose="02040503050406030204" pitchFamily="18" charset="0"/>
                            <a:cs typeface="Calibri" panose="020F0502020204030204" pitchFamily="34" charset="0"/>
                          </a:rPr>
                          <m:t>𝑠</m:t>
                        </m:r>
                        <m:r>
                          <a:rPr lang="de-AT" sz="1800" i="1" dirty="0">
                            <a:latin typeface="Cambria Math" panose="02040503050406030204" pitchFamily="18" charset="0"/>
                            <a:ea typeface="Cambria Math" panose="02040503050406030204" pitchFamily="18" charset="0"/>
                            <a:cs typeface="Calibri" panose="020F0502020204030204" pitchFamily="34" charset="0"/>
                          </a:rPr>
                          <m:t>, </m:t>
                        </m:r>
                        <m:r>
                          <a:rPr lang="de-AT" sz="1800" i="1" dirty="0">
                            <a:latin typeface="Cambria Math" panose="02040503050406030204" pitchFamily="18" charset="0"/>
                            <a:ea typeface="Cambria Math" panose="02040503050406030204" pitchFamily="18" charset="0"/>
                            <a:cs typeface="Calibri" panose="020F0502020204030204" pitchFamily="34" charset="0"/>
                          </a:rPr>
                          <m:t>𝑣</m:t>
                        </m:r>
                      </m:e>
                    </m:d>
                  </m:oMath>
                </a14:m>
                <a:endParaRPr lang="de-AT" sz="1800" dirty="0">
                  <a:latin typeface="Calibri" panose="020F0502020204030204" pitchFamily="34" charset="0"/>
                  <a:ea typeface="Cambria Math" panose="02040503050406030204" pitchFamily="18"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The algorithm iterates over the nodes</a:t>
                </a: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In each iteration step it iterates over all links</a:t>
                </a: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Hence, the overall complexity is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𝑂</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smtClean="0">
                        <a:latin typeface="Cambria Math" panose="02040503050406030204" pitchFamily="18" charset="0"/>
                        <a:ea typeface="Calibri" panose="020F0502020204030204" pitchFamily="34" charset="0"/>
                        <a:cs typeface="Calibri" panose="020F0502020204030204" pitchFamily="34" charset="0"/>
                      </a:rPr>
                      <m:t>𝑛𝑚</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4" name="Textplatzhalter 2">
                <a:extLst>
                  <a:ext uri="{FF2B5EF4-FFF2-40B4-BE49-F238E27FC236}">
                    <a16:creationId xmlns:a16="http://schemas.microsoft.com/office/drawing/2014/main" id="{D95A1223-FAAC-4B79-909E-99096DD37757}"/>
                  </a:ext>
                </a:extLst>
              </p:cNvPr>
              <p:cNvSpPr>
                <a:spLocks noGrp="1" noRot="1" noChangeAspect="1" noMove="1" noResize="1" noEditPoints="1" noAdjustHandles="1" noChangeArrowheads="1" noChangeShapeType="1" noTextEdit="1"/>
              </p:cNvSpPr>
              <p:nvPr>
                <p:ph type="body" idx="1"/>
              </p:nvPr>
            </p:nvSpPr>
            <p:spPr>
              <a:xfrm>
                <a:off x="457200" y="1276161"/>
                <a:ext cx="8229300" cy="2532359"/>
              </a:xfrm>
              <a:blipFill>
                <a:blip r:embed="rId3"/>
                <a:stretch>
                  <a:fillRect/>
                </a:stretch>
              </a:blipFill>
            </p:spPr>
            <p:txBody>
              <a:bodyPr/>
              <a:lstStyle/>
              <a:p>
                <a:r>
                  <a:rPr lang="de-AT">
                    <a:noFill/>
                  </a:rPr>
                  <a:t> </a:t>
                </a:r>
              </a:p>
            </p:txBody>
          </p:sp>
        </mc:Fallback>
      </mc:AlternateContent>
    </p:spTree>
    <p:extLst>
      <p:ext uri="{BB962C8B-B14F-4D97-AF65-F5344CB8AC3E}">
        <p14:creationId xmlns:p14="http://schemas.microsoft.com/office/powerpoint/2010/main" val="15396261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Pseudocode for the Bellman-Ford algorithm</a:t>
            </a:r>
            <a:endParaRPr lang="en-US" sz="2800" b="1" noProof="0" dirty="0">
              <a:latin typeface="Calibri" panose="020F0502020204030204" pitchFamily="34" charset="0"/>
              <a:cs typeface="Calibri" panose="020F0502020204030204" pitchFamily="34" charset="0"/>
            </a:endParaRPr>
          </a:p>
        </p:txBody>
      </p:sp>
      <p:sp>
        <p:nvSpPr>
          <p:cNvPr id="6" name="Rechteck 5">
            <a:extLst>
              <a:ext uri="{FF2B5EF4-FFF2-40B4-BE49-F238E27FC236}">
                <a16:creationId xmlns:a16="http://schemas.microsoft.com/office/drawing/2014/main" id="{07C96DB0-B108-4096-A70C-DD4A6F8B4E4F}"/>
              </a:ext>
            </a:extLst>
          </p:cNvPr>
          <p:cNvSpPr/>
          <p:nvPr/>
        </p:nvSpPr>
        <p:spPr>
          <a:xfrm>
            <a:off x="654090" y="1740023"/>
            <a:ext cx="7835519" cy="2485747"/>
          </a:xfrm>
          <a:prstGeom prst="rect">
            <a:avLst/>
          </a:prstGeom>
          <a:solidFill>
            <a:srgbClr val="DAE3F3"/>
          </a:solidFill>
          <a:ln w="36720">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r>
              <a:rPr lang="en-US" sz="1600" spc="-1" dirty="0">
                <a:solidFill>
                  <a:srgbClr val="0F0F0F"/>
                </a:solidFill>
                <a:latin typeface="Consolas" panose="020B0609020204030204" pitchFamily="49" charset="0"/>
              </a:rPr>
              <a:t>bellman-ford(g, w, s)</a:t>
            </a:r>
          </a:p>
          <a:p>
            <a:r>
              <a:rPr lang="en-US" sz="1600" spc="-1" dirty="0">
                <a:solidFill>
                  <a:srgbClr val="0F0F0F"/>
                </a:solidFill>
                <a:latin typeface="Consolas" panose="020B0609020204030204" pitchFamily="49" charset="0"/>
              </a:rPr>
              <a:t>    </a:t>
            </a:r>
            <a:r>
              <a:rPr lang="en-US" sz="1600" spc="-1" dirty="0" err="1">
                <a:solidFill>
                  <a:srgbClr val="0F0F0F"/>
                </a:solidFill>
                <a:latin typeface="Consolas" panose="020B0609020204030204" pitchFamily="49" charset="0"/>
              </a:rPr>
              <a:t>initialize_single_source</a:t>
            </a:r>
            <a:r>
              <a:rPr lang="en-US" sz="1600" spc="-1" dirty="0">
                <a:solidFill>
                  <a:srgbClr val="0F0F0F"/>
                </a:solidFill>
                <a:latin typeface="Consolas" panose="020B0609020204030204" pitchFamily="49" charset="0"/>
              </a:rPr>
              <a:t>(g, s)</a:t>
            </a:r>
          </a:p>
          <a:p>
            <a:r>
              <a:rPr lang="en-US" sz="1600" spc="-1" dirty="0">
                <a:solidFill>
                  <a:srgbClr val="0F0F0F"/>
                </a:solidFill>
                <a:latin typeface="Consolas" panose="020B0609020204030204" pitchFamily="49" charset="0"/>
              </a:rPr>
              <a:t>    for </a:t>
            </a:r>
            <a:r>
              <a:rPr lang="en-US" sz="1600" spc="-1" dirty="0" err="1">
                <a:solidFill>
                  <a:srgbClr val="0F0F0F"/>
                </a:solidFill>
                <a:latin typeface="Consolas" panose="020B0609020204030204" pitchFamily="49" charset="0"/>
              </a:rPr>
              <a:t>i</a:t>
            </a:r>
            <a:r>
              <a:rPr lang="en-US" sz="1600" spc="-1" dirty="0">
                <a:solidFill>
                  <a:srgbClr val="0F0F0F"/>
                </a:solidFill>
                <a:latin typeface="Consolas" panose="020B0609020204030204" pitchFamily="49" charset="0"/>
              </a:rPr>
              <a:t> in range(0, n-1):</a:t>
            </a:r>
          </a:p>
          <a:p>
            <a:r>
              <a:rPr lang="en-US" sz="1600" spc="-1" dirty="0">
                <a:solidFill>
                  <a:srgbClr val="0F0F0F"/>
                </a:solidFill>
                <a:latin typeface="Consolas" panose="020B0609020204030204" pitchFamily="49" charset="0"/>
              </a:rPr>
              <a:t>	for l in </a:t>
            </a:r>
            <a:r>
              <a:rPr lang="en-US" sz="1600" spc="-1" dirty="0" err="1">
                <a:solidFill>
                  <a:srgbClr val="0F0F0F"/>
                </a:solidFill>
                <a:latin typeface="Consolas" panose="020B0609020204030204" pitchFamily="49" charset="0"/>
              </a:rPr>
              <a:t>g.edges</a:t>
            </a:r>
            <a:r>
              <a:rPr lang="en-US" sz="1600" spc="-1" dirty="0">
                <a:solidFill>
                  <a:srgbClr val="0F0F0F"/>
                </a:solidFill>
                <a:latin typeface="Consolas" panose="020B0609020204030204" pitchFamily="49" charset="0"/>
              </a:rPr>
              <a:t>:</a:t>
            </a:r>
          </a:p>
          <a:p>
            <a:r>
              <a:rPr lang="en-US" sz="1600" spc="-1" dirty="0">
                <a:solidFill>
                  <a:srgbClr val="0F0F0F"/>
                </a:solidFill>
                <a:latin typeface="Consolas" panose="020B0609020204030204" pitchFamily="49" charset="0"/>
              </a:rPr>
              <a:t>	    relax(</a:t>
            </a:r>
            <a:r>
              <a:rPr lang="en-US" sz="1600" spc="-1" dirty="0" err="1">
                <a:solidFill>
                  <a:srgbClr val="0F0F0F"/>
                </a:solidFill>
                <a:latin typeface="Consolas" panose="020B0609020204030204" pitchFamily="49" charset="0"/>
              </a:rPr>
              <a:t>l.u</a:t>
            </a:r>
            <a:r>
              <a:rPr lang="en-US" sz="1600" spc="-1" dirty="0">
                <a:solidFill>
                  <a:srgbClr val="0F0F0F"/>
                </a:solidFill>
                <a:latin typeface="Consolas" panose="020B0609020204030204" pitchFamily="49" charset="0"/>
              </a:rPr>
              <a:t>, </a:t>
            </a:r>
            <a:r>
              <a:rPr lang="en-US" sz="1600" spc="-1" dirty="0" err="1">
                <a:solidFill>
                  <a:srgbClr val="0F0F0F"/>
                </a:solidFill>
                <a:latin typeface="Consolas" panose="020B0609020204030204" pitchFamily="49" charset="0"/>
              </a:rPr>
              <a:t>l.v</a:t>
            </a:r>
            <a:r>
              <a:rPr lang="en-US" sz="1600" spc="-1" dirty="0">
                <a:solidFill>
                  <a:srgbClr val="0F0F0F"/>
                </a:solidFill>
                <a:latin typeface="Consolas" panose="020B0609020204030204" pitchFamily="49" charset="0"/>
              </a:rPr>
              <a:t>, w)</a:t>
            </a:r>
          </a:p>
          <a:p>
            <a:r>
              <a:rPr lang="en-US" sz="1600" spc="-1" dirty="0">
                <a:solidFill>
                  <a:srgbClr val="0F0F0F"/>
                </a:solidFill>
                <a:latin typeface="Consolas" panose="020B0609020204030204" pitchFamily="49" charset="0"/>
              </a:rPr>
              <a:t>    for l in </a:t>
            </a:r>
            <a:r>
              <a:rPr lang="en-US" sz="1600" spc="-1" dirty="0" err="1">
                <a:solidFill>
                  <a:srgbClr val="0F0F0F"/>
                </a:solidFill>
                <a:latin typeface="Consolas" panose="020B0609020204030204" pitchFamily="49" charset="0"/>
              </a:rPr>
              <a:t>g.edges</a:t>
            </a:r>
            <a:r>
              <a:rPr lang="en-US" sz="1600" spc="-1" dirty="0">
                <a:solidFill>
                  <a:srgbClr val="0F0F0F"/>
                </a:solidFill>
                <a:latin typeface="Consolas" panose="020B0609020204030204" pitchFamily="49" charset="0"/>
              </a:rPr>
              <a:t>:</a:t>
            </a:r>
          </a:p>
          <a:p>
            <a:r>
              <a:rPr lang="en-US" sz="1600" spc="-1" dirty="0">
                <a:solidFill>
                  <a:srgbClr val="0F0F0F"/>
                </a:solidFill>
                <a:latin typeface="Consolas" panose="020B0609020204030204" pitchFamily="49" charset="0"/>
              </a:rPr>
              <a:t>        if d[</a:t>
            </a:r>
            <a:r>
              <a:rPr lang="en-US" sz="1600" spc="-1" dirty="0" err="1">
                <a:solidFill>
                  <a:srgbClr val="0F0F0F"/>
                </a:solidFill>
                <a:latin typeface="Consolas" panose="020B0609020204030204" pitchFamily="49" charset="0"/>
              </a:rPr>
              <a:t>l.v</a:t>
            </a:r>
            <a:r>
              <a:rPr lang="en-US" sz="1600" spc="-1" dirty="0">
                <a:solidFill>
                  <a:srgbClr val="0F0F0F"/>
                </a:solidFill>
                <a:latin typeface="Consolas" panose="020B0609020204030204" pitchFamily="49" charset="0"/>
              </a:rPr>
              <a:t>] &gt; d[</a:t>
            </a:r>
            <a:r>
              <a:rPr lang="en-US" sz="1600" spc="-1" dirty="0" err="1">
                <a:solidFill>
                  <a:srgbClr val="0F0F0F"/>
                </a:solidFill>
                <a:latin typeface="Consolas" panose="020B0609020204030204" pitchFamily="49" charset="0"/>
              </a:rPr>
              <a:t>l.u</a:t>
            </a:r>
            <a:r>
              <a:rPr lang="en-US" sz="1600" spc="-1" dirty="0">
                <a:solidFill>
                  <a:srgbClr val="0F0F0F"/>
                </a:solidFill>
                <a:latin typeface="Consolas" panose="020B0609020204030204" pitchFamily="49" charset="0"/>
              </a:rPr>
              <a:t>] + w(u, v)</a:t>
            </a:r>
          </a:p>
          <a:p>
            <a:r>
              <a:rPr lang="en-US" sz="1600" spc="-1" dirty="0">
                <a:solidFill>
                  <a:srgbClr val="0F0F0F"/>
                </a:solidFill>
                <a:latin typeface="Consolas" panose="020B0609020204030204" pitchFamily="49" charset="0"/>
              </a:rPr>
              <a:t>	    return False</a:t>
            </a:r>
          </a:p>
          <a:p>
            <a:r>
              <a:rPr lang="en-US" sz="1600" spc="-1" dirty="0">
                <a:solidFill>
                  <a:srgbClr val="0F0F0F"/>
                </a:solidFill>
                <a:latin typeface="Consolas" panose="020B0609020204030204" pitchFamily="49" charset="0"/>
              </a:rPr>
              <a:t>    return True</a:t>
            </a:r>
          </a:p>
        </p:txBody>
      </p:sp>
    </p:spTree>
    <p:extLst>
      <p:ext uri="{BB962C8B-B14F-4D97-AF65-F5344CB8AC3E}">
        <p14:creationId xmlns:p14="http://schemas.microsoft.com/office/powerpoint/2010/main" val="418697098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a:xfrm>
            <a:off x="457200" y="273600"/>
            <a:ext cx="8229300" cy="1144800"/>
          </a:xfrm>
        </p:spPr>
        <p:txBody>
          <a:bodyPr/>
          <a:lstStyle/>
          <a:p>
            <a:pPr algn="r"/>
            <a:r>
              <a:rPr lang="en-US" sz="2800" b="1" dirty="0">
                <a:latin typeface="Calibri" panose="020F0502020204030204" pitchFamily="34" charset="0"/>
                <a:cs typeface="Calibri" panose="020F0502020204030204" pitchFamily="34" charset="0"/>
              </a:rPr>
              <a:t>Bellman-Ford algorithm</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5404625" y="188990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2671055" y="303025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5415955" y="407540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3773736" y="4075403"/>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5529046" y="146897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5529046" y="1468975"/>
                <a:ext cx="437940"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1"/>
            <a:endCxn id="35" idx="7"/>
          </p:cNvCxnSpPr>
          <p:nvPr/>
        </p:nvCxnSpPr>
        <p:spPr>
          <a:xfrm flipH="1">
            <a:off x="4230679" y="1968988"/>
            <a:ext cx="1253027" cy="4675"/>
          </a:xfrm>
          <a:prstGeom prst="line">
            <a:avLst/>
          </a:prstGeom>
          <a:ln w="25400">
            <a:headEnd type="stealth"/>
            <a:tailEnd type="none"/>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52E7495-609B-46AB-90E5-64596785C234}"/>
              </a:ext>
            </a:extLst>
          </p:cNvPr>
          <p:cNvCxnSpPr>
            <a:cxnSpLocks noChangeAspect="1"/>
            <a:stCxn id="35" idx="3"/>
            <a:endCxn id="7" idx="7"/>
          </p:cNvCxnSpPr>
          <p:nvPr/>
        </p:nvCxnSpPr>
        <p:spPr>
          <a:xfrm flipH="1">
            <a:off x="3131974" y="2355501"/>
            <a:ext cx="716867" cy="753830"/>
          </a:xfrm>
          <a:prstGeom prst="line">
            <a:avLst/>
          </a:prstGeom>
          <a:ln w="25400">
            <a:headEnd type="stealth"/>
            <a:tailEnd type="none" w="lg" len="lg"/>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3131974" y="3491169"/>
            <a:ext cx="720843" cy="663315"/>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4320785" y="4345400"/>
            <a:ext cx="1095170" cy="0"/>
          </a:xfrm>
          <a:prstGeom prst="line">
            <a:avLst/>
          </a:prstGeom>
          <a:ln w="25400">
            <a:headEnd type="none"/>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2267547" y="3069417"/>
                <a:ext cx="41229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𝒛</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2267547" y="3069417"/>
                <a:ext cx="41229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5529045" y="4574721"/>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𝒚</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5529045" y="4574721"/>
                <a:ext cx="437940" cy="461665"/>
              </a:xfrm>
              <a:prstGeom prst="rect">
                <a:avLst/>
              </a:prstGeom>
              <a:blipFill>
                <a:blip r:embed="rId5"/>
                <a:stretch>
                  <a:fillRect l="-4167" b="-10526"/>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3864978" y="4620035"/>
                <a:ext cx="43152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𝒙</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3864978" y="4620035"/>
                <a:ext cx="431528" cy="461665"/>
              </a:xfrm>
              <a:prstGeom prst="rect">
                <a:avLst/>
              </a:prstGeom>
              <a:blipFill>
                <a:blip r:embed="rId6"/>
                <a:stretch>
                  <a:fillRect/>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3769760" y="1894582"/>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3851353" y="1453248"/>
                <a:ext cx="452367"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3851353" y="1453248"/>
                <a:ext cx="452367" cy="461665"/>
              </a:xfrm>
              <a:prstGeom prst="rect">
                <a:avLst/>
              </a:prstGeom>
              <a:blipFill>
                <a:blip r:embed="rId7"/>
                <a:stretch>
                  <a:fillRect/>
                </a:stretch>
              </a:blipFill>
            </p:spPr>
            <p:txBody>
              <a:bodyPr/>
              <a:lstStyle/>
              <a:p>
                <a:r>
                  <a:rPr lang="de-AT">
                    <a:noFill/>
                  </a:rPr>
                  <a:t> </a:t>
                </a:r>
              </a:p>
            </p:txBody>
          </p:sp>
        </mc:Fallback>
      </mc:AlternateContent>
      <p:cxnSp>
        <p:nvCxnSpPr>
          <p:cNvPr id="37" name="Gerader Verbinder 36">
            <a:extLst>
              <a:ext uri="{FF2B5EF4-FFF2-40B4-BE49-F238E27FC236}">
                <a16:creationId xmlns:a16="http://schemas.microsoft.com/office/drawing/2014/main" id="{F3E3843A-E92F-43AB-B0A9-94B985E7C544}"/>
              </a:ext>
            </a:extLst>
          </p:cNvPr>
          <p:cNvCxnSpPr>
            <a:cxnSpLocks/>
            <a:endCxn id="15" idx="0"/>
          </p:cNvCxnSpPr>
          <p:nvPr/>
        </p:nvCxnSpPr>
        <p:spPr>
          <a:xfrm>
            <a:off x="4030669" y="2422058"/>
            <a:ext cx="13067" cy="1653345"/>
          </a:xfrm>
          <a:prstGeom prst="line">
            <a:avLst/>
          </a:prstGeom>
          <a:ln w="25400">
            <a:headEnd w="lg" len="lg"/>
            <a:tailEnd type="stealth"/>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10471F76-5116-4D6B-A155-D73713780F7D}"/>
              </a:ext>
            </a:extLst>
          </p:cNvPr>
          <p:cNvCxnSpPr>
            <a:cxnSpLocks noChangeAspect="1"/>
            <a:stCxn id="15" idx="7"/>
            <a:endCxn id="6" idx="3"/>
          </p:cNvCxnSpPr>
          <p:nvPr/>
        </p:nvCxnSpPr>
        <p:spPr>
          <a:xfrm flipV="1">
            <a:off x="4234655" y="2350826"/>
            <a:ext cx="1249051" cy="180365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3091428" y="237766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3091428" y="2377666"/>
                <a:ext cx="437940" cy="461665"/>
              </a:xfrm>
              <a:prstGeom prst="rect">
                <a:avLst/>
              </a:prstGeom>
              <a:blipFill>
                <a:blip r:embed="rId8"/>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3153091"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3153091" y="3761169"/>
                <a:ext cx="437940" cy="461665"/>
              </a:xfrm>
              <a:prstGeom prst="rect">
                <a:avLst/>
              </a:prstGeom>
              <a:blipFill>
                <a:blip r:embed="rId9"/>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3688091" y="27010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3688091" y="2701090"/>
                <a:ext cx="437940" cy="461665"/>
              </a:xfrm>
              <a:prstGeom prst="rect">
                <a:avLst/>
              </a:prstGeom>
              <a:blipFill>
                <a:blip r:embed="rId1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4646828" y="1531827"/>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4646828" y="1531827"/>
                <a:ext cx="437940" cy="461665"/>
              </a:xfrm>
              <a:prstGeom prst="rect">
                <a:avLst/>
              </a:prstGeom>
              <a:blipFill>
                <a:blip r:embed="rId11"/>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4" name="Rechteck 83">
                <a:extLst>
                  <a:ext uri="{FF2B5EF4-FFF2-40B4-BE49-F238E27FC236}">
                    <a16:creationId xmlns:a16="http://schemas.microsoft.com/office/drawing/2014/main" id="{F3F15ADC-C2D3-4D34-92AF-2464C5472C9B}"/>
                  </a:ext>
                </a:extLst>
              </p:cNvPr>
              <p:cNvSpPr/>
              <p:nvPr/>
            </p:nvSpPr>
            <p:spPr>
              <a:xfrm>
                <a:off x="4763642" y="432635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4" name="Rechteck 83">
                <a:extLst>
                  <a:ext uri="{FF2B5EF4-FFF2-40B4-BE49-F238E27FC236}">
                    <a16:creationId xmlns:a16="http://schemas.microsoft.com/office/drawing/2014/main" id="{F3F15ADC-C2D3-4D34-92AF-2464C5472C9B}"/>
                  </a:ext>
                </a:extLst>
              </p:cNvPr>
              <p:cNvSpPr>
                <a:spLocks noRot="1" noChangeAspect="1" noMove="1" noResize="1" noEditPoints="1" noAdjustHandles="1" noChangeArrowheads="1" noChangeShapeType="1" noTextEdit="1"/>
              </p:cNvSpPr>
              <p:nvPr/>
            </p:nvSpPr>
            <p:spPr>
              <a:xfrm>
                <a:off x="4763642" y="4326355"/>
                <a:ext cx="437940" cy="461665"/>
              </a:xfrm>
              <a:prstGeom prst="rect">
                <a:avLst/>
              </a:prstGeom>
              <a:blipFill>
                <a:blip r:embed="rId12"/>
                <a:stretch>
                  <a:fillRect l="-2778"/>
                </a:stretch>
              </a:blipFill>
            </p:spPr>
            <p:txBody>
              <a:bodyPr/>
              <a:lstStyle/>
              <a:p>
                <a:r>
                  <a:rPr lang="de-AT">
                    <a:noFill/>
                  </a:rPr>
                  <a:t> </a:t>
                </a:r>
              </a:p>
            </p:txBody>
          </p:sp>
        </mc:Fallback>
      </mc:AlternateContent>
      <p:cxnSp>
        <p:nvCxnSpPr>
          <p:cNvPr id="60" name="Gerader Verbinder 59">
            <a:extLst>
              <a:ext uri="{FF2B5EF4-FFF2-40B4-BE49-F238E27FC236}">
                <a16:creationId xmlns:a16="http://schemas.microsoft.com/office/drawing/2014/main" id="{BE0399E1-405B-4AE1-9A59-06E42819AD73}"/>
              </a:ext>
            </a:extLst>
          </p:cNvPr>
          <p:cNvCxnSpPr>
            <a:cxnSpLocks/>
            <a:stCxn id="6" idx="4"/>
            <a:endCxn id="10" idx="0"/>
          </p:cNvCxnSpPr>
          <p:nvPr/>
        </p:nvCxnSpPr>
        <p:spPr>
          <a:xfrm>
            <a:off x="5674625" y="2429907"/>
            <a:ext cx="11330" cy="1645493"/>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1" name="Gerader Verbinder 60">
            <a:extLst>
              <a:ext uri="{FF2B5EF4-FFF2-40B4-BE49-F238E27FC236}">
                <a16:creationId xmlns:a16="http://schemas.microsoft.com/office/drawing/2014/main" id="{3C17DAD7-1E38-4751-BA7E-B14B65BD67C1}"/>
              </a:ext>
            </a:extLst>
          </p:cNvPr>
          <p:cNvCxnSpPr>
            <a:cxnSpLocks noChangeAspect="1"/>
            <a:endCxn id="7" idx="6"/>
          </p:cNvCxnSpPr>
          <p:nvPr/>
        </p:nvCxnSpPr>
        <p:spPr>
          <a:xfrm flipH="1" flipV="1">
            <a:off x="3211055" y="3300250"/>
            <a:ext cx="2265402" cy="89912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Rechteck 63">
                <a:extLst>
                  <a:ext uri="{FF2B5EF4-FFF2-40B4-BE49-F238E27FC236}">
                    <a16:creationId xmlns:a16="http://schemas.microsoft.com/office/drawing/2014/main" id="{172B71D6-4DCA-42C3-8445-04C45C896BA1}"/>
                  </a:ext>
                </a:extLst>
              </p:cNvPr>
              <p:cNvSpPr/>
              <p:nvPr/>
            </p:nvSpPr>
            <p:spPr>
              <a:xfrm>
                <a:off x="4122817" y="3219015"/>
                <a:ext cx="667169"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m:t>
                      </m:r>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4" name="Rechteck 63">
                <a:extLst>
                  <a:ext uri="{FF2B5EF4-FFF2-40B4-BE49-F238E27FC236}">
                    <a16:creationId xmlns:a16="http://schemas.microsoft.com/office/drawing/2014/main" id="{172B71D6-4DCA-42C3-8445-04C45C896BA1}"/>
                  </a:ext>
                </a:extLst>
              </p:cNvPr>
              <p:cNvSpPr>
                <a:spLocks noRot="1" noChangeAspect="1" noMove="1" noResize="1" noEditPoints="1" noAdjustHandles="1" noChangeArrowheads="1" noChangeShapeType="1" noTextEdit="1"/>
              </p:cNvSpPr>
              <p:nvPr/>
            </p:nvSpPr>
            <p:spPr>
              <a:xfrm>
                <a:off x="4122817" y="3219015"/>
                <a:ext cx="667169" cy="461665"/>
              </a:xfrm>
              <a:prstGeom prst="rect">
                <a:avLst/>
              </a:prstGeom>
              <a:blipFill>
                <a:blip r:embed="rId13"/>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7" name="Rechteck 66">
                <a:extLst>
                  <a:ext uri="{FF2B5EF4-FFF2-40B4-BE49-F238E27FC236}">
                    <a16:creationId xmlns:a16="http://schemas.microsoft.com/office/drawing/2014/main" id="{B013A3B8-7D48-48FE-8903-96E7121EF271}"/>
                  </a:ext>
                </a:extLst>
              </p:cNvPr>
              <p:cNvSpPr/>
              <p:nvPr/>
            </p:nvSpPr>
            <p:spPr>
              <a:xfrm>
                <a:off x="5734523" y="300377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7" name="Rechteck 66">
                <a:extLst>
                  <a:ext uri="{FF2B5EF4-FFF2-40B4-BE49-F238E27FC236}">
                    <a16:creationId xmlns:a16="http://schemas.microsoft.com/office/drawing/2014/main" id="{B013A3B8-7D48-48FE-8903-96E7121EF271}"/>
                  </a:ext>
                </a:extLst>
              </p:cNvPr>
              <p:cNvSpPr>
                <a:spLocks noRot="1" noChangeAspect="1" noMove="1" noResize="1" noEditPoints="1" noAdjustHandles="1" noChangeArrowheads="1" noChangeShapeType="1" noTextEdit="1"/>
              </p:cNvSpPr>
              <p:nvPr/>
            </p:nvSpPr>
            <p:spPr>
              <a:xfrm>
                <a:off x="5734523" y="3003776"/>
                <a:ext cx="437940" cy="461665"/>
              </a:xfrm>
              <a:prstGeom prst="rect">
                <a:avLst/>
              </a:prstGeom>
              <a:blipFill>
                <a:blip r:embed="rId14"/>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8" name="Rechteck 67">
                <a:extLst>
                  <a:ext uri="{FF2B5EF4-FFF2-40B4-BE49-F238E27FC236}">
                    <a16:creationId xmlns:a16="http://schemas.microsoft.com/office/drawing/2014/main" id="{5743B53D-6BDF-49B6-B9E9-78DA19AB951E}"/>
                  </a:ext>
                </a:extLst>
              </p:cNvPr>
              <p:cNvSpPr/>
              <p:nvPr/>
            </p:nvSpPr>
            <p:spPr>
              <a:xfrm>
                <a:off x="4672431" y="35958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8" name="Rechteck 67">
                <a:extLst>
                  <a:ext uri="{FF2B5EF4-FFF2-40B4-BE49-F238E27FC236}">
                    <a16:creationId xmlns:a16="http://schemas.microsoft.com/office/drawing/2014/main" id="{5743B53D-6BDF-49B6-B9E9-78DA19AB951E}"/>
                  </a:ext>
                </a:extLst>
              </p:cNvPr>
              <p:cNvSpPr>
                <a:spLocks noRot="1" noChangeAspect="1" noMove="1" noResize="1" noEditPoints="1" noAdjustHandles="1" noChangeArrowheads="1" noChangeShapeType="1" noTextEdit="1"/>
              </p:cNvSpPr>
              <p:nvPr/>
            </p:nvSpPr>
            <p:spPr>
              <a:xfrm>
                <a:off x="4672431" y="3595869"/>
                <a:ext cx="437940" cy="461665"/>
              </a:xfrm>
              <a:prstGeom prst="rect">
                <a:avLst/>
              </a:prstGeom>
              <a:blipFill>
                <a:blip r:embed="rId15"/>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0" name="Rechteck 69">
                <a:extLst>
                  <a:ext uri="{FF2B5EF4-FFF2-40B4-BE49-F238E27FC236}">
                    <a16:creationId xmlns:a16="http://schemas.microsoft.com/office/drawing/2014/main" id="{478E4840-3F11-45EA-8245-45A11BED23A2}"/>
                  </a:ext>
                </a:extLst>
              </p:cNvPr>
              <p:cNvSpPr/>
              <p:nvPr/>
            </p:nvSpPr>
            <p:spPr>
              <a:xfrm>
                <a:off x="2764143" y="308974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0" name="Rechteck 69">
                <a:extLst>
                  <a:ext uri="{FF2B5EF4-FFF2-40B4-BE49-F238E27FC236}">
                    <a16:creationId xmlns:a16="http://schemas.microsoft.com/office/drawing/2014/main" id="{478E4840-3F11-45EA-8245-45A11BED23A2}"/>
                  </a:ext>
                </a:extLst>
              </p:cNvPr>
              <p:cNvSpPr>
                <a:spLocks noRot="1" noChangeAspect="1" noMove="1" noResize="1" noEditPoints="1" noAdjustHandles="1" noChangeArrowheads="1" noChangeShapeType="1" noTextEdit="1"/>
              </p:cNvSpPr>
              <p:nvPr/>
            </p:nvSpPr>
            <p:spPr>
              <a:xfrm>
                <a:off x="2764143" y="3089749"/>
                <a:ext cx="437940" cy="461665"/>
              </a:xfrm>
              <a:prstGeom prst="rect">
                <a:avLst/>
              </a:prstGeom>
              <a:blipFill>
                <a:blip r:embed="rId16"/>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1" name="Rechteck 70">
                <a:extLst>
                  <a:ext uri="{FF2B5EF4-FFF2-40B4-BE49-F238E27FC236}">
                    <a16:creationId xmlns:a16="http://schemas.microsoft.com/office/drawing/2014/main" id="{646A7570-C485-4343-8564-8B80D292DD38}"/>
                  </a:ext>
                </a:extLst>
              </p:cNvPr>
              <p:cNvSpPr/>
              <p:nvPr/>
            </p:nvSpPr>
            <p:spPr>
              <a:xfrm>
                <a:off x="3837314" y="1937653"/>
                <a:ext cx="5148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1" name="Rechteck 70">
                <a:extLst>
                  <a:ext uri="{FF2B5EF4-FFF2-40B4-BE49-F238E27FC236}">
                    <a16:creationId xmlns:a16="http://schemas.microsoft.com/office/drawing/2014/main" id="{646A7570-C485-4343-8564-8B80D292DD38}"/>
                  </a:ext>
                </a:extLst>
              </p:cNvPr>
              <p:cNvSpPr>
                <a:spLocks noRot="1" noChangeAspect="1" noMove="1" noResize="1" noEditPoints="1" noAdjustHandles="1" noChangeArrowheads="1" noChangeShapeType="1" noTextEdit="1"/>
              </p:cNvSpPr>
              <p:nvPr/>
            </p:nvSpPr>
            <p:spPr>
              <a:xfrm>
                <a:off x="3837314" y="1937653"/>
                <a:ext cx="514885" cy="461665"/>
              </a:xfrm>
              <a:prstGeom prst="rect">
                <a:avLst/>
              </a:prstGeom>
              <a:blipFill>
                <a:blip r:embed="rId17"/>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2" name="Rechteck 71">
                <a:extLst>
                  <a:ext uri="{FF2B5EF4-FFF2-40B4-BE49-F238E27FC236}">
                    <a16:creationId xmlns:a16="http://schemas.microsoft.com/office/drawing/2014/main" id="{1A353541-1688-42E1-B16A-A26DCE8ED332}"/>
                  </a:ext>
                </a:extLst>
              </p:cNvPr>
              <p:cNvSpPr/>
              <p:nvPr/>
            </p:nvSpPr>
            <p:spPr>
              <a:xfrm>
                <a:off x="3827428" y="4131663"/>
                <a:ext cx="5148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2" name="Rechteck 71">
                <a:extLst>
                  <a:ext uri="{FF2B5EF4-FFF2-40B4-BE49-F238E27FC236}">
                    <a16:creationId xmlns:a16="http://schemas.microsoft.com/office/drawing/2014/main" id="{1A353541-1688-42E1-B16A-A26DCE8ED332}"/>
                  </a:ext>
                </a:extLst>
              </p:cNvPr>
              <p:cNvSpPr>
                <a:spLocks noRot="1" noChangeAspect="1" noMove="1" noResize="1" noEditPoints="1" noAdjustHandles="1" noChangeArrowheads="1" noChangeShapeType="1" noTextEdit="1"/>
              </p:cNvSpPr>
              <p:nvPr/>
            </p:nvSpPr>
            <p:spPr>
              <a:xfrm>
                <a:off x="3827428" y="4131663"/>
                <a:ext cx="514885" cy="461665"/>
              </a:xfrm>
              <a:prstGeom prst="rect">
                <a:avLst/>
              </a:prstGeom>
              <a:blipFill>
                <a:blip r:embed="rId18"/>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4" name="Rechteck 73">
                <a:extLst>
                  <a:ext uri="{FF2B5EF4-FFF2-40B4-BE49-F238E27FC236}">
                    <a16:creationId xmlns:a16="http://schemas.microsoft.com/office/drawing/2014/main" id="{7DF83C09-935D-473C-BA38-FD1AEB2F001B}"/>
                  </a:ext>
                </a:extLst>
              </p:cNvPr>
              <p:cNvSpPr/>
              <p:nvPr/>
            </p:nvSpPr>
            <p:spPr>
              <a:xfrm>
                <a:off x="5452396" y="1946745"/>
                <a:ext cx="5148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4" name="Rechteck 73">
                <a:extLst>
                  <a:ext uri="{FF2B5EF4-FFF2-40B4-BE49-F238E27FC236}">
                    <a16:creationId xmlns:a16="http://schemas.microsoft.com/office/drawing/2014/main" id="{7DF83C09-935D-473C-BA38-FD1AEB2F001B}"/>
                  </a:ext>
                </a:extLst>
              </p:cNvPr>
              <p:cNvSpPr>
                <a:spLocks noRot="1" noChangeAspect="1" noMove="1" noResize="1" noEditPoints="1" noAdjustHandles="1" noChangeArrowheads="1" noChangeShapeType="1" noTextEdit="1"/>
              </p:cNvSpPr>
              <p:nvPr/>
            </p:nvSpPr>
            <p:spPr>
              <a:xfrm>
                <a:off x="5452396" y="1946745"/>
                <a:ext cx="514885" cy="461665"/>
              </a:xfrm>
              <a:prstGeom prst="rect">
                <a:avLst/>
              </a:prstGeom>
              <a:blipFill>
                <a:blip r:embed="rId19"/>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6" name="Rechteck 75">
                <a:extLst>
                  <a:ext uri="{FF2B5EF4-FFF2-40B4-BE49-F238E27FC236}">
                    <a16:creationId xmlns:a16="http://schemas.microsoft.com/office/drawing/2014/main" id="{90E80C9E-9611-46B2-86F3-D42A2320B109}"/>
                  </a:ext>
                </a:extLst>
              </p:cNvPr>
              <p:cNvSpPr/>
              <p:nvPr/>
            </p:nvSpPr>
            <p:spPr>
              <a:xfrm>
                <a:off x="5469174" y="4131163"/>
                <a:ext cx="5148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6" name="Rechteck 75">
                <a:extLst>
                  <a:ext uri="{FF2B5EF4-FFF2-40B4-BE49-F238E27FC236}">
                    <a16:creationId xmlns:a16="http://schemas.microsoft.com/office/drawing/2014/main" id="{90E80C9E-9611-46B2-86F3-D42A2320B109}"/>
                  </a:ext>
                </a:extLst>
              </p:cNvPr>
              <p:cNvSpPr>
                <a:spLocks noRot="1" noChangeAspect="1" noMove="1" noResize="1" noEditPoints="1" noAdjustHandles="1" noChangeArrowheads="1" noChangeShapeType="1" noTextEdit="1"/>
              </p:cNvSpPr>
              <p:nvPr/>
            </p:nvSpPr>
            <p:spPr>
              <a:xfrm>
                <a:off x="5469174" y="4131163"/>
                <a:ext cx="514885" cy="461665"/>
              </a:xfrm>
              <a:prstGeom prst="rect">
                <a:avLst/>
              </a:prstGeom>
              <a:blipFill>
                <a:blip r:embed="rId20"/>
                <a:stretch>
                  <a:fillRect/>
                </a:stretch>
              </a:blipFill>
            </p:spPr>
            <p:txBody>
              <a:bodyPr/>
              <a:lstStyle/>
              <a:p>
                <a:r>
                  <a:rPr lang="de-AT">
                    <a:noFill/>
                  </a:rPr>
                  <a:t> </a:t>
                </a:r>
              </a:p>
            </p:txBody>
          </p:sp>
        </mc:Fallback>
      </mc:AlternateContent>
      <p:cxnSp>
        <p:nvCxnSpPr>
          <p:cNvPr id="42" name="Gerader Verbinder 41">
            <a:extLst>
              <a:ext uri="{FF2B5EF4-FFF2-40B4-BE49-F238E27FC236}">
                <a16:creationId xmlns:a16="http://schemas.microsoft.com/office/drawing/2014/main" id="{CC197AFC-8923-49D6-84D2-A8C0821FC78D}"/>
              </a:ext>
            </a:extLst>
          </p:cNvPr>
          <p:cNvCxnSpPr>
            <a:cxnSpLocks noChangeAspect="1"/>
          </p:cNvCxnSpPr>
          <p:nvPr/>
        </p:nvCxnSpPr>
        <p:spPr>
          <a:xfrm flipH="1">
            <a:off x="4230679" y="2325684"/>
            <a:ext cx="1253027" cy="4675"/>
          </a:xfrm>
          <a:prstGeom prst="line">
            <a:avLst/>
          </a:prstGeom>
          <a:ln w="25400">
            <a:headEnd type="none"/>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Rechteck 42">
                <a:extLst>
                  <a:ext uri="{FF2B5EF4-FFF2-40B4-BE49-F238E27FC236}">
                    <a16:creationId xmlns:a16="http://schemas.microsoft.com/office/drawing/2014/main" id="{44DA265F-AA94-4D0F-96F5-990C2535F7D5}"/>
                  </a:ext>
                </a:extLst>
              </p:cNvPr>
              <p:cNvSpPr/>
              <p:nvPr/>
            </p:nvSpPr>
            <p:spPr>
              <a:xfrm>
                <a:off x="4464037" y="1972917"/>
                <a:ext cx="667169"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m:t>
                      </m:r>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43" name="Rechteck 42">
                <a:extLst>
                  <a:ext uri="{FF2B5EF4-FFF2-40B4-BE49-F238E27FC236}">
                    <a16:creationId xmlns:a16="http://schemas.microsoft.com/office/drawing/2014/main" id="{44DA265F-AA94-4D0F-96F5-990C2535F7D5}"/>
                  </a:ext>
                </a:extLst>
              </p:cNvPr>
              <p:cNvSpPr>
                <a:spLocks noRot="1" noChangeAspect="1" noMove="1" noResize="1" noEditPoints="1" noAdjustHandles="1" noChangeArrowheads="1" noChangeShapeType="1" noTextEdit="1"/>
              </p:cNvSpPr>
              <p:nvPr/>
            </p:nvSpPr>
            <p:spPr>
              <a:xfrm>
                <a:off x="4464037" y="1972917"/>
                <a:ext cx="667169" cy="461665"/>
              </a:xfrm>
              <a:prstGeom prst="rect">
                <a:avLst/>
              </a:prstGeom>
              <a:blipFill>
                <a:blip r:embed="rId21"/>
                <a:stretch>
                  <a:fillRect/>
                </a:stretch>
              </a:blipFill>
            </p:spPr>
            <p:txBody>
              <a:bodyPr/>
              <a:lstStyle/>
              <a:p>
                <a:r>
                  <a:rPr lang="de-AT">
                    <a:noFill/>
                  </a:rPr>
                  <a:t> </a:t>
                </a:r>
              </a:p>
            </p:txBody>
          </p:sp>
        </mc:Fallback>
      </mc:AlternateContent>
      <p:cxnSp>
        <p:nvCxnSpPr>
          <p:cNvPr id="46" name="Gerader Verbinder 45">
            <a:extLst>
              <a:ext uri="{FF2B5EF4-FFF2-40B4-BE49-F238E27FC236}">
                <a16:creationId xmlns:a16="http://schemas.microsoft.com/office/drawing/2014/main" id="{02112E0B-CBA2-4E71-8075-FDFA141CB1AD}"/>
              </a:ext>
            </a:extLst>
          </p:cNvPr>
          <p:cNvCxnSpPr>
            <a:cxnSpLocks noChangeAspect="1"/>
            <a:stCxn id="71" idx="2"/>
            <a:endCxn id="10" idx="1"/>
          </p:cNvCxnSpPr>
          <p:nvPr/>
        </p:nvCxnSpPr>
        <p:spPr>
          <a:xfrm>
            <a:off x="4094757" y="2399318"/>
            <a:ext cx="1400279" cy="1755163"/>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hteck 49">
                <a:extLst>
                  <a:ext uri="{FF2B5EF4-FFF2-40B4-BE49-F238E27FC236}">
                    <a16:creationId xmlns:a16="http://schemas.microsoft.com/office/drawing/2014/main" id="{95981FC8-37FB-4F03-B8B7-0D712E023D83}"/>
                  </a:ext>
                </a:extLst>
              </p:cNvPr>
              <p:cNvSpPr/>
              <p:nvPr/>
            </p:nvSpPr>
            <p:spPr>
              <a:xfrm>
                <a:off x="4297630" y="2410078"/>
                <a:ext cx="667169"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m:t>
                      </m:r>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50" name="Rechteck 49">
                <a:extLst>
                  <a:ext uri="{FF2B5EF4-FFF2-40B4-BE49-F238E27FC236}">
                    <a16:creationId xmlns:a16="http://schemas.microsoft.com/office/drawing/2014/main" id="{95981FC8-37FB-4F03-B8B7-0D712E023D83}"/>
                  </a:ext>
                </a:extLst>
              </p:cNvPr>
              <p:cNvSpPr>
                <a:spLocks noRot="1" noChangeAspect="1" noMove="1" noResize="1" noEditPoints="1" noAdjustHandles="1" noChangeArrowheads="1" noChangeShapeType="1" noTextEdit="1"/>
              </p:cNvSpPr>
              <p:nvPr/>
            </p:nvSpPr>
            <p:spPr>
              <a:xfrm>
                <a:off x="4297630" y="2410078"/>
                <a:ext cx="667169" cy="461665"/>
              </a:xfrm>
              <a:prstGeom prst="rect">
                <a:avLst/>
              </a:prstGeom>
              <a:blipFill>
                <a:blip r:embed="rId22"/>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51" name="Textplatzhalter 2">
                <a:extLst>
                  <a:ext uri="{FF2B5EF4-FFF2-40B4-BE49-F238E27FC236}">
                    <a16:creationId xmlns:a16="http://schemas.microsoft.com/office/drawing/2014/main" id="{30F2D884-7083-45B8-870D-9CC57CB6F6D5}"/>
                  </a:ext>
                </a:extLst>
              </p:cNvPr>
              <p:cNvSpPr>
                <a:spLocks noGrp="1"/>
              </p:cNvSpPr>
              <p:nvPr>
                <p:ph type="body" idx="1"/>
              </p:nvPr>
            </p:nvSpPr>
            <p:spPr>
              <a:xfrm>
                <a:off x="457200" y="5020149"/>
                <a:ext cx="8229300" cy="1240735"/>
              </a:xfrm>
            </p:spPr>
            <p:txBody>
              <a:bodyPr/>
              <a:lstStyle/>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We will iterate over nodes and links in lexicographic order</a:t>
                </a:r>
              </a:p>
              <a:p>
                <a:pPr marL="400050" indent="-285750">
                  <a:spcBef>
                    <a:spcPts val="600"/>
                  </a:spcBef>
                  <a:spcAft>
                    <a:spcPts val="600"/>
                  </a:spcAft>
                  <a:buFont typeface="Wingdings" panose="05000000000000000000" pitchFamily="2" charset="2"/>
                  <a:buChar char="v"/>
                </a:pP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𝑥</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𝑦</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𝑧</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𝑥</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𝑦</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𝑥</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𝑥</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𝑦</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𝑦</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𝑦</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𝑧</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𝑧</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𝑧</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𝑥</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51" name="Textplatzhalter 2">
                <a:extLst>
                  <a:ext uri="{FF2B5EF4-FFF2-40B4-BE49-F238E27FC236}">
                    <a16:creationId xmlns:a16="http://schemas.microsoft.com/office/drawing/2014/main" id="{30F2D884-7083-45B8-870D-9CC57CB6F6D5}"/>
                  </a:ext>
                </a:extLst>
              </p:cNvPr>
              <p:cNvSpPr>
                <a:spLocks noGrp="1" noRot="1" noChangeAspect="1" noMove="1" noResize="1" noEditPoints="1" noAdjustHandles="1" noChangeArrowheads="1" noChangeShapeType="1" noTextEdit="1"/>
              </p:cNvSpPr>
              <p:nvPr>
                <p:ph type="body" idx="1"/>
              </p:nvPr>
            </p:nvSpPr>
            <p:spPr>
              <a:xfrm>
                <a:off x="457200" y="5020149"/>
                <a:ext cx="8229300" cy="1240735"/>
              </a:xfrm>
              <a:blipFill>
                <a:blip r:embed="rId23"/>
                <a:stretch>
                  <a:fillRect t="-1970" b="-3448"/>
                </a:stretch>
              </a:blipFill>
            </p:spPr>
            <p:txBody>
              <a:bodyPr/>
              <a:lstStyle/>
              <a:p>
                <a:r>
                  <a:rPr lang="de-AT">
                    <a:noFill/>
                  </a:rPr>
                  <a:t> </a:t>
                </a:r>
              </a:p>
            </p:txBody>
          </p:sp>
        </mc:Fallback>
      </mc:AlternateContent>
    </p:spTree>
    <p:extLst>
      <p:ext uri="{BB962C8B-B14F-4D97-AF65-F5344CB8AC3E}">
        <p14:creationId xmlns:p14="http://schemas.microsoft.com/office/powerpoint/2010/main" val="28761511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Bellman-Ford algorithm: First pass over links</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5404625" y="188990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2671055" y="303025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5415955" y="407540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3773736" y="4075403"/>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5529046" y="146897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5529046" y="1468975"/>
                <a:ext cx="437940"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1"/>
            <a:endCxn id="35" idx="7"/>
          </p:cNvCxnSpPr>
          <p:nvPr/>
        </p:nvCxnSpPr>
        <p:spPr>
          <a:xfrm flipH="1">
            <a:off x="4230679" y="1968988"/>
            <a:ext cx="1253027" cy="4675"/>
          </a:xfrm>
          <a:prstGeom prst="line">
            <a:avLst/>
          </a:prstGeom>
          <a:ln w="25400">
            <a:headEnd type="stealth"/>
            <a:tailEnd type="none"/>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52E7495-609B-46AB-90E5-64596785C234}"/>
              </a:ext>
            </a:extLst>
          </p:cNvPr>
          <p:cNvCxnSpPr>
            <a:cxnSpLocks noChangeAspect="1"/>
            <a:stCxn id="35" idx="3"/>
            <a:endCxn id="7" idx="7"/>
          </p:cNvCxnSpPr>
          <p:nvPr/>
        </p:nvCxnSpPr>
        <p:spPr>
          <a:xfrm flipH="1">
            <a:off x="3131974" y="2355501"/>
            <a:ext cx="716867" cy="753830"/>
          </a:xfrm>
          <a:prstGeom prst="line">
            <a:avLst/>
          </a:prstGeom>
          <a:ln w="50800">
            <a:solidFill>
              <a:srgbClr val="C00000"/>
            </a:solidFill>
            <a:headEnd type="stealth"/>
            <a:tailEnd type="none" w="lg" len="lg"/>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3131974" y="3491169"/>
            <a:ext cx="720843" cy="663315"/>
          </a:xfrm>
          <a:prstGeom prst="line">
            <a:avLst/>
          </a:prstGeom>
          <a:ln w="50800">
            <a:solidFill>
              <a:srgbClr val="C00000"/>
            </a:solidFill>
            <a:tailEnd type="stealth"/>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4320785" y="4345400"/>
            <a:ext cx="1095170" cy="0"/>
          </a:xfrm>
          <a:prstGeom prst="line">
            <a:avLst/>
          </a:prstGeom>
          <a:ln w="25400">
            <a:headEnd type="none"/>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2267547" y="3069417"/>
                <a:ext cx="41229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𝒛</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2267547" y="3069417"/>
                <a:ext cx="41229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5529045" y="4574721"/>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𝒚</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5529045" y="4574721"/>
                <a:ext cx="437940" cy="461665"/>
              </a:xfrm>
              <a:prstGeom prst="rect">
                <a:avLst/>
              </a:prstGeom>
              <a:blipFill>
                <a:blip r:embed="rId5"/>
                <a:stretch>
                  <a:fillRect l="-4167" b="-10526"/>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3864978" y="4620035"/>
                <a:ext cx="43152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𝒙</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3864978" y="4620035"/>
                <a:ext cx="431528" cy="461665"/>
              </a:xfrm>
              <a:prstGeom prst="rect">
                <a:avLst/>
              </a:prstGeom>
              <a:blipFill>
                <a:blip r:embed="rId6"/>
                <a:stretch>
                  <a:fillRect/>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3769760" y="1894582"/>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3851353" y="1453248"/>
                <a:ext cx="452367"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3851353" y="1453248"/>
                <a:ext cx="452367" cy="461665"/>
              </a:xfrm>
              <a:prstGeom prst="rect">
                <a:avLst/>
              </a:prstGeom>
              <a:blipFill>
                <a:blip r:embed="rId7"/>
                <a:stretch>
                  <a:fillRect/>
                </a:stretch>
              </a:blipFill>
            </p:spPr>
            <p:txBody>
              <a:bodyPr/>
              <a:lstStyle/>
              <a:p>
                <a:r>
                  <a:rPr lang="de-AT">
                    <a:noFill/>
                  </a:rPr>
                  <a:t> </a:t>
                </a:r>
              </a:p>
            </p:txBody>
          </p:sp>
        </mc:Fallback>
      </mc:AlternateContent>
      <p:cxnSp>
        <p:nvCxnSpPr>
          <p:cNvPr id="37" name="Gerader Verbinder 36">
            <a:extLst>
              <a:ext uri="{FF2B5EF4-FFF2-40B4-BE49-F238E27FC236}">
                <a16:creationId xmlns:a16="http://schemas.microsoft.com/office/drawing/2014/main" id="{F3E3843A-E92F-43AB-B0A9-94B985E7C544}"/>
              </a:ext>
            </a:extLst>
          </p:cNvPr>
          <p:cNvCxnSpPr>
            <a:cxnSpLocks/>
            <a:endCxn id="15" idx="0"/>
          </p:cNvCxnSpPr>
          <p:nvPr/>
        </p:nvCxnSpPr>
        <p:spPr>
          <a:xfrm>
            <a:off x="4030669" y="2422058"/>
            <a:ext cx="13067" cy="1653345"/>
          </a:xfrm>
          <a:prstGeom prst="line">
            <a:avLst/>
          </a:prstGeom>
          <a:ln w="25400">
            <a:headEnd w="lg" len="lg"/>
            <a:tailEnd type="stealth"/>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10471F76-5116-4D6B-A155-D73713780F7D}"/>
              </a:ext>
            </a:extLst>
          </p:cNvPr>
          <p:cNvCxnSpPr>
            <a:cxnSpLocks noChangeAspect="1"/>
            <a:stCxn id="15" idx="7"/>
            <a:endCxn id="6" idx="3"/>
          </p:cNvCxnSpPr>
          <p:nvPr/>
        </p:nvCxnSpPr>
        <p:spPr>
          <a:xfrm flipV="1">
            <a:off x="4234655" y="2350826"/>
            <a:ext cx="1249051" cy="180365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3091428" y="237766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3091428" y="2377666"/>
                <a:ext cx="437940" cy="461665"/>
              </a:xfrm>
              <a:prstGeom prst="rect">
                <a:avLst/>
              </a:prstGeom>
              <a:blipFill>
                <a:blip r:embed="rId8"/>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3153091"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3153091" y="3761169"/>
                <a:ext cx="437940" cy="461665"/>
              </a:xfrm>
              <a:prstGeom prst="rect">
                <a:avLst/>
              </a:prstGeom>
              <a:blipFill>
                <a:blip r:embed="rId9"/>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3688091" y="27010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3688091" y="2701090"/>
                <a:ext cx="437940" cy="461665"/>
              </a:xfrm>
              <a:prstGeom prst="rect">
                <a:avLst/>
              </a:prstGeom>
              <a:blipFill>
                <a:blip r:embed="rId1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4646828" y="1531827"/>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4646828" y="1531827"/>
                <a:ext cx="437940" cy="461665"/>
              </a:xfrm>
              <a:prstGeom prst="rect">
                <a:avLst/>
              </a:prstGeom>
              <a:blipFill>
                <a:blip r:embed="rId11"/>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4" name="Rechteck 83">
                <a:extLst>
                  <a:ext uri="{FF2B5EF4-FFF2-40B4-BE49-F238E27FC236}">
                    <a16:creationId xmlns:a16="http://schemas.microsoft.com/office/drawing/2014/main" id="{F3F15ADC-C2D3-4D34-92AF-2464C5472C9B}"/>
                  </a:ext>
                </a:extLst>
              </p:cNvPr>
              <p:cNvSpPr/>
              <p:nvPr/>
            </p:nvSpPr>
            <p:spPr>
              <a:xfrm>
                <a:off x="4763642" y="432635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4" name="Rechteck 83">
                <a:extLst>
                  <a:ext uri="{FF2B5EF4-FFF2-40B4-BE49-F238E27FC236}">
                    <a16:creationId xmlns:a16="http://schemas.microsoft.com/office/drawing/2014/main" id="{F3F15ADC-C2D3-4D34-92AF-2464C5472C9B}"/>
                  </a:ext>
                </a:extLst>
              </p:cNvPr>
              <p:cNvSpPr>
                <a:spLocks noRot="1" noChangeAspect="1" noMove="1" noResize="1" noEditPoints="1" noAdjustHandles="1" noChangeArrowheads="1" noChangeShapeType="1" noTextEdit="1"/>
              </p:cNvSpPr>
              <p:nvPr/>
            </p:nvSpPr>
            <p:spPr>
              <a:xfrm>
                <a:off x="4763642" y="4326355"/>
                <a:ext cx="437940" cy="461665"/>
              </a:xfrm>
              <a:prstGeom prst="rect">
                <a:avLst/>
              </a:prstGeom>
              <a:blipFill>
                <a:blip r:embed="rId12"/>
                <a:stretch>
                  <a:fillRect l="-2778"/>
                </a:stretch>
              </a:blipFill>
            </p:spPr>
            <p:txBody>
              <a:bodyPr/>
              <a:lstStyle/>
              <a:p>
                <a:r>
                  <a:rPr lang="de-AT">
                    <a:noFill/>
                  </a:rPr>
                  <a:t> </a:t>
                </a:r>
              </a:p>
            </p:txBody>
          </p:sp>
        </mc:Fallback>
      </mc:AlternateContent>
      <p:cxnSp>
        <p:nvCxnSpPr>
          <p:cNvPr id="60" name="Gerader Verbinder 59">
            <a:extLst>
              <a:ext uri="{FF2B5EF4-FFF2-40B4-BE49-F238E27FC236}">
                <a16:creationId xmlns:a16="http://schemas.microsoft.com/office/drawing/2014/main" id="{BE0399E1-405B-4AE1-9A59-06E42819AD73}"/>
              </a:ext>
            </a:extLst>
          </p:cNvPr>
          <p:cNvCxnSpPr>
            <a:cxnSpLocks/>
            <a:stCxn id="6" idx="4"/>
            <a:endCxn id="10" idx="0"/>
          </p:cNvCxnSpPr>
          <p:nvPr/>
        </p:nvCxnSpPr>
        <p:spPr>
          <a:xfrm>
            <a:off x="5674625" y="2429907"/>
            <a:ext cx="11330" cy="1645493"/>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1" name="Gerader Verbinder 60">
            <a:extLst>
              <a:ext uri="{FF2B5EF4-FFF2-40B4-BE49-F238E27FC236}">
                <a16:creationId xmlns:a16="http://schemas.microsoft.com/office/drawing/2014/main" id="{3C17DAD7-1E38-4751-BA7E-B14B65BD67C1}"/>
              </a:ext>
            </a:extLst>
          </p:cNvPr>
          <p:cNvCxnSpPr>
            <a:cxnSpLocks noChangeAspect="1"/>
            <a:endCxn id="7" idx="6"/>
          </p:cNvCxnSpPr>
          <p:nvPr/>
        </p:nvCxnSpPr>
        <p:spPr>
          <a:xfrm flipH="1" flipV="1">
            <a:off x="3211055" y="3300250"/>
            <a:ext cx="2265402" cy="89912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Rechteck 63">
                <a:extLst>
                  <a:ext uri="{FF2B5EF4-FFF2-40B4-BE49-F238E27FC236}">
                    <a16:creationId xmlns:a16="http://schemas.microsoft.com/office/drawing/2014/main" id="{172B71D6-4DCA-42C3-8445-04C45C896BA1}"/>
                  </a:ext>
                </a:extLst>
              </p:cNvPr>
              <p:cNvSpPr/>
              <p:nvPr/>
            </p:nvSpPr>
            <p:spPr>
              <a:xfrm>
                <a:off x="4122817" y="3219015"/>
                <a:ext cx="667169"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m:t>
                      </m:r>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4" name="Rechteck 63">
                <a:extLst>
                  <a:ext uri="{FF2B5EF4-FFF2-40B4-BE49-F238E27FC236}">
                    <a16:creationId xmlns:a16="http://schemas.microsoft.com/office/drawing/2014/main" id="{172B71D6-4DCA-42C3-8445-04C45C896BA1}"/>
                  </a:ext>
                </a:extLst>
              </p:cNvPr>
              <p:cNvSpPr>
                <a:spLocks noRot="1" noChangeAspect="1" noMove="1" noResize="1" noEditPoints="1" noAdjustHandles="1" noChangeArrowheads="1" noChangeShapeType="1" noTextEdit="1"/>
              </p:cNvSpPr>
              <p:nvPr/>
            </p:nvSpPr>
            <p:spPr>
              <a:xfrm>
                <a:off x="4122817" y="3219015"/>
                <a:ext cx="667169" cy="461665"/>
              </a:xfrm>
              <a:prstGeom prst="rect">
                <a:avLst/>
              </a:prstGeom>
              <a:blipFill>
                <a:blip r:embed="rId13"/>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7" name="Rechteck 66">
                <a:extLst>
                  <a:ext uri="{FF2B5EF4-FFF2-40B4-BE49-F238E27FC236}">
                    <a16:creationId xmlns:a16="http://schemas.microsoft.com/office/drawing/2014/main" id="{B013A3B8-7D48-48FE-8903-96E7121EF271}"/>
                  </a:ext>
                </a:extLst>
              </p:cNvPr>
              <p:cNvSpPr/>
              <p:nvPr/>
            </p:nvSpPr>
            <p:spPr>
              <a:xfrm>
                <a:off x="5734523" y="300377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7" name="Rechteck 66">
                <a:extLst>
                  <a:ext uri="{FF2B5EF4-FFF2-40B4-BE49-F238E27FC236}">
                    <a16:creationId xmlns:a16="http://schemas.microsoft.com/office/drawing/2014/main" id="{B013A3B8-7D48-48FE-8903-96E7121EF271}"/>
                  </a:ext>
                </a:extLst>
              </p:cNvPr>
              <p:cNvSpPr>
                <a:spLocks noRot="1" noChangeAspect="1" noMove="1" noResize="1" noEditPoints="1" noAdjustHandles="1" noChangeArrowheads="1" noChangeShapeType="1" noTextEdit="1"/>
              </p:cNvSpPr>
              <p:nvPr/>
            </p:nvSpPr>
            <p:spPr>
              <a:xfrm>
                <a:off x="5734523" y="3003776"/>
                <a:ext cx="437940" cy="461665"/>
              </a:xfrm>
              <a:prstGeom prst="rect">
                <a:avLst/>
              </a:prstGeom>
              <a:blipFill>
                <a:blip r:embed="rId14"/>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8" name="Rechteck 67">
                <a:extLst>
                  <a:ext uri="{FF2B5EF4-FFF2-40B4-BE49-F238E27FC236}">
                    <a16:creationId xmlns:a16="http://schemas.microsoft.com/office/drawing/2014/main" id="{5743B53D-6BDF-49B6-B9E9-78DA19AB951E}"/>
                  </a:ext>
                </a:extLst>
              </p:cNvPr>
              <p:cNvSpPr/>
              <p:nvPr/>
            </p:nvSpPr>
            <p:spPr>
              <a:xfrm>
                <a:off x="4672431" y="35958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8" name="Rechteck 67">
                <a:extLst>
                  <a:ext uri="{FF2B5EF4-FFF2-40B4-BE49-F238E27FC236}">
                    <a16:creationId xmlns:a16="http://schemas.microsoft.com/office/drawing/2014/main" id="{5743B53D-6BDF-49B6-B9E9-78DA19AB951E}"/>
                  </a:ext>
                </a:extLst>
              </p:cNvPr>
              <p:cNvSpPr>
                <a:spLocks noRot="1" noChangeAspect="1" noMove="1" noResize="1" noEditPoints="1" noAdjustHandles="1" noChangeArrowheads="1" noChangeShapeType="1" noTextEdit="1"/>
              </p:cNvSpPr>
              <p:nvPr/>
            </p:nvSpPr>
            <p:spPr>
              <a:xfrm>
                <a:off x="4672431" y="3595869"/>
                <a:ext cx="437940" cy="461665"/>
              </a:xfrm>
              <a:prstGeom prst="rect">
                <a:avLst/>
              </a:prstGeom>
              <a:blipFill>
                <a:blip r:embed="rId15"/>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0" name="Rechteck 69">
                <a:extLst>
                  <a:ext uri="{FF2B5EF4-FFF2-40B4-BE49-F238E27FC236}">
                    <a16:creationId xmlns:a16="http://schemas.microsoft.com/office/drawing/2014/main" id="{478E4840-3F11-45EA-8245-45A11BED23A2}"/>
                  </a:ext>
                </a:extLst>
              </p:cNvPr>
              <p:cNvSpPr/>
              <p:nvPr/>
            </p:nvSpPr>
            <p:spPr>
              <a:xfrm>
                <a:off x="2764143" y="308974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0" name="Rechteck 69">
                <a:extLst>
                  <a:ext uri="{FF2B5EF4-FFF2-40B4-BE49-F238E27FC236}">
                    <a16:creationId xmlns:a16="http://schemas.microsoft.com/office/drawing/2014/main" id="{478E4840-3F11-45EA-8245-45A11BED23A2}"/>
                  </a:ext>
                </a:extLst>
              </p:cNvPr>
              <p:cNvSpPr>
                <a:spLocks noRot="1" noChangeAspect="1" noMove="1" noResize="1" noEditPoints="1" noAdjustHandles="1" noChangeArrowheads="1" noChangeShapeType="1" noTextEdit="1"/>
              </p:cNvSpPr>
              <p:nvPr/>
            </p:nvSpPr>
            <p:spPr>
              <a:xfrm>
                <a:off x="2764143" y="3089749"/>
                <a:ext cx="437940" cy="461665"/>
              </a:xfrm>
              <a:prstGeom prst="rect">
                <a:avLst/>
              </a:prstGeom>
              <a:blipFill>
                <a:blip r:embed="rId16"/>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1" name="Rechteck 70">
                <a:extLst>
                  <a:ext uri="{FF2B5EF4-FFF2-40B4-BE49-F238E27FC236}">
                    <a16:creationId xmlns:a16="http://schemas.microsoft.com/office/drawing/2014/main" id="{646A7570-C485-4343-8564-8B80D292DD38}"/>
                  </a:ext>
                </a:extLst>
              </p:cNvPr>
              <p:cNvSpPr/>
              <p:nvPr/>
            </p:nvSpPr>
            <p:spPr>
              <a:xfrm>
                <a:off x="3875787" y="193765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1" name="Rechteck 70">
                <a:extLst>
                  <a:ext uri="{FF2B5EF4-FFF2-40B4-BE49-F238E27FC236}">
                    <a16:creationId xmlns:a16="http://schemas.microsoft.com/office/drawing/2014/main" id="{646A7570-C485-4343-8564-8B80D292DD38}"/>
                  </a:ext>
                </a:extLst>
              </p:cNvPr>
              <p:cNvSpPr>
                <a:spLocks noRot="1" noChangeAspect="1" noMove="1" noResize="1" noEditPoints="1" noAdjustHandles="1" noChangeArrowheads="1" noChangeShapeType="1" noTextEdit="1"/>
              </p:cNvSpPr>
              <p:nvPr/>
            </p:nvSpPr>
            <p:spPr>
              <a:xfrm>
                <a:off x="3875787" y="1937653"/>
                <a:ext cx="437940" cy="461665"/>
              </a:xfrm>
              <a:prstGeom prst="rect">
                <a:avLst/>
              </a:prstGeom>
              <a:blipFill>
                <a:blip r:embed="rId1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2" name="Rechteck 71">
                <a:extLst>
                  <a:ext uri="{FF2B5EF4-FFF2-40B4-BE49-F238E27FC236}">
                    <a16:creationId xmlns:a16="http://schemas.microsoft.com/office/drawing/2014/main" id="{1A353541-1688-42E1-B16A-A26DCE8ED332}"/>
                  </a:ext>
                </a:extLst>
              </p:cNvPr>
              <p:cNvSpPr/>
              <p:nvPr/>
            </p:nvSpPr>
            <p:spPr>
              <a:xfrm>
                <a:off x="3865901" y="413166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2" name="Rechteck 71">
                <a:extLst>
                  <a:ext uri="{FF2B5EF4-FFF2-40B4-BE49-F238E27FC236}">
                    <a16:creationId xmlns:a16="http://schemas.microsoft.com/office/drawing/2014/main" id="{1A353541-1688-42E1-B16A-A26DCE8ED332}"/>
                  </a:ext>
                </a:extLst>
              </p:cNvPr>
              <p:cNvSpPr>
                <a:spLocks noRot="1" noChangeAspect="1" noMove="1" noResize="1" noEditPoints="1" noAdjustHandles="1" noChangeArrowheads="1" noChangeShapeType="1" noTextEdit="1"/>
              </p:cNvSpPr>
              <p:nvPr/>
            </p:nvSpPr>
            <p:spPr>
              <a:xfrm>
                <a:off x="3865901" y="4131663"/>
                <a:ext cx="437940" cy="461665"/>
              </a:xfrm>
              <a:prstGeom prst="rect">
                <a:avLst/>
              </a:prstGeom>
              <a:blipFill>
                <a:blip r:embed="rId18"/>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4" name="Rechteck 73">
                <a:extLst>
                  <a:ext uri="{FF2B5EF4-FFF2-40B4-BE49-F238E27FC236}">
                    <a16:creationId xmlns:a16="http://schemas.microsoft.com/office/drawing/2014/main" id="{7DF83C09-935D-473C-BA38-FD1AEB2F001B}"/>
                  </a:ext>
                </a:extLst>
              </p:cNvPr>
              <p:cNvSpPr/>
              <p:nvPr/>
            </p:nvSpPr>
            <p:spPr>
              <a:xfrm>
                <a:off x="5452396" y="1946745"/>
                <a:ext cx="5148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4" name="Rechteck 73">
                <a:extLst>
                  <a:ext uri="{FF2B5EF4-FFF2-40B4-BE49-F238E27FC236}">
                    <a16:creationId xmlns:a16="http://schemas.microsoft.com/office/drawing/2014/main" id="{7DF83C09-935D-473C-BA38-FD1AEB2F001B}"/>
                  </a:ext>
                </a:extLst>
              </p:cNvPr>
              <p:cNvSpPr>
                <a:spLocks noRot="1" noChangeAspect="1" noMove="1" noResize="1" noEditPoints="1" noAdjustHandles="1" noChangeArrowheads="1" noChangeShapeType="1" noTextEdit="1"/>
              </p:cNvSpPr>
              <p:nvPr/>
            </p:nvSpPr>
            <p:spPr>
              <a:xfrm>
                <a:off x="5452396" y="1946745"/>
                <a:ext cx="514885" cy="461665"/>
              </a:xfrm>
              <a:prstGeom prst="rect">
                <a:avLst/>
              </a:prstGeom>
              <a:blipFill>
                <a:blip r:embed="rId19"/>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6" name="Rechteck 75">
                <a:extLst>
                  <a:ext uri="{FF2B5EF4-FFF2-40B4-BE49-F238E27FC236}">
                    <a16:creationId xmlns:a16="http://schemas.microsoft.com/office/drawing/2014/main" id="{90E80C9E-9611-46B2-86F3-D42A2320B109}"/>
                  </a:ext>
                </a:extLst>
              </p:cNvPr>
              <p:cNvSpPr/>
              <p:nvPr/>
            </p:nvSpPr>
            <p:spPr>
              <a:xfrm>
                <a:off x="5469174" y="4131163"/>
                <a:ext cx="5148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6" name="Rechteck 75">
                <a:extLst>
                  <a:ext uri="{FF2B5EF4-FFF2-40B4-BE49-F238E27FC236}">
                    <a16:creationId xmlns:a16="http://schemas.microsoft.com/office/drawing/2014/main" id="{90E80C9E-9611-46B2-86F3-D42A2320B109}"/>
                  </a:ext>
                </a:extLst>
              </p:cNvPr>
              <p:cNvSpPr>
                <a:spLocks noRot="1" noChangeAspect="1" noMove="1" noResize="1" noEditPoints="1" noAdjustHandles="1" noChangeArrowheads="1" noChangeShapeType="1" noTextEdit="1"/>
              </p:cNvSpPr>
              <p:nvPr/>
            </p:nvSpPr>
            <p:spPr>
              <a:xfrm>
                <a:off x="5469174" y="4131163"/>
                <a:ext cx="514885" cy="461665"/>
              </a:xfrm>
              <a:prstGeom prst="rect">
                <a:avLst/>
              </a:prstGeom>
              <a:blipFill>
                <a:blip r:embed="rId20"/>
                <a:stretch>
                  <a:fillRect/>
                </a:stretch>
              </a:blipFill>
            </p:spPr>
            <p:txBody>
              <a:bodyPr/>
              <a:lstStyle/>
              <a:p>
                <a:r>
                  <a:rPr lang="de-AT">
                    <a:noFill/>
                  </a:rPr>
                  <a:t> </a:t>
                </a:r>
              </a:p>
            </p:txBody>
          </p:sp>
        </mc:Fallback>
      </mc:AlternateContent>
      <p:cxnSp>
        <p:nvCxnSpPr>
          <p:cNvPr id="42" name="Gerader Verbinder 41">
            <a:extLst>
              <a:ext uri="{FF2B5EF4-FFF2-40B4-BE49-F238E27FC236}">
                <a16:creationId xmlns:a16="http://schemas.microsoft.com/office/drawing/2014/main" id="{CC197AFC-8923-49D6-84D2-A8C0821FC78D}"/>
              </a:ext>
            </a:extLst>
          </p:cNvPr>
          <p:cNvCxnSpPr>
            <a:cxnSpLocks noChangeAspect="1"/>
          </p:cNvCxnSpPr>
          <p:nvPr/>
        </p:nvCxnSpPr>
        <p:spPr>
          <a:xfrm flipH="1">
            <a:off x="4230679" y="2325684"/>
            <a:ext cx="1253027" cy="4675"/>
          </a:xfrm>
          <a:prstGeom prst="line">
            <a:avLst/>
          </a:prstGeom>
          <a:ln w="25400">
            <a:headEnd type="none"/>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Rechteck 42">
                <a:extLst>
                  <a:ext uri="{FF2B5EF4-FFF2-40B4-BE49-F238E27FC236}">
                    <a16:creationId xmlns:a16="http://schemas.microsoft.com/office/drawing/2014/main" id="{44DA265F-AA94-4D0F-96F5-990C2535F7D5}"/>
                  </a:ext>
                </a:extLst>
              </p:cNvPr>
              <p:cNvSpPr/>
              <p:nvPr/>
            </p:nvSpPr>
            <p:spPr>
              <a:xfrm>
                <a:off x="4464037" y="1972917"/>
                <a:ext cx="667169"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m:t>
                      </m:r>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43" name="Rechteck 42">
                <a:extLst>
                  <a:ext uri="{FF2B5EF4-FFF2-40B4-BE49-F238E27FC236}">
                    <a16:creationId xmlns:a16="http://schemas.microsoft.com/office/drawing/2014/main" id="{44DA265F-AA94-4D0F-96F5-990C2535F7D5}"/>
                  </a:ext>
                </a:extLst>
              </p:cNvPr>
              <p:cNvSpPr>
                <a:spLocks noRot="1" noChangeAspect="1" noMove="1" noResize="1" noEditPoints="1" noAdjustHandles="1" noChangeArrowheads="1" noChangeShapeType="1" noTextEdit="1"/>
              </p:cNvSpPr>
              <p:nvPr/>
            </p:nvSpPr>
            <p:spPr>
              <a:xfrm>
                <a:off x="4464037" y="1972917"/>
                <a:ext cx="667169" cy="461665"/>
              </a:xfrm>
              <a:prstGeom prst="rect">
                <a:avLst/>
              </a:prstGeom>
              <a:blipFill>
                <a:blip r:embed="rId21"/>
                <a:stretch>
                  <a:fillRect/>
                </a:stretch>
              </a:blipFill>
            </p:spPr>
            <p:txBody>
              <a:bodyPr/>
              <a:lstStyle/>
              <a:p>
                <a:r>
                  <a:rPr lang="de-AT">
                    <a:noFill/>
                  </a:rPr>
                  <a:t> </a:t>
                </a:r>
              </a:p>
            </p:txBody>
          </p:sp>
        </mc:Fallback>
      </mc:AlternateContent>
      <p:cxnSp>
        <p:nvCxnSpPr>
          <p:cNvPr id="46" name="Gerader Verbinder 45">
            <a:extLst>
              <a:ext uri="{FF2B5EF4-FFF2-40B4-BE49-F238E27FC236}">
                <a16:creationId xmlns:a16="http://schemas.microsoft.com/office/drawing/2014/main" id="{02112E0B-CBA2-4E71-8075-FDFA141CB1AD}"/>
              </a:ext>
            </a:extLst>
          </p:cNvPr>
          <p:cNvCxnSpPr>
            <a:cxnSpLocks noChangeAspect="1"/>
            <a:stCxn id="71" idx="2"/>
            <a:endCxn id="10" idx="1"/>
          </p:cNvCxnSpPr>
          <p:nvPr/>
        </p:nvCxnSpPr>
        <p:spPr>
          <a:xfrm>
            <a:off x="4094757" y="2399318"/>
            <a:ext cx="1400279" cy="1755163"/>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hteck 49">
                <a:extLst>
                  <a:ext uri="{FF2B5EF4-FFF2-40B4-BE49-F238E27FC236}">
                    <a16:creationId xmlns:a16="http://schemas.microsoft.com/office/drawing/2014/main" id="{95981FC8-37FB-4F03-B8B7-0D712E023D83}"/>
                  </a:ext>
                </a:extLst>
              </p:cNvPr>
              <p:cNvSpPr/>
              <p:nvPr/>
            </p:nvSpPr>
            <p:spPr>
              <a:xfrm>
                <a:off x="4297630" y="2410078"/>
                <a:ext cx="667169"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m:t>
                      </m:r>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50" name="Rechteck 49">
                <a:extLst>
                  <a:ext uri="{FF2B5EF4-FFF2-40B4-BE49-F238E27FC236}">
                    <a16:creationId xmlns:a16="http://schemas.microsoft.com/office/drawing/2014/main" id="{95981FC8-37FB-4F03-B8B7-0D712E023D83}"/>
                  </a:ext>
                </a:extLst>
              </p:cNvPr>
              <p:cNvSpPr>
                <a:spLocks noRot="1" noChangeAspect="1" noMove="1" noResize="1" noEditPoints="1" noAdjustHandles="1" noChangeArrowheads="1" noChangeShapeType="1" noTextEdit="1"/>
              </p:cNvSpPr>
              <p:nvPr/>
            </p:nvSpPr>
            <p:spPr>
              <a:xfrm>
                <a:off x="4297630" y="2410078"/>
                <a:ext cx="667169" cy="461665"/>
              </a:xfrm>
              <a:prstGeom prst="rect">
                <a:avLst/>
              </a:prstGeom>
              <a:blipFill>
                <a:blip r:embed="rId22"/>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51" name="Textplatzhalter 2">
                <a:extLst>
                  <a:ext uri="{FF2B5EF4-FFF2-40B4-BE49-F238E27FC236}">
                    <a16:creationId xmlns:a16="http://schemas.microsoft.com/office/drawing/2014/main" id="{30F2D884-7083-45B8-870D-9CC57CB6F6D5}"/>
                  </a:ext>
                </a:extLst>
              </p:cNvPr>
              <p:cNvSpPr>
                <a:spLocks noGrp="1"/>
              </p:cNvSpPr>
              <p:nvPr>
                <p:ph type="body" idx="1"/>
              </p:nvPr>
            </p:nvSpPr>
            <p:spPr>
              <a:xfrm>
                <a:off x="457200" y="5020149"/>
                <a:ext cx="8229300" cy="1240735"/>
              </a:xfrm>
            </p:spPr>
            <p:txBody>
              <a:bodyPr/>
              <a:lstStyle/>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We will iterate over nodes and links in lexicographic order</a:t>
                </a:r>
              </a:p>
              <a:p>
                <a:pPr marL="400050" indent="-285750">
                  <a:spcBef>
                    <a:spcPts val="600"/>
                  </a:spcBef>
                  <a:spcAft>
                    <a:spcPts val="600"/>
                  </a:spcAft>
                  <a:buFont typeface="Wingdings" panose="05000000000000000000" pitchFamily="2" charset="2"/>
                  <a:buChar char="v"/>
                </a:pP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𝑥</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𝑦</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𝑧</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𝑥</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𝑦</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𝑥</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𝑥</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𝑦</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𝑦</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𝑦</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𝑧</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 (</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𝑧</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 </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𝑢</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 (</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𝑧</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 </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𝑥</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51" name="Textplatzhalter 2">
                <a:extLst>
                  <a:ext uri="{FF2B5EF4-FFF2-40B4-BE49-F238E27FC236}">
                    <a16:creationId xmlns:a16="http://schemas.microsoft.com/office/drawing/2014/main" id="{30F2D884-7083-45B8-870D-9CC57CB6F6D5}"/>
                  </a:ext>
                </a:extLst>
              </p:cNvPr>
              <p:cNvSpPr>
                <a:spLocks noGrp="1" noRot="1" noChangeAspect="1" noMove="1" noResize="1" noEditPoints="1" noAdjustHandles="1" noChangeArrowheads="1" noChangeShapeType="1" noTextEdit="1"/>
              </p:cNvSpPr>
              <p:nvPr>
                <p:ph type="body" idx="1"/>
              </p:nvPr>
            </p:nvSpPr>
            <p:spPr>
              <a:xfrm>
                <a:off x="457200" y="5020149"/>
                <a:ext cx="8229300" cy="1240735"/>
              </a:xfrm>
              <a:blipFill>
                <a:blip r:embed="rId23"/>
                <a:stretch>
                  <a:fillRect t="-1970" b="-3448"/>
                </a:stretch>
              </a:blipFill>
            </p:spPr>
            <p:txBody>
              <a:bodyPr/>
              <a:lstStyle/>
              <a:p>
                <a:r>
                  <a:rPr lang="de-AT">
                    <a:noFill/>
                  </a:rPr>
                  <a:t> </a:t>
                </a:r>
              </a:p>
            </p:txBody>
          </p:sp>
        </mc:Fallback>
      </mc:AlternateContent>
    </p:spTree>
    <p:extLst>
      <p:ext uri="{BB962C8B-B14F-4D97-AF65-F5344CB8AC3E}">
        <p14:creationId xmlns:p14="http://schemas.microsoft.com/office/powerpoint/2010/main" val="211152913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Bellman-Ford algorithm: Second pass over links</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5404625" y="188990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2671055" y="303025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5415955" y="407540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3773736" y="4075403"/>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5529046" y="146897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5529046" y="1468975"/>
                <a:ext cx="437940"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1"/>
            <a:endCxn id="35" idx="7"/>
          </p:cNvCxnSpPr>
          <p:nvPr/>
        </p:nvCxnSpPr>
        <p:spPr>
          <a:xfrm flipH="1">
            <a:off x="4230679" y="1968988"/>
            <a:ext cx="1253027" cy="4675"/>
          </a:xfrm>
          <a:prstGeom prst="line">
            <a:avLst/>
          </a:prstGeom>
          <a:ln w="50800">
            <a:solidFill>
              <a:srgbClr val="C0000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52E7495-609B-46AB-90E5-64596785C234}"/>
              </a:ext>
            </a:extLst>
          </p:cNvPr>
          <p:cNvCxnSpPr>
            <a:cxnSpLocks noChangeAspect="1"/>
            <a:stCxn id="35" idx="3"/>
            <a:endCxn id="7" idx="7"/>
          </p:cNvCxnSpPr>
          <p:nvPr/>
        </p:nvCxnSpPr>
        <p:spPr>
          <a:xfrm flipH="1">
            <a:off x="3131974" y="2355501"/>
            <a:ext cx="716867" cy="753830"/>
          </a:xfrm>
          <a:prstGeom prst="line">
            <a:avLst/>
          </a:prstGeom>
          <a:ln w="50800">
            <a:solidFill>
              <a:srgbClr val="C00000"/>
            </a:solidFill>
            <a:headEnd type="stealth"/>
            <a:tailEnd type="none" w="lg" len="lg"/>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3131974" y="3491169"/>
            <a:ext cx="720843" cy="663315"/>
          </a:xfrm>
          <a:prstGeom prst="line">
            <a:avLst/>
          </a:prstGeom>
          <a:ln w="50800">
            <a:solidFill>
              <a:srgbClr val="C00000"/>
            </a:solidFill>
            <a:tailEnd type="stealth"/>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4320785" y="4345400"/>
            <a:ext cx="1095170" cy="0"/>
          </a:xfrm>
          <a:prstGeom prst="line">
            <a:avLst/>
          </a:prstGeom>
          <a:ln w="25400">
            <a:headEnd type="none"/>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2267547" y="3069417"/>
                <a:ext cx="41229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𝒛</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2267547" y="3069417"/>
                <a:ext cx="41229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5529045" y="4574721"/>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𝒚</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5529045" y="4574721"/>
                <a:ext cx="437940" cy="461665"/>
              </a:xfrm>
              <a:prstGeom prst="rect">
                <a:avLst/>
              </a:prstGeom>
              <a:blipFill>
                <a:blip r:embed="rId5"/>
                <a:stretch>
                  <a:fillRect l="-4167" b="-10526"/>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3864978" y="4620035"/>
                <a:ext cx="43152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𝒙</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3864978" y="4620035"/>
                <a:ext cx="431528" cy="461665"/>
              </a:xfrm>
              <a:prstGeom prst="rect">
                <a:avLst/>
              </a:prstGeom>
              <a:blipFill>
                <a:blip r:embed="rId6"/>
                <a:stretch>
                  <a:fillRect/>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3769760" y="1894582"/>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3851353" y="1453248"/>
                <a:ext cx="452367"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3851353" y="1453248"/>
                <a:ext cx="452367" cy="461665"/>
              </a:xfrm>
              <a:prstGeom prst="rect">
                <a:avLst/>
              </a:prstGeom>
              <a:blipFill>
                <a:blip r:embed="rId7"/>
                <a:stretch>
                  <a:fillRect/>
                </a:stretch>
              </a:blipFill>
            </p:spPr>
            <p:txBody>
              <a:bodyPr/>
              <a:lstStyle/>
              <a:p>
                <a:r>
                  <a:rPr lang="de-AT">
                    <a:noFill/>
                  </a:rPr>
                  <a:t> </a:t>
                </a:r>
              </a:p>
            </p:txBody>
          </p:sp>
        </mc:Fallback>
      </mc:AlternateContent>
      <p:cxnSp>
        <p:nvCxnSpPr>
          <p:cNvPr id="37" name="Gerader Verbinder 36">
            <a:extLst>
              <a:ext uri="{FF2B5EF4-FFF2-40B4-BE49-F238E27FC236}">
                <a16:creationId xmlns:a16="http://schemas.microsoft.com/office/drawing/2014/main" id="{F3E3843A-E92F-43AB-B0A9-94B985E7C544}"/>
              </a:ext>
            </a:extLst>
          </p:cNvPr>
          <p:cNvCxnSpPr>
            <a:cxnSpLocks/>
            <a:endCxn id="15" idx="0"/>
          </p:cNvCxnSpPr>
          <p:nvPr/>
        </p:nvCxnSpPr>
        <p:spPr>
          <a:xfrm>
            <a:off x="4030669" y="2422058"/>
            <a:ext cx="13067" cy="1653345"/>
          </a:xfrm>
          <a:prstGeom prst="line">
            <a:avLst/>
          </a:prstGeom>
          <a:ln w="25400">
            <a:headEnd w="lg" len="lg"/>
            <a:tailEnd type="stealth"/>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10471F76-5116-4D6B-A155-D73713780F7D}"/>
              </a:ext>
            </a:extLst>
          </p:cNvPr>
          <p:cNvCxnSpPr>
            <a:cxnSpLocks noChangeAspect="1"/>
            <a:stCxn id="15" idx="7"/>
            <a:endCxn id="6" idx="3"/>
          </p:cNvCxnSpPr>
          <p:nvPr/>
        </p:nvCxnSpPr>
        <p:spPr>
          <a:xfrm flipV="1">
            <a:off x="4234655" y="2350826"/>
            <a:ext cx="1249051" cy="180365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3091428" y="237766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3091428" y="2377666"/>
                <a:ext cx="437940" cy="461665"/>
              </a:xfrm>
              <a:prstGeom prst="rect">
                <a:avLst/>
              </a:prstGeom>
              <a:blipFill>
                <a:blip r:embed="rId8"/>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3153091"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3153091" y="3761169"/>
                <a:ext cx="437940" cy="461665"/>
              </a:xfrm>
              <a:prstGeom prst="rect">
                <a:avLst/>
              </a:prstGeom>
              <a:blipFill>
                <a:blip r:embed="rId9"/>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3688091" y="27010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3688091" y="2701090"/>
                <a:ext cx="437940" cy="461665"/>
              </a:xfrm>
              <a:prstGeom prst="rect">
                <a:avLst/>
              </a:prstGeom>
              <a:blipFill>
                <a:blip r:embed="rId1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4646828" y="1531827"/>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4646828" y="1531827"/>
                <a:ext cx="437940" cy="461665"/>
              </a:xfrm>
              <a:prstGeom prst="rect">
                <a:avLst/>
              </a:prstGeom>
              <a:blipFill>
                <a:blip r:embed="rId11"/>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4" name="Rechteck 83">
                <a:extLst>
                  <a:ext uri="{FF2B5EF4-FFF2-40B4-BE49-F238E27FC236}">
                    <a16:creationId xmlns:a16="http://schemas.microsoft.com/office/drawing/2014/main" id="{F3F15ADC-C2D3-4D34-92AF-2464C5472C9B}"/>
                  </a:ext>
                </a:extLst>
              </p:cNvPr>
              <p:cNvSpPr/>
              <p:nvPr/>
            </p:nvSpPr>
            <p:spPr>
              <a:xfrm>
                <a:off x="4763642" y="432635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4" name="Rechteck 83">
                <a:extLst>
                  <a:ext uri="{FF2B5EF4-FFF2-40B4-BE49-F238E27FC236}">
                    <a16:creationId xmlns:a16="http://schemas.microsoft.com/office/drawing/2014/main" id="{F3F15ADC-C2D3-4D34-92AF-2464C5472C9B}"/>
                  </a:ext>
                </a:extLst>
              </p:cNvPr>
              <p:cNvSpPr>
                <a:spLocks noRot="1" noChangeAspect="1" noMove="1" noResize="1" noEditPoints="1" noAdjustHandles="1" noChangeArrowheads="1" noChangeShapeType="1" noTextEdit="1"/>
              </p:cNvSpPr>
              <p:nvPr/>
            </p:nvSpPr>
            <p:spPr>
              <a:xfrm>
                <a:off x="4763642" y="4326355"/>
                <a:ext cx="437940" cy="461665"/>
              </a:xfrm>
              <a:prstGeom prst="rect">
                <a:avLst/>
              </a:prstGeom>
              <a:blipFill>
                <a:blip r:embed="rId12"/>
                <a:stretch>
                  <a:fillRect l="-2778"/>
                </a:stretch>
              </a:blipFill>
            </p:spPr>
            <p:txBody>
              <a:bodyPr/>
              <a:lstStyle/>
              <a:p>
                <a:r>
                  <a:rPr lang="de-AT">
                    <a:noFill/>
                  </a:rPr>
                  <a:t> </a:t>
                </a:r>
              </a:p>
            </p:txBody>
          </p:sp>
        </mc:Fallback>
      </mc:AlternateContent>
      <p:cxnSp>
        <p:nvCxnSpPr>
          <p:cNvPr id="60" name="Gerader Verbinder 59">
            <a:extLst>
              <a:ext uri="{FF2B5EF4-FFF2-40B4-BE49-F238E27FC236}">
                <a16:creationId xmlns:a16="http://schemas.microsoft.com/office/drawing/2014/main" id="{BE0399E1-405B-4AE1-9A59-06E42819AD73}"/>
              </a:ext>
            </a:extLst>
          </p:cNvPr>
          <p:cNvCxnSpPr>
            <a:cxnSpLocks/>
            <a:stCxn id="6" idx="4"/>
            <a:endCxn id="10" idx="0"/>
          </p:cNvCxnSpPr>
          <p:nvPr/>
        </p:nvCxnSpPr>
        <p:spPr>
          <a:xfrm>
            <a:off x="5674625" y="2429907"/>
            <a:ext cx="11330" cy="1645493"/>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1" name="Gerader Verbinder 60">
            <a:extLst>
              <a:ext uri="{FF2B5EF4-FFF2-40B4-BE49-F238E27FC236}">
                <a16:creationId xmlns:a16="http://schemas.microsoft.com/office/drawing/2014/main" id="{3C17DAD7-1E38-4751-BA7E-B14B65BD67C1}"/>
              </a:ext>
            </a:extLst>
          </p:cNvPr>
          <p:cNvCxnSpPr>
            <a:cxnSpLocks noChangeAspect="1"/>
            <a:endCxn id="7" idx="6"/>
          </p:cNvCxnSpPr>
          <p:nvPr/>
        </p:nvCxnSpPr>
        <p:spPr>
          <a:xfrm flipH="1" flipV="1">
            <a:off x="3211055" y="3300250"/>
            <a:ext cx="2265402" cy="89912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Rechteck 63">
                <a:extLst>
                  <a:ext uri="{FF2B5EF4-FFF2-40B4-BE49-F238E27FC236}">
                    <a16:creationId xmlns:a16="http://schemas.microsoft.com/office/drawing/2014/main" id="{172B71D6-4DCA-42C3-8445-04C45C896BA1}"/>
                  </a:ext>
                </a:extLst>
              </p:cNvPr>
              <p:cNvSpPr/>
              <p:nvPr/>
            </p:nvSpPr>
            <p:spPr>
              <a:xfrm>
                <a:off x="4122817" y="3219015"/>
                <a:ext cx="667169"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m:t>
                      </m:r>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4" name="Rechteck 63">
                <a:extLst>
                  <a:ext uri="{FF2B5EF4-FFF2-40B4-BE49-F238E27FC236}">
                    <a16:creationId xmlns:a16="http://schemas.microsoft.com/office/drawing/2014/main" id="{172B71D6-4DCA-42C3-8445-04C45C896BA1}"/>
                  </a:ext>
                </a:extLst>
              </p:cNvPr>
              <p:cNvSpPr>
                <a:spLocks noRot="1" noChangeAspect="1" noMove="1" noResize="1" noEditPoints="1" noAdjustHandles="1" noChangeArrowheads="1" noChangeShapeType="1" noTextEdit="1"/>
              </p:cNvSpPr>
              <p:nvPr/>
            </p:nvSpPr>
            <p:spPr>
              <a:xfrm>
                <a:off x="4122817" y="3219015"/>
                <a:ext cx="667169" cy="461665"/>
              </a:xfrm>
              <a:prstGeom prst="rect">
                <a:avLst/>
              </a:prstGeom>
              <a:blipFill>
                <a:blip r:embed="rId13"/>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7" name="Rechteck 66">
                <a:extLst>
                  <a:ext uri="{FF2B5EF4-FFF2-40B4-BE49-F238E27FC236}">
                    <a16:creationId xmlns:a16="http://schemas.microsoft.com/office/drawing/2014/main" id="{B013A3B8-7D48-48FE-8903-96E7121EF271}"/>
                  </a:ext>
                </a:extLst>
              </p:cNvPr>
              <p:cNvSpPr/>
              <p:nvPr/>
            </p:nvSpPr>
            <p:spPr>
              <a:xfrm>
                <a:off x="5734523" y="300377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7" name="Rechteck 66">
                <a:extLst>
                  <a:ext uri="{FF2B5EF4-FFF2-40B4-BE49-F238E27FC236}">
                    <a16:creationId xmlns:a16="http://schemas.microsoft.com/office/drawing/2014/main" id="{B013A3B8-7D48-48FE-8903-96E7121EF271}"/>
                  </a:ext>
                </a:extLst>
              </p:cNvPr>
              <p:cNvSpPr>
                <a:spLocks noRot="1" noChangeAspect="1" noMove="1" noResize="1" noEditPoints="1" noAdjustHandles="1" noChangeArrowheads="1" noChangeShapeType="1" noTextEdit="1"/>
              </p:cNvSpPr>
              <p:nvPr/>
            </p:nvSpPr>
            <p:spPr>
              <a:xfrm>
                <a:off x="5734523" y="3003776"/>
                <a:ext cx="437940" cy="461665"/>
              </a:xfrm>
              <a:prstGeom prst="rect">
                <a:avLst/>
              </a:prstGeom>
              <a:blipFill>
                <a:blip r:embed="rId14"/>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8" name="Rechteck 67">
                <a:extLst>
                  <a:ext uri="{FF2B5EF4-FFF2-40B4-BE49-F238E27FC236}">
                    <a16:creationId xmlns:a16="http://schemas.microsoft.com/office/drawing/2014/main" id="{5743B53D-6BDF-49B6-B9E9-78DA19AB951E}"/>
                  </a:ext>
                </a:extLst>
              </p:cNvPr>
              <p:cNvSpPr/>
              <p:nvPr/>
            </p:nvSpPr>
            <p:spPr>
              <a:xfrm>
                <a:off x="4672431" y="35958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8" name="Rechteck 67">
                <a:extLst>
                  <a:ext uri="{FF2B5EF4-FFF2-40B4-BE49-F238E27FC236}">
                    <a16:creationId xmlns:a16="http://schemas.microsoft.com/office/drawing/2014/main" id="{5743B53D-6BDF-49B6-B9E9-78DA19AB951E}"/>
                  </a:ext>
                </a:extLst>
              </p:cNvPr>
              <p:cNvSpPr>
                <a:spLocks noRot="1" noChangeAspect="1" noMove="1" noResize="1" noEditPoints="1" noAdjustHandles="1" noChangeArrowheads="1" noChangeShapeType="1" noTextEdit="1"/>
              </p:cNvSpPr>
              <p:nvPr/>
            </p:nvSpPr>
            <p:spPr>
              <a:xfrm>
                <a:off x="4672431" y="3595869"/>
                <a:ext cx="437940" cy="461665"/>
              </a:xfrm>
              <a:prstGeom prst="rect">
                <a:avLst/>
              </a:prstGeom>
              <a:blipFill>
                <a:blip r:embed="rId15"/>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0" name="Rechteck 69">
                <a:extLst>
                  <a:ext uri="{FF2B5EF4-FFF2-40B4-BE49-F238E27FC236}">
                    <a16:creationId xmlns:a16="http://schemas.microsoft.com/office/drawing/2014/main" id="{478E4840-3F11-45EA-8245-45A11BED23A2}"/>
                  </a:ext>
                </a:extLst>
              </p:cNvPr>
              <p:cNvSpPr/>
              <p:nvPr/>
            </p:nvSpPr>
            <p:spPr>
              <a:xfrm>
                <a:off x="2764143" y="308974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0" name="Rechteck 69">
                <a:extLst>
                  <a:ext uri="{FF2B5EF4-FFF2-40B4-BE49-F238E27FC236}">
                    <a16:creationId xmlns:a16="http://schemas.microsoft.com/office/drawing/2014/main" id="{478E4840-3F11-45EA-8245-45A11BED23A2}"/>
                  </a:ext>
                </a:extLst>
              </p:cNvPr>
              <p:cNvSpPr>
                <a:spLocks noRot="1" noChangeAspect="1" noMove="1" noResize="1" noEditPoints="1" noAdjustHandles="1" noChangeArrowheads="1" noChangeShapeType="1" noTextEdit="1"/>
              </p:cNvSpPr>
              <p:nvPr/>
            </p:nvSpPr>
            <p:spPr>
              <a:xfrm>
                <a:off x="2764143" y="3089749"/>
                <a:ext cx="437940" cy="461665"/>
              </a:xfrm>
              <a:prstGeom prst="rect">
                <a:avLst/>
              </a:prstGeom>
              <a:blipFill>
                <a:blip r:embed="rId16"/>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1" name="Rechteck 70">
                <a:extLst>
                  <a:ext uri="{FF2B5EF4-FFF2-40B4-BE49-F238E27FC236}">
                    <a16:creationId xmlns:a16="http://schemas.microsoft.com/office/drawing/2014/main" id="{646A7570-C485-4343-8564-8B80D292DD38}"/>
                  </a:ext>
                </a:extLst>
              </p:cNvPr>
              <p:cNvSpPr/>
              <p:nvPr/>
            </p:nvSpPr>
            <p:spPr>
              <a:xfrm>
                <a:off x="3875787" y="193765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1" name="Rechteck 70">
                <a:extLst>
                  <a:ext uri="{FF2B5EF4-FFF2-40B4-BE49-F238E27FC236}">
                    <a16:creationId xmlns:a16="http://schemas.microsoft.com/office/drawing/2014/main" id="{646A7570-C485-4343-8564-8B80D292DD38}"/>
                  </a:ext>
                </a:extLst>
              </p:cNvPr>
              <p:cNvSpPr>
                <a:spLocks noRot="1" noChangeAspect="1" noMove="1" noResize="1" noEditPoints="1" noAdjustHandles="1" noChangeArrowheads="1" noChangeShapeType="1" noTextEdit="1"/>
              </p:cNvSpPr>
              <p:nvPr/>
            </p:nvSpPr>
            <p:spPr>
              <a:xfrm>
                <a:off x="3875787" y="1937653"/>
                <a:ext cx="437940" cy="461665"/>
              </a:xfrm>
              <a:prstGeom prst="rect">
                <a:avLst/>
              </a:prstGeom>
              <a:blipFill>
                <a:blip r:embed="rId1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2" name="Rechteck 71">
                <a:extLst>
                  <a:ext uri="{FF2B5EF4-FFF2-40B4-BE49-F238E27FC236}">
                    <a16:creationId xmlns:a16="http://schemas.microsoft.com/office/drawing/2014/main" id="{1A353541-1688-42E1-B16A-A26DCE8ED332}"/>
                  </a:ext>
                </a:extLst>
              </p:cNvPr>
              <p:cNvSpPr/>
              <p:nvPr/>
            </p:nvSpPr>
            <p:spPr>
              <a:xfrm>
                <a:off x="3865901" y="413166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2" name="Rechteck 71">
                <a:extLst>
                  <a:ext uri="{FF2B5EF4-FFF2-40B4-BE49-F238E27FC236}">
                    <a16:creationId xmlns:a16="http://schemas.microsoft.com/office/drawing/2014/main" id="{1A353541-1688-42E1-B16A-A26DCE8ED332}"/>
                  </a:ext>
                </a:extLst>
              </p:cNvPr>
              <p:cNvSpPr>
                <a:spLocks noRot="1" noChangeAspect="1" noMove="1" noResize="1" noEditPoints="1" noAdjustHandles="1" noChangeArrowheads="1" noChangeShapeType="1" noTextEdit="1"/>
              </p:cNvSpPr>
              <p:nvPr/>
            </p:nvSpPr>
            <p:spPr>
              <a:xfrm>
                <a:off x="3865901" y="4131663"/>
                <a:ext cx="437940" cy="461665"/>
              </a:xfrm>
              <a:prstGeom prst="rect">
                <a:avLst/>
              </a:prstGeom>
              <a:blipFill>
                <a:blip r:embed="rId18"/>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4" name="Rechteck 73">
                <a:extLst>
                  <a:ext uri="{FF2B5EF4-FFF2-40B4-BE49-F238E27FC236}">
                    <a16:creationId xmlns:a16="http://schemas.microsoft.com/office/drawing/2014/main" id="{7DF83C09-935D-473C-BA38-FD1AEB2F001B}"/>
                  </a:ext>
                </a:extLst>
              </p:cNvPr>
              <p:cNvSpPr/>
              <p:nvPr/>
            </p:nvSpPr>
            <p:spPr>
              <a:xfrm>
                <a:off x="5398697" y="1946745"/>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𝟏𝟏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4" name="Rechteck 73">
                <a:extLst>
                  <a:ext uri="{FF2B5EF4-FFF2-40B4-BE49-F238E27FC236}">
                    <a16:creationId xmlns:a16="http://schemas.microsoft.com/office/drawing/2014/main" id="{7DF83C09-935D-473C-BA38-FD1AEB2F001B}"/>
                  </a:ext>
                </a:extLst>
              </p:cNvPr>
              <p:cNvSpPr>
                <a:spLocks noRot="1" noChangeAspect="1" noMove="1" noResize="1" noEditPoints="1" noAdjustHandles="1" noChangeArrowheads="1" noChangeShapeType="1" noTextEdit="1"/>
              </p:cNvSpPr>
              <p:nvPr/>
            </p:nvSpPr>
            <p:spPr>
              <a:xfrm>
                <a:off x="5398697" y="1946745"/>
                <a:ext cx="622285" cy="461665"/>
              </a:xfrm>
              <a:prstGeom prst="rect">
                <a:avLst/>
              </a:prstGeom>
              <a:blipFill>
                <a:blip r:embed="rId19"/>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6" name="Rechteck 75">
                <a:extLst>
                  <a:ext uri="{FF2B5EF4-FFF2-40B4-BE49-F238E27FC236}">
                    <a16:creationId xmlns:a16="http://schemas.microsoft.com/office/drawing/2014/main" id="{90E80C9E-9611-46B2-86F3-D42A2320B109}"/>
                  </a:ext>
                </a:extLst>
              </p:cNvPr>
              <p:cNvSpPr/>
              <p:nvPr/>
            </p:nvSpPr>
            <p:spPr>
              <a:xfrm>
                <a:off x="5507647" y="413116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6" name="Rechteck 75">
                <a:extLst>
                  <a:ext uri="{FF2B5EF4-FFF2-40B4-BE49-F238E27FC236}">
                    <a16:creationId xmlns:a16="http://schemas.microsoft.com/office/drawing/2014/main" id="{90E80C9E-9611-46B2-86F3-D42A2320B109}"/>
                  </a:ext>
                </a:extLst>
              </p:cNvPr>
              <p:cNvSpPr>
                <a:spLocks noRot="1" noChangeAspect="1" noMove="1" noResize="1" noEditPoints="1" noAdjustHandles="1" noChangeArrowheads="1" noChangeShapeType="1" noTextEdit="1"/>
              </p:cNvSpPr>
              <p:nvPr/>
            </p:nvSpPr>
            <p:spPr>
              <a:xfrm>
                <a:off x="5507647" y="4131163"/>
                <a:ext cx="437940" cy="461665"/>
              </a:xfrm>
              <a:prstGeom prst="rect">
                <a:avLst/>
              </a:prstGeom>
              <a:blipFill>
                <a:blip r:embed="rId20"/>
                <a:stretch>
                  <a:fillRect l="-2778"/>
                </a:stretch>
              </a:blipFill>
            </p:spPr>
            <p:txBody>
              <a:bodyPr/>
              <a:lstStyle/>
              <a:p>
                <a:r>
                  <a:rPr lang="de-AT">
                    <a:noFill/>
                  </a:rPr>
                  <a:t> </a:t>
                </a:r>
              </a:p>
            </p:txBody>
          </p:sp>
        </mc:Fallback>
      </mc:AlternateContent>
      <p:cxnSp>
        <p:nvCxnSpPr>
          <p:cNvPr id="42" name="Gerader Verbinder 41">
            <a:extLst>
              <a:ext uri="{FF2B5EF4-FFF2-40B4-BE49-F238E27FC236}">
                <a16:creationId xmlns:a16="http://schemas.microsoft.com/office/drawing/2014/main" id="{CC197AFC-8923-49D6-84D2-A8C0821FC78D}"/>
              </a:ext>
            </a:extLst>
          </p:cNvPr>
          <p:cNvCxnSpPr>
            <a:cxnSpLocks noChangeAspect="1"/>
          </p:cNvCxnSpPr>
          <p:nvPr/>
        </p:nvCxnSpPr>
        <p:spPr>
          <a:xfrm flipH="1">
            <a:off x="4230679" y="2325684"/>
            <a:ext cx="1253027" cy="4675"/>
          </a:xfrm>
          <a:prstGeom prst="line">
            <a:avLst/>
          </a:prstGeom>
          <a:ln w="25400">
            <a:headEnd type="none"/>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Rechteck 42">
                <a:extLst>
                  <a:ext uri="{FF2B5EF4-FFF2-40B4-BE49-F238E27FC236}">
                    <a16:creationId xmlns:a16="http://schemas.microsoft.com/office/drawing/2014/main" id="{44DA265F-AA94-4D0F-96F5-990C2535F7D5}"/>
                  </a:ext>
                </a:extLst>
              </p:cNvPr>
              <p:cNvSpPr/>
              <p:nvPr/>
            </p:nvSpPr>
            <p:spPr>
              <a:xfrm>
                <a:off x="4464037" y="1972917"/>
                <a:ext cx="667169"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m:t>
                      </m:r>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43" name="Rechteck 42">
                <a:extLst>
                  <a:ext uri="{FF2B5EF4-FFF2-40B4-BE49-F238E27FC236}">
                    <a16:creationId xmlns:a16="http://schemas.microsoft.com/office/drawing/2014/main" id="{44DA265F-AA94-4D0F-96F5-990C2535F7D5}"/>
                  </a:ext>
                </a:extLst>
              </p:cNvPr>
              <p:cNvSpPr>
                <a:spLocks noRot="1" noChangeAspect="1" noMove="1" noResize="1" noEditPoints="1" noAdjustHandles="1" noChangeArrowheads="1" noChangeShapeType="1" noTextEdit="1"/>
              </p:cNvSpPr>
              <p:nvPr/>
            </p:nvSpPr>
            <p:spPr>
              <a:xfrm>
                <a:off x="4464037" y="1972917"/>
                <a:ext cx="667169" cy="461665"/>
              </a:xfrm>
              <a:prstGeom prst="rect">
                <a:avLst/>
              </a:prstGeom>
              <a:blipFill>
                <a:blip r:embed="rId21"/>
                <a:stretch>
                  <a:fillRect/>
                </a:stretch>
              </a:blipFill>
            </p:spPr>
            <p:txBody>
              <a:bodyPr/>
              <a:lstStyle/>
              <a:p>
                <a:r>
                  <a:rPr lang="de-AT">
                    <a:noFill/>
                  </a:rPr>
                  <a:t> </a:t>
                </a:r>
              </a:p>
            </p:txBody>
          </p:sp>
        </mc:Fallback>
      </mc:AlternateContent>
      <p:cxnSp>
        <p:nvCxnSpPr>
          <p:cNvPr id="46" name="Gerader Verbinder 45">
            <a:extLst>
              <a:ext uri="{FF2B5EF4-FFF2-40B4-BE49-F238E27FC236}">
                <a16:creationId xmlns:a16="http://schemas.microsoft.com/office/drawing/2014/main" id="{02112E0B-CBA2-4E71-8075-FDFA141CB1AD}"/>
              </a:ext>
            </a:extLst>
          </p:cNvPr>
          <p:cNvCxnSpPr>
            <a:cxnSpLocks noChangeAspect="1"/>
            <a:stCxn id="71" idx="2"/>
            <a:endCxn id="10" idx="1"/>
          </p:cNvCxnSpPr>
          <p:nvPr/>
        </p:nvCxnSpPr>
        <p:spPr>
          <a:xfrm>
            <a:off x="4094757" y="2399318"/>
            <a:ext cx="1400279" cy="1755163"/>
          </a:xfrm>
          <a:prstGeom prst="line">
            <a:avLst/>
          </a:prstGeom>
          <a:ln w="50800">
            <a:solidFill>
              <a:srgbClr val="C00000"/>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hteck 49">
                <a:extLst>
                  <a:ext uri="{FF2B5EF4-FFF2-40B4-BE49-F238E27FC236}">
                    <a16:creationId xmlns:a16="http://schemas.microsoft.com/office/drawing/2014/main" id="{95981FC8-37FB-4F03-B8B7-0D712E023D83}"/>
                  </a:ext>
                </a:extLst>
              </p:cNvPr>
              <p:cNvSpPr/>
              <p:nvPr/>
            </p:nvSpPr>
            <p:spPr>
              <a:xfrm>
                <a:off x="4297630" y="2410078"/>
                <a:ext cx="667169"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m:t>
                      </m:r>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50" name="Rechteck 49">
                <a:extLst>
                  <a:ext uri="{FF2B5EF4-FFF2-40B4-BE49-F238E27FC236}">
                    <a16:creationId xmlns:a16="http://schemas.microsoft.com/office/drawing/2014/main" id="{95981FC8-37FB-4F03-B8B7-0D712E023D83}"/>
                  </a:ext>
                </a:extLst>
              </p:cNvPr>
              <p:cNvSpPr>
                <a:spLocks noRot="1" noChangeAspect="1" noMove="1" noResize="1" noEditPoints="1" noAdjustHandles="1" noChangeArrowheads="1" noChangeShapeType="1" noTextEdit="1"/>
              </p:cNvSpPr>
              <p:nvPr/>
            </p:nvSpPr>
            <p:spPr>
              <a:xfrm>
                <a:off x="4297630" y="2410078"/>
                <a:ext cx="667169" cy="461665"/>
              </a:xfrm>
              <a:prstGeom prst="rect">
                <a:avLst/>
              </a:prstGeom>
              <a:blipFill>
                <a:blip r:embed="rId22"/>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51" name="Textplatzhalter 2">
                <a:extLst>
                  <a:ext uri="{FF2B5EF4-FFF2-40B4-BE49-F238E27FC236}">
                    <a16:creationId xmlns:a16="http://schemas.microsoft.com/office/drawing/2014/main" id="{30F2D884-7083-45B8-870D-9CC57CB6F6D5}"/>
                  </a:ext>
                </a:extLst>
              </p:cNvPr>
              <p:cNvSpPr>
                <a:spLocks noGrp="1"/>
              </p:cNvSpPr>
              <p:nvPr>
                <p:ph type="body" idx="1"/>
              </p:nvPr>
            </p:nvSpPr>
            <p:spPr>
              <a:xfrm>
                <a:off x="457200" y="5020149"/>
                <a:ext cx="8229300" cy="1240735"/>
              </a:xfrm>
            </p:spPr>
            <p:txBody>
              <a:bodyPr/>
              <a:lstStyle/>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We will iterate over nodes and links in lexicographic order</a:t>
                </a:r>
              </a:p>
              <a:p>
                <a:pPr marL="400050" indent="-285750">
                  <a:spcBef>
                    <a:spcPts val="600"/>
                  </a:spcBef>
                  <a:spcAft>
                    <a:spcPts val="600"/>
                  </a:spcAft>
                  <a:buFont typeface="Wingdings" panose="05000000000000000000" pitchFamily="2" charset="2"/>
                  <a:buChar char="v"/>
                </a:pP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𝑥</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𝑦</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𝑧</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𝑥</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𝑦</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𝑥</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𝑥</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𝑦</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𝑦</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𝑦</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𝑧</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𝑧</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 </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𝑢</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 (</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𝑧</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 </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𝑥</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51" name="Textplatzhalter 2">
                <a:extLst>
                  <a:ext uri="{FF2B5EF4-FFF2-40B4-BE49-F238E27FC236}">
                    <a16:creationId xmlns:a16="http://schemas.microsoft.com/office/drawing/2014/main" id="{30F2D884-7083-45B8-870D-9CC57CB6F6D5}"/>
                  </a:ext>
                </a:extLst>
              </p:cNvPr>
              <p:cNvSpPr>
                <a:spLocks noGrp="1" noRot="1" noChangeAspect="1" noMove="1" noResize="1" noEditPoints="1" noAdjustHandles="1" noChangeArrowheads="1" noChangeShapeType="1" noTextEdit="1"/>
              </p:cNvSpPr>
              <p:nvPr>
                <p:ph type="body" idx="1"/>
              </p:nvPr>
            </p:nvSpPr>
            <p:spPr>
              <a:xfrm>
                <a:off x="457200" y="5020149"/>
                <a:ext cx="8229300" cy="1240735"/>
              </a:xfrm>
              <a:blipFill>
                <a:blip r:embed="rId23"/>
                <a:stretch>
                  <a:fillRect t="-1970" b="-3448"/>
                </a:stretch>
              </a:blipFill>
            </p:spPr>
            <p:txBody>
              <a:bodyPr/>
              <a:lstStyle/>
              <a:p>
                <a:r>
                  <a:rPr lang="de-AT">
                    <a:noFill/>
                  </a:rPr>
                  <a:t> </a:t>
                </a:r>
              </a:p>
            </p:txBody>
          </p:sp>
        </mc:Fallback>
      </mc:AlternateContent>
    </p:spTree>
    <p:extLst>
      <p:ext uri="{BB962C8B-B14F-4D97-AF65-F5344CB8AC3E}">
        <p14:creationId xmlns:p14="http://schemas.microsoft.com/office/powerpoint/2010/main" val="167814984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Bellman-Ford algorithm: Second pass over links</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5404625" y="188990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2671055" y="303025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5415955" y="407540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3773736" y="4075403"/>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5529046" y="146897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5529046" y="1468975"/>
                <a:ext cx="437940"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1"/>
            <a:endCxn id="35" idx="7"/>
          </p:cNvCxnSpPr>
          <p:nvPr/>
        </p:nvCxnSpPr>
        <p:spPr>
          <a:xfrm flipH="1">
            <a:off x="4230679" y="1968988"/>
            <a:ext cx="1253027" cy="4675"/>
          </a:xfrm>
          <a:prstGeom prst="line">
            <a:avLst/>
          </a:prstGeom>
          <a:ln w="25400">
            <a:solidFill>
              <a:srgbClr val="76ABDB"/>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52E7495-609B-46AB-90E5-64596785C234}"/>
              </a:ext>
            </a:extLst>
          </p:cNvPr>
          <p:cNvCxnSpPr>
            <a:cxnSpLocks noChangeAspect="1"/>
            <a:stCxn id="35" idx="3"/>
            <a:endCxn id="7" idx="7"/>
          </p:cNvCxnSpPr>
          <p:nvPr/>
        </p:nvCxnSpPr>
        <p:spPr>
          <a:xfrm flipH="1">
            <a:off x="3131974" y="2355501"/>
            <a:ext cx="716867" cy="753830"/>
          </a:xfrm>
          <a:prstGeom prst="line">
            <a:avLst/>
          </a:prstGeom>
          <a:ln w="50800">
            <a:solidFill>
              <a:srgbClr val="C00000"/>
            </a:solidFill>
            <a:headEnd type="stealth"/>
            <a:tailEnd type="none" w="lg" len="lg"/>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3131974" y="3491169"/>
            <a:ext cx="720843" cy="663315"/>
          </a:xfrm>
          <a:prstGeom prst="line">
            <a:avLst/>
          </a:prstGeom>
          <a:ln w="50800">
            <a:solidFill>
              <a:srgbClr val="C00000"/>
            </a:solidFill>
            <a:tailEnd type="stealth"/>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4320785" y="4345400"/>
            <a:ext cx="1095170" cy="0"/>
          </a:xfrm>
          <a:prstGeom prst="line">
            <a:avLst/>
          </a:prstGeom>
          <a:ln w="25400">
            <a:headEnd type="none"/>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2267547" y="3069417"/>
                <a:ext cx="41229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𝒛</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2267547" y="3069417"/>
                <a:ext cx="41229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5529045" y="4574721"/>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𝒚</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5529045" y="4574721"/>
                <a:ext cx="437940" cy="461665"/>
              </a:xfrm>
              <a:prstGeom prst="rect">
                <a:avLst/>
              </a:prstGeom>
              <a:blipFill>
                <a:blip r:embed="rId5"/>
                <a:stretch>
                  <a:fillRect l="-4167" b="-10526"/>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3864978" y="4620035"/>
                <a:ext cx="43152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𝒙</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3864978" y="4620035"/>
                <a:ext cx="431528" cy="461665"/>
              </a:xfrm>
              <a:prstGeom prst="rect">
                <a:avLst/>
              </a:prstGeom>
              <a:blipFill>
                <a:blip r:embed="rId6"/>
                <a:stretch>
                  <a:fillRect/>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3769760" y="1894582"/>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3851353" y="1453248"/>
                <a:ext cx="452367"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3851353" y="1453248"/>
                <a:ext cx="452367" cy="461665"/>
              </a:xfrm>
              <a:prstGeom prst="rect">
                <a:avLst/>
              </a:prstGeom>
              <a:blipFill>
                <a:blip r:embed="rId7"/>
                <a:stretch>
                  <a:fillRect/>
                </a:stretch>
              </a:blipFill>
            </p:spPr>
            <p:txBody>
              <a:bodyPr/>
              <a:lstStyle/>
              <a:p>
                <a:r>
                  <a:rPr lang="de-AT">
                    <a:noFill/>
                  </a:rPr>
                  <a:t> </a:t>
                </a:r>
              </a:p>
            </p:txBody>
          </p:sp>
        </mc:Fallback>
      </mc:AlternateContent>
      <p:cxnSp>
        <p:nvCxnSpPr>
          <p:cNvPr id="37" name="Gerader Verbinder 36">
            <a:extLst>
              <a:ext uri="{FF2B5EF4-FFF2-40B4-BE49-F238E27FC236}">
                <a16:creationId xmlns:a16="http://schemas.microsoft.com/office/drawing/2014/main" id="{F3E3843A-E92F-43AB-B0A9-94B985E7C544}"/>
              </a:ext>
            </a:extLst>
          </p:cNvPr>
          <p:cNvCxnSpPr>
            <a:cxnSpLocks/>
            <a:endCxn id="15" idx="0"/>
          </p:cNvCxnSpPr>
          <p:nvPr/>
        </p:nvCxnSpPr>
        <p:spPr>
          <a:xfrm>
            <a:off x="4030669" y="2422058"/>
            <a:ext cx="13067" cy="1653345"/>
          </a:xfrm>
          <a:prstGeom prst="line">
            <a:avLst/>
          </a:prstGeom>
          <a:ln w="25400">
            <a:headEnd w="lg" len="lg"/>
            <a:tailEnd type="stealth"/>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10471F76-5116-4D6B-A155-D73713780F7D}"/>
              </a:ext>
            </a:extLst>
          </p:cNvPr>
          <p:cNvCxnSpPr>
            <a:cxnSpLocks noChangeAspect="1"/>
            <a:stCxn id="15" idx="7"/>
            <a:endCxn id="6" idx="3"/>
          </p:cNvCxnSpPr>
          <p:nvPr/>
        </p:nvCxnSpPr>
        <p:spPr>
          <a:xfrm flipV="1">
            <a:off x="4234655" y="2350826"/>
            <a:ext cx="1249051" cy="1803658"/>
          </a:xfrm>
          <a:prstGeom prst="line">
            <a:avLst/>
          </a:prstGeom>
          <a:ln w="50800">
            <a:solidFill>
              <a:srgbClr val="C00000"/>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3091428" y="237766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3091428" y="2377666"/>
                <a:ext cx="437940" cy="461665"/>
              </a:xfrm>
              <a:prstGeom prst="rect">
                <a:avLst/>
              </a:prstGeom>
              <a:blipFill>
                <a:blip r:embed="rId8"/>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3153091"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3153091" y="3761169"/>
                <a:ext cx="437940" cy="461665"/>
              </a:xfrm>
              <a:prstGeom prst="rect">
                <a:avLst/>
              </a:prstGeom>
              <a:blipFill>
                <a:blip r:embed="rId9"/>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3688091" y="27010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3688091" y="2701090"/>
                <a:ext cx="437940" cy="461665"/>
              </a:xfrm>
              <a:prstGeom prst="rect">
                <a:avLst/>
              </a:prstGeom>
              <a:blipFill>
                <a:blip r:embed="rId1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4646828" y="1531827"/>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4646828" y="1531827"/>
                <a:ext cx="437940" cy="461665"/>
              </a:xfrm>
              <a:prstGeom prst="rect">
                <a:avLst/>
              </a:prstGeom>
              <a:blipFill>
                <a:blip r:embed="rId11"/>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4" name="Rechteck 83">
                <a:extLst>
                  <a:ext uri="{FF2B5EF4-FFF2-40B4-BE49-F238E27FC236}">
                    <a16:creationId xmlns:a16="http://schemas.microsoft.com/office/drawing/2014/main" id="{F3F15ADC-C2D3-4D34-92AF-2464C5472C9B}"/>
                  </a:ext>
                </a:extLst>
              </p:cNvPr>
              <p:cNvSpPr/>
              <p:nvPr/>
            </p:nvSpPr>
            <p:spPr>
              <a:xfrm>
                <a:off x="4763642" y="432635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4" name="Rechteck 83">
                <a:extLst>
                  <a:ext uri="{FF2B5EF4-FFF2-40B4-BE49-F238E27FC236}">
                    <a16:creationId xmlns:a16="http://schemas.microsoft.com/office/drawing/2014/main" id="{F3F15ADC-C2D3-4D34-92AF-2464C5472C9B}"/>
                  </a:ext>
                </a:extLst>
              </p:cNvPr>
              <p:cNvSpPr>
                <a:spLocks noRot="1" noChangeAspect="1" noMove="1" noResize="1" noEditPoints="1" noAdjustHandles="1" noChangeArrowheads="1" noChangeShapeType="1" noTextEdit="1"/>
              </p:cNvSpPr>
              <p:nvPr/>
            </p:nvSpPr>
            <p:spPr>
              <a:xfrm>
                <a:off x="4763642" y="4326355"/>
                <a:ext cx="437940" cy="461665"/>
              </a:xfrm>
              <a:prstGeom prst="rect">
                <a:avLst/>
              </a:prstGeom>
              <a:blipFill>
                <a:blip r:embed="rId12"/>
                <a:stretch>
                  <a:fillRect l="-2778"/>
                </a:stretch>
              </a:blipFill>
            </p:spPr>
            <p:txBody>
              <a:bodyPr/>
              <a:lstStyle/>
              <a:p>
                <a:r>
                  <a:rPr lang="de-AT">
                    <a:noFill/>
                  </a:rPr>
                  <a:t> </a:t>
                </a:r>
              </a:p>
            </p:txBody>
          </p:sp>
        </mc:Fallback>
      </mc:AlternateContent>
      <p:cxnSp>
        <p:nvCxnSpPr>
          <p:cNvPr id="60" name="Gerader Verbinder 59">
            <a:extLst>
              <a:ext uri="{FF2B5EF4-FFF2-40B4-BE49-F238E27FC236}">
                <a16:creationId xmlns:a16="http://schemas.microsoft.com/office/drawing/2014/main" id="{BE0399E1-405B-4AE1-9A59-06E42819AD73}"/>
              </a:ext>
            </a:extLst>
          </p:cNvPr>
          <p:cNvCxnSpPr>
            <a:cxnSpLocks/>
            <a:stCxn id="6" idx="4"/>
            <a:endCxn id="10" idx="0"/>
          </p:cNvCxnSpPr>
          <p:nvPr/>
        </p:nvCxnSpPr>
        <p:spPr>
          <a:xfrm>
            <a:off x="5674625" y="2429907"/>
            <a:ext cx="11330" cy="1645493"/>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1" name="Gerader Verbinder 60">
            <a:extLst>
              <a:ext uri="{FF2B5EF4-FFF2-40B4-BE49-F238E27FC236}">
                <a16:creationId xmlns:a16="http://schemas.microsoft.com/office/drawing/2014/main" id="{3C17DAD7-1E38-4751-BA7E-B14B65BD67C1}"/>
              </a:ext>
            </a:extLst>
          </p:cNvPr>
          <p:cNvCxnSpPr>
            <a:cxnSpLocks noChangeAspect="1"/>
            <a:endCxn id="7" idx="6"/>
          </p:cNvCxnSpPr>
          <p:nvPr/>
        </p:nvCxnSpPr>
        <p:spPr>
          <a:xfrm flipH="1" flipV="1">
            <a:off x="3211055" y="3300250"/>
            <a:ext cx="2265402" cy="89912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Rechteck 63">
                <a:extLst>
                  <a:ext uri="{FF2B5EF4-FFF2-40B4-BE49-F238E27FC236}">
                    <a16:creationId xmlns:a16="http://schemas.microsoft.com/office/drawing/2014/main" id="{172B71D6-4DCA-42C3-8445-04C45C896BA1}"/>
                  </a:ext>
                </a:extLst>
              </p:cNvPr>
              <p:cNvSpPr/>
              <p:nvPr/>
            </p:nvSpPr>
            <p:spPr>
              <a:xfrm>
                <a:off x="4122817" y="3219015"/>
                <a:ext cx="667169"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m:t>
                      </m:r>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4" name="Rechteck 63">
                <a:extLst>
                  <a:ext uri="{FF2B5EF4-FFF2-40B4-BE49-F238E27FC236}">
                    <a16:creationId xmlns:a16="http://schemas.microsoft.com/office/drawing/2014/main" id="{172B71D6-4DCA-42C3-8445-04C45C896BA1}"/>
                  </a:ext>
                </a:extLst>
              </p:cNvPr>
              <p:cNvSpPr>
                <a:spLocks noRot="1" noChangeAspect="1" noMove="1" noResize="1" noEditPoints="1" noAdjustHandles="1" noChangeArrowheads="1" noChangeShapeType="1" noTextEdit="1"/>
              </p:cNvSpPr>
              <p:nvPr/>
            </p:nvSpPr>
            <p:spPr>
              <a:xfrm>
                <a:off x="4122817" y="3219015"/>
                <a:ext cx="667169" cy="461665"/>
              </a:xfrm>
              <a:prstGeom prst="rect">
                <a:avLst/>
              </a:prstGeom>
              <a:blipFill>
                <a:blip r:embed="rId13"/>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7" name="Rechteck 66">
                <a:extLst>
                  <a:ext uri="{FF2B5EF4-FFF2-40B4-BE49-F238E27FC236}">
                    <a16:creationId xmlns:a16="http://schemas.microsoft.com/office/drawing/2014/main" id="{B013A3B8-7D48-48FE-8903-96E7121EF271}"/>
                  </a:ext>
                </a:extLst>
              </p:cNvPr>
              <p:cNvSpPr/>
              <p:nvPr/>
            </p:nvSpPr>
            <p:spPr>
              <a:xfrm>
                <a:off x="5734523" y="300377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7" name="Rechteck 66">
                <a:extLst>
                  <a:ext uri="{FF2B5EF4-FFF2-40B4-BE49-F238E27FC236}">
                    <a16:creationId xmlns:a16="http://schemas.microsoft.com/office/drawing/2014/main" id="{B013A3B8-7D48-48FE-8903-96E7121EF271}"/>
                  </a:ext>
                </a:extLst>
              </p:cNvPr>
              <p:cNvSpPr>
                <a:spLocks noRot="1" noChangeAspect="1" noMove="1" noResize="1" noEditPoints="1" noAdjustHandles="1" noChangeArrowheads="1" noChangeShapeType="1" noTextEdit="1"/>
              </p:cNvSpPr>
              <p:nvPr/>
            </p:nvSpPr>
            <p:spPr>
              <a:xfrm>
                <a:off x="5734523" y="3003776"/>
                <a:ext cx="437940" cy="461665"/>
              </a:xfrm>
              <a:prstGeom prst="rect">
                <a:avLst/>
              </a:prstGeom>
              <a:blipFill>
                <a:blip r:embed="rId14"/>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8" name="Rechteck 67">
                <a:extLst>
                  <a:ext uri="{FF2B5EF4-FFF2-40B4-BE49-F238E27FC236}">
                    <a16:creationId xmlns:a16="http://schemas.microsoft.com/office/drawing/2014/main" id="{5743B53D-6BDF-49B6-B9E9-78DA19AB951E}"/>
                  </a:ext>
                </a:extLst>
              </p:cNvPr>
              <p:cNvSpPr/>
              <p:nvPr/>
            </p:nvSpPr>
            <p:spPr>
              <a:xfrm>
                <a:off x="4672431" y="35958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8" name="Rechteck 67">
                <a:extLst>
                  <a:ext uri="{FF2B5EF4-FFF2-40B4-BE49-F238E27FC236}">
                    <a16:creationId xmlns:a16="http://schemas.microsoft.com/office/drawing/2014/main" id="{5743B53D-6BDF-49B6-B9E9-78DA19AB951E}"/>
                  </a:ext>
                </a:extLst>
              </p:cNvPr>
              <p:cNvSpPr>
                <a:spLocks noRot="1" noChangeAspect="1" noMove="1" noResize="1" noEditPoints="1" noAdjustHandles="1" noChangeArrowheads="1" noChangeShapeType="1" noTextEdit="1"/>
              </p:cNvSpPr>
              <p:nvPr/>
            </p:nvSpPr>
            <p:spPr>
              <a:xfrm>
                <a:off x="4672431" y="3595869"/>
                <a:ext cx="437940" cy="461665"/>
              </a:xfrm>
              <a:prstGeom prst="rect">
                <a:avLst/>
              </a:prstGeom>
              <a:blipFill>
                <a:blip r:embed="rId15"/>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0" name="Rechteck 69">
                <a:extLst>
                  <a:ext uri="{FF2B5EF4-FFF2-40B4-BE49-F238E27FC236}">
                    <a16:creationId xmlns:a16="http://schemas.microsoft.com/office/drawing/2014/main" id="{478E4840-3F11-45EA-8245-45A11BED23A2}"/>
                  </a:ext>
                </a:extLst>
              </p:cNvPr>
              <p:cNvSpPr/>
              <p:nvPr/>
            </p:nvSpPr>
            <p:spPr>
              <a:xfrm>
                <a:off x="2764143" y="308974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0" name="Rechteck 69">
                <a:extLst>
                  <a:ext uri="{FF2B5EF4-FFF2-40B4-BE49-F238E27FC236}">
                    <a16:creationId xmlns:a16="http://schemas.microsoft.com/office/drawing/2014/main" id="{478E4840-3F11-45EA-8245-45A11BED23A2}"/>
                  </a:ext>
                </a:extLst>
              </p:cNvPr>
              <p:cNvSpPr>
                <a:spLocks noRot="1" noChangeAspect="1" noMove="1" noResize="1" noEditPoints="1" noAdjustHandles="1" noChangeArrowheads="1" noChangeShapeType="1" noTextEdit="1"/>
              </p:cNvSpPr>
              <p:nvPr/>
            </p:nvSpPr>
            <p:spPr>
              <a:xfrm>
                <a:off x="2764143" y="3089749"/>
                <a:ext cx="437940" cy="461665"/>
              </a:xfrm>
              <a:prstGeom prst="rect">
                <a:avLst/>
              </a:prstGeom>
              <a:blipFill>
                <a:blip r:embed="rId16"/>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1" name="Rechteck 70">
                <a:extLst>
                  <a:ext uri="{FF2B5EF4-FFF2-40B4-BE49-F238E27FC236}">
                    <a16:creationId xmlns:a16="http://schemas.microsoft.com/office/drawing/2014/main" id="{646A7570-C485-4343-8564-8B80D292DD38}"/>
                  </a:ext>
                </a:extLst>
              </p:cNvPr>
              <p:cNvSpPr/>
              <p:nvPr/>
            </p:nvSpPr>
            <p:spPr>
              <a:xfrm>
                <a:off x="3875787" y="193765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1" name="Rechteck 70">
                <a:extLst>
                  <a:ext uri="{FF2B5EF4-FFF2-40B4-BE49-F238E27FC236}">
                    <a16:creationId xmlns:a16="http://schemas.microsoft.com/office/drawing/2014/main" id="{646A7570-C485-4343-8564-8B80D292DD38}"/>
                  </a:ext>
                </a:extLst>
              </p:cNvPr>
              <p:cNvSpPr>
                <a:spLocks noRot="1" noChangeAspect="1" noMove="1" noResize="1" noEditPoints="1" noAdjustHandles="1" noChangeArrowheads="1" noChangeShapeType="1" noTextEdit="1"/>
              </p:cNvSpPr>
              <p:nvPr/>
            </p:nvSpPr>
            <p:spPr>
              <a:xfrm>
                <a:off x="3875787" y="1937653"/>
                <a:ext cx="437940" cy="461665"/>
              </a:xfrm>
              <a:prstGeom prst="rect">
                <a:avLst/>
              </a:prstGeom>
              <a:blipFill>
                <a:blip r:embed="rId1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2" name="Rechteck 71">
                <a:extLst>
                  <a:ext uri="{FF2B5EF4-FFF2-40B4-BE49-F238E27FC236}">
                    <a16:creationId xmlns:a16="http://schemas.microsoft.com/office/drawing/2014/main" id="{1A353541-1688-42E1-B16A-A26DCE8ED332}"/>
                  </a:ext>
                </a:extLst>
              </p:cNvPr>
              <p:cNvSpPr/>
              <p:nvPr/>
            </p:nvSpPr>
            <p:spPr>
              <a:xfrm>
                <a:off x="3865901" y="413166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2" name="Rechteck 71">
                <a:extLst>
                  <a:ext uri="{FF2B5EF4-FFF2-40B4-BE49-F238E27FC236}">
                    <a16:creationId xmlns:a16="http://schemas.microsoft.com/office/drawing/2014/main" id="{1A353541-1688-42E1-B16A-A26DCE8ED332}"/>
                  </a:ext>
                </a:extLst>
              </p:cNvPr>
              <p:cNvSpPr>
                <a:spLocks noRot="1" noChangeAspect="1" noMove="1" noResize="1" noEditPoints="1" noAdjustHandles="1" noChangeArrowheads="1" noChangeShapeType="1" noTextEdit="1"/>
              </p:cNvSpPr>
              <p:nvPr/>
            </p:nvSpPr>
            <p:spPr>
              <a:xfrm>
                <a:off x="3865901" y="4131663"/>
                <a:ext cx="437940" cy="461665"/>
              </a:xfrm>
              <a:prstGeom prst="rect">
                <a:avLst/>
              </a:prstGeom>
              <a:blipFill>
                <a:blip r:embed="rId18"/>
                <a:stretch>
                  <a:fillRect l="-2778"/>
                </a:stretch>
              </a:blipFill>
            </p:spPr>
            <p:txBody>
              <a:bodyPr/>
              <a:lstStyle/>
              <a:p>
                <a:r>
                  <a:rPr lang="de-AT">
                    <a:noFill/>
                  </a:rPr>
                  <a:t> </a:t>
                </a:r>
              </a:p>
            </p:txBody>
          </p:sp>
        </mc:Fallback>
      </mc:AlternateContent>
      <p:sp>
        <p:nvSpPr>
          <p:cNvPr id="74" name="Rechteck 73">
            <a:extLst>
              <a:ext uri="{FF2B5EF4-FFF2-40B4-BE49-F238E27FC236}">
                <a16:creationId xmlns:a16="http://schemas.microsoft.com/office/drawing/2014/main" id="{7DF83C09-935D-473C-BA38-FD1AEB2F001B}"/>
              </a:ext>
            </a:extLst>
          </p:cNvPr>
          <p:cNvSpPr/>
          <p:nvPr/>
        </p:nvSpPr>
        <p:spPr>
          <a:xfrm>
            <a:off x="5539760" y="1946745"/>
            <a:ext cx="340158" cy="461665"/>
          </a:xfrm>
          <a:prstGeom prst="rect">
            <a:avLst/>
          </a:prstGeom>
        </p:spPr>
        <p:txBody>
          <a:bodyPr wrap="none">
            <a:spAutoFit/>
          </a:bodyPr>
          <a:lstStyle/>
          <a:p>
            <a:pPr algn="ctr"/>
            <a:r>
              <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rPr>
              <a:t>4</a:t>
            </a:r>
          </a:p>
        </p:txBody>
      </p:sp>
      <mc:AlternateContent xmlns:mc="http://schemas.openxmlformats.org/markup-compatibility/2006" xmlns:a14="http://schemas.microsoft.com/office/drawing/2010/main">
        <mc:Choice Requires="a14">
          <p:sp>
            <p:nvSpPr>
              <p:cNvPr id="76" name="Rechteck 75">
                <a:extLst>
                  <a:ext uri="{FF2B5EF4-FFF2-40B4-BE49-F238E27FC236}">
                    <a16:creationId xmlns:a16="http://schemas.microsoft.com/office/drawing/2014/main" id="{90E80C9E-9611-46B2-86F3-D42A2320B109}"/>
                  </a:ext>
                </a:extLst>
              </p:cNvPr>
              <p:cNvSpPr/>
              <p:nvPr/>
            </p:nvSpPr>
            <p:spPr>
              <a:xfrm>
                <a:off x="5507647" y="413116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6" name="Rechteck 75">
                <a:extLst>
                  <a:ext uri="{FF2B5EF4-FFF2-40B4-BE49-F238E27FC236}">
                    <a16:creationId xmlns:a16="http://schemas.microsoft.com/office/drawing/2014/main" id="{90E80C9E-9611-46B2-86F3-D42A2320B109}"/>
                  </a:ext>
                </a:extLst>
              </p:cNvPr>
              <p:cNvSpPr>
                <a:spLocks noRot="1" noChangeAspect="1" noMove="1" noResize="1" noEditPoints="1" noAdjustHandles="1" noChangeArrowheads="1" noChangeShapeType="1" noTextEdit="1"/>
              </p:cNvSpPr>
              <p:nvPr/>
            </p:nvSpPr>
            <p:spPr>
              <a:xfrm>
                <a:off x="5507647" y="4131163"/>
                <a:ext cx="437940" cy="461665"/>
              </a:xfrm>
              <a:prstGeom prst="rect">
                <a:avLst/>
              </a:prstGeom>
              <a:blipFill>
                <a:blip r:embed="rId19"/>
                <a:stretch>
                  <a:fillRect l="-2778"/>
                </a:stretch>
              </a:blipFill>
            </p:spPr>
            <p:txBody>
              <a:bodyPr/>
              <a:lstStyle/>
              <a:p>
                <a:r>
                  <a:rPr lang="de-AT">
                    <a:noFill/>
                  </a:rPr>
                  <a:t> </a:t>
                </a:r>
              </a:p>
            </p:txBody>
          </p:sp>
        </mc:Fallback>
      </mc:AlternateContent>
      <p:cxnSp>
        <p:nvCxnSpPr>
          <p:cNvPr id="42" name="Gerader Verbinder 41">
            <a:extLst>
              <a:ext uri="{FF2B5EF4-FFF2-40B4-BE49-F238E27FC236}">
                <a16:creationId xmlns:a16="http://schemas.microsoft.com/office/drawing/2014/main" id="{CC197AFC-8923-49D6-84D2-A8C0821FC78D}"/>
              </a:ext>
            </a:extLst>
          </p:cNvPr>
          <p:cNvCxnSpPr>
            <a:cxnSpLocks noChangeAspect="1"/>
          </p:cNvCxnSpPr>
          <p:nvPr/>
        </p:nvCxnSpPr>
        <p:spPr>
          <a:xfrm flipH="1">
            <a:off x="4230679" y="2325684"/>
            <a:ext cx="1253027" cy="4675"/>
          </a:xfrm>
          <a:prstGeom prst="line">
            <a:avLst/>
          </a:prstGeom>
          <a:ln w="34925">
            <a:solidFill>
              <a:srgbClr val="76ABDB"/>
            </a:solidFill>
            <a:headEnd type="none"/>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Rechteck 42">
                <a:extLst>
                  <a:ext uri="{FF2B5EF4-FFF2-40B4-BE49-F238E27FC236}">
                    <a16:creationId xmlns:a16="http://schemas.microsoft.com/office/drawing/2014/main" id="{44DA265F-AA94-4D0F-96F5-990C2535F7D5}"/>
                  </a:ext>
                </a:extLst>
              </p:cNvPr>
              <p:cNvSpPr/>
              <p:nvPr/>
            </p:nvSpPr>
            <p:spPr>
              <a:xfrm>
                <a:off x="4464037" y="1972917"/>
                <a:ext cx="667169"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m:t>
                      </m:r>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43" name="Rechteck 42">
                <a:extLst>
                  <a:ext uri="{FF2B5EF4-FFF2-40B4-BE49-F238E27FC236}">
                    <a16:creationId xmlns:a16="http://schemas.microsoft.com/office/drawing/2014/main" id="{44DA265F-AA94-4D0F-96F5-990C2535F7D5}"/>
                  </a:ext>
                </a:extLst>
              </p:cNvPr>
              <p:cNvSpPr>
                <a:spLocks noRot="1" noChangeAspect="1" noMove="1" noResize="1" noEditPoints="1" noAdjustHandles="1" noChangeArrowheads="1" noChangeShapeType="1" noTextEdit="1"/>
              </p:cNvSpPr>
              <p:nvPr/>
            </p:nvSpPr>
            <p:spPr>
              <a:xfrm>
                <a:off x="4464037" y="1972917"/>
                <a:ext cx="667169" cy="461665"/>
              </a:xfrm>
              <a:prstGeom prst="rect">
                <a:avLst/>
              </a:prstGeom>
              <a:blipFill>
                <a:blip r:embed="rId20"/>
                <a:stretch>
                  <a:fillRect/>
                </a:stretch>
              </a:blipFill>
            </p:spPr>
            <p:txBody>
              <a:bodyPr/>
              <a:lstStyle/>
              <a:p>
                <a:r>
                  <a:rPr lang="de-AT">
                    <a:noFill/>
                  </a:rPr>
                  <a:t> </a:t>
                </a:r>
              </a:p>
            </p:txBody>
          </p:sp>
        </mc:Fallback>
      </mc:AlternateContent>
      <p:cxnSp>
        <p:nvCxnSpPr>
          <p:cNvPr id="46" name="Gerader Verbinder 45">
            <a:extLst>
              <a:ext uri="{FF2B5EF4-FFF2-40B4-BE49-F238E27FC236}">
                <a16:creationId xmlns:a16="http://schemas.microsoft.com/office/drawing/2014/main" id="{02112E0B-CBA2-4E71-8075-FDFA141CB1AD}"/>
              </a:ext>
            </a:extLst>
          </p:cNvPr>
          <p:cNvCxnSpPr>
            <a:cxnSpLocks noChangeAspect="1"/>
            <a:stCxn id="71" idx="2"/>
            <a:endCxn id="10" idx="1"/>
          </p:cNvCxnSpPr>
          <p:nvPr/>
        </p:nvCxnSpPr>
        <p:spPr>
          <a:xfrm>
            <a:off x="4094757" y="2399318"/>
            <a:ext cx="1400279" cy="1755163"/>
          </a:xfrm>
          <a:prstGeom prst="line">
            <a:avLst/>
          </a:prstGeom>
          <a:ln w="50800">
            <a:solidFill>
              <a:srgbClr val="C00000"/>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hteck 49">
                <a:extLst>
                  <a:ext uri="{FF2B5EF4-FFF2-40B4-BE49-F238E27FC236}">
                    <a16:creationId xmlns:a16="http://schemas.microsoft.com/office/drawing/2014/main" id="{95981FC8-37FB-4F03-B8B7-0D712E023D83}"/>
                  </a:ext>
                </a:extLst>
              </p:cNvPr>
              <p:cNvSpPr/>
              <p:nvPr/>
            </p:nvSpPr>
            <p:spPr>
              <a:xfrm>
                <a:off x="4297630" y="2410078"/>
                <a:ext cx="667169"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m:t>
                      </m:r>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50" name="Rechteck 49">
                <a:extLst>
                  <a:ext uri="{FF2B5EF4-FFF2-40B4-BE49-F238E27FC236}">
                    <a16:creationId xmlns:a16="http://schemas.microsoft.com/office/drawing/2014/main" id="{95981FC8-37FB-4F03-B8B7-0D712E023D83}"/>
                  </a:ext>
                </a:extLst>
              </p:cNvPr>
              <p:cNvSpPr>
                <a:spLocks noRot="1" noChangeAspect="1" noMove="1" noResize="1" noEditPoints="1" noAdjustHandles="1" noChangeArrowheads="1" noChangeShapeType="1" noTextEdit="1"/>
              </p:cNvSpPr>
              <p:nvPr/>
            </p:nvSpPr>
            <p:spPr>
              <a:xfrm>
                <a:off x="4297630" y="2410078"/>
                <a:ext cx="667169" cy="461665"/>
              </a:xfrm>
              <a:prstGeom prst="rect">
                <a:avLst/>
              </a:prstGeom>
              <a:blipFill>
                <a:blip r:embed="rId21"/>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51" name="Textplatzhalter 2">
                <a:extLst>
                  <a:ext uri="{FF2B5EF4-FFF2-40B4-BE49-F238E27FC236}">
                    <a16:creationId xmlns:a16="http://schemas.microsoft.com/office/drawing/2014/main" id="{30F2D884-7083-45B8-870D-9CC57CB6F6D5}"/>
                  </a:ext>
                </a:extLst>
              </p:cNvPr>
              <p:cNvSpPr>
                <a:spLocks noGrp="1"/>
              </p:cNvSpPr>
              <p:nvPr>
                <p:ph type="body" idx="1"/>
              </p:nvPr>
            </p:nvSpPr>
            <p:spPr>
              <a:xfrm>
                <a:off x="457200" y="5020149"/>
                <a:ext cx="8229300" cy="1240735"/>
              </a:xfrm>
            </p:spPr>
            <p:txBody>
              <a:bodyPr/>
              <a:lstStyle/>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We will iterate over nodes and links in lexicographic order</a:t>
                </a:r>
              </a:p>
              <a:p>
                <a:pPr marL="400050" indent="-285750">
                  <a:spcBef>
                    <a:spcPts val="600"/>
                  </a:spcBef>
                  <a:spcAft>
                    <a:spcPts val="600"/>
                  </a:spcAft>
                  <a:buFont typeface="Wingdings" panose="05000000000000000000" pitchFamily="2" charset="2"/>
                  <a:buChar char="v"/>
                </a:pP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𝑥</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𝑦</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𝑧</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𝑥</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𝑦</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𝑥</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𝑥</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𝑦</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𝑦</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𝑦</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𝑧</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𝑧</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 </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𝑢</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 (</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𝑧</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 </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𝑥</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51" name="Textplatzhalter 2">
                <a:extLst>
                  <a:ext uri="{FF2B5EF4-FFF2-40B4-BE49-F238E27FC236}">
                    <a16:creationId xmlns:a16="http://schemas.microsoft.com/office/drawing/2014/main" id="{30F2D884-7083-45B8-870D-9CC57CB6F6D5}"/>
                  </a:ext>
                </a:extLst>
              </p:cNvPr>
              <p:cNvSpPr>
                <a:spLocks noGrp="1" noRot="1" noChangeAspect="1" noMove="1" noResize="1" noEditPoints="1" noAdjustHandles="1" noChangeArrowheads="1" noChangeShapeType="1" noTextEdit="1"/>
              </p:cNvSpPr>
              <p:nvPr>
                <p:ph type="body" idx="1"/>
              </p:nvPr>
            </p:nvSpPr>
            <p:spPr>
              <a:xfrm>
                <a:off x="457200" y="5020149"/>
                <a:ext cx="8229300" cy="1240735"/>
              </a:xfrm>
              <a:blipFill>
                <a:blip r:embed="rId22"/>
                <a:stretch>
                  <a:fillRect t="-1970" b="-3448"/>
                </a:stretch>
              </a:blipFill>
            </p:spPr>
            <p:txBody>
              <a:bodyPr/>
              <a:lstStyle/>
              <a:p>
                <a:r>
                  <a:rPr lang="de-AT">
                    <a:noFill/>
                  </a:rPr>
                  <a:t> </a:t>
                </a:r>
              </a:p>
            </p:txBody>
          </p:sp>
        </mc:Fallback>
      </mc:AlternateContent>
    </p:spTree>
    <p:extLst>
      <p:ext uri="{BB962C8B-B14F-4D97-AF65-F5344CB8AC3E}">
        <p14:creationId xmlns:p14="http://schemas.microsoft.com/office/powerpoint/2010/main" val="12665171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Bellman-Ford algorithm: Third pass over links</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5404625" y="188990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2671055" y="303025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5415955" y="407540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3773736" y="4075403"/>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5529046" y="146897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5529046" y="1468975"/>
                <a:ext cx="437940"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1"/>
            <a:endCxn id="35" idx="7"/>
          </p:cNvCxnSpPr>
          <p:nvPr/>
        </p:nvCxnSpPr>
        <p:spPr>
          <a:xfrm flipH="1">
            <a:off x="4230679" y="1968988"/>
            <a:ext cx="1253027" cy="4675"/>
          </a:xfrm>
          <a:prstGeom prst="line">
            <a:avLst/>
          </a:prstGeom>
          <a:ln w="25400">
            <a:solidFill>
              <a:srgbClr val="76ABDB"/>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52E7495-609B-46AB-90E5-64596785C234}"/>
              </a:ext>
            </a:extLst>
          </p:cNvPr>
          <p:cNvCxnSpPr>
            <a:cxnSpLocks noChangeAspect="1"/>
            <a:stCxn id="35" idx="3"/>
            <a:endCxn id="7" idx="7"/>
          </p:cNvCxnSpPr>
          <p:nvPr/>
        </p:nvCxnSpPr>
        <p:spPr>
          <a:xfrm flipH="1">
            <a:off x="3131974" y="2355501"/>
            <a:ext cx="716867" cy="753830"/>
          </a:xfrm>
          <a:prstGeom prst="line">
            <a:avLst/>
          </a:prstGeom>
          <a:ln w="25400">
            <a:solidFill>
              <a:srgbClr val="76ABDB"/>
            </a:solidFill>
            <a:headEnd type="stealth"/>
            <a:tailEnd type="none" w="lg" len="lg"/>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3131974" y="3491169"/>
            <a:ext cx="720843" cy="663315"/>
          </a:xfrm>
          <a:prstGeom prst="line">
            <a:avLst/>
          </a:prstGeom>
          <a:ln w="50800">
            <a:solidFill>
              <a:srgbClr val="C00000"/>
            </a:solidFill>
            <a:tailEnd type="stealth"/>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4320785" y="4345400"/>
            <a:ext cx="1095170" cy="0"/>
          </a:xfrm>
          <a:prstGeom prst="line">
            <a:avLst/>
          </a:prstGeom>
          <a:ln w="25400">
            <a:headEnd type="none"/>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2267547" y="3069417"/>
                <a:ext cx="41229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𝒛</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2267547" y="3069417"/>
                <a:ext cx="41229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5529045" y="4574721"/>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𝒚</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5529045" y="4574721"/>
                <a:ext cx="437940" cy="461665"/>
              </a:xfrm>
              <a:prstGeom prst="rect">
                <a:avLst/>
              </a:prstGeom>
              <a:blipFill>
                <a:blip r:embed="rId5"/>
                <a:stretch>
                  <a:fillRect l="-4167" b="-10526"/>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3864978" y="4620035"/>
                <a:ext cx="43152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𝒙</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3864978" y="4620035"/>
                <a:ext cx="431528" cy="461665"/>
              </a:xfrm>
              <a:prstGeom prst="rect">
                <a:avLst/>
              </a:prstGeom>
              <a:blipFill>
                <a:blip r:embed="rId6"/>
                <a:stretch>
                  <a:fillRect/>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3769760" y="1894582"/>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3851353" y="1453248"/>
                <a:ext cx="452367"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3851353" y="1453248"/>
                <a:ext cx="452367" cy="461665"/>
              </a:xfrm>
              <a:prstGeom prst="rect">
                <a:avLst/>
              </a:prstGeom>
              <a:blipFill>
                <a:blip r:embed="rId7"/>
                <a:stretch>
                  <a:fillRect/>
                </a:stretch>
              </a:blipFill>
            </p:spPr>
            <p:txBody>
              <a:bodyPr/>
              <a:lstStyle/>
              <a:p>
                <a:r>
                  <a:rPr lang="de-AT">
                    <a:noFill/>
                  </a:rPr>
                  <a:t> </a:t>
                </a:r>
              </a:p>
            </p:txBody>
          </p:sp>
        </mc:Fallback>
      </mc:AlternateContent>
      <p:cxnSp>
        <p:nvCxnSpPr>
          <p:cNvPr id="37" name="Gerader Verbinder 36">
            <a:extLst>
              <a:ext uri="{FF2B5EF4-FFF2-40B4-BE49-F238E27FC236}">
                <a16:creationId xmlns:a16="http://schemas.microsoft.com/office/drawing/2014/main" id="{F3E3843A-E92F-43AB-B0A9-94B985E7C544}"/>
              </a:ext>
            </a:extLst>
          </p:cNvPr>
          <p:cNvCxnSpPr>
            <a:cxnSpLocks/>
            <a:endCxn id="15" idx="0"/>
          </p:cNvCxnSpPr>
          <p:nvPr/>
        </p:nvCxnSpPr>
        <p:spPr>
          <a:xfrm>
            <a:off x="4030669" y="2422058"/>
            <a:ext cx="13067" cy="1653345"/>
          </a:xfrm>
          <a:prstGeom prst="line">
            <a:avLst/>
          </a:prstGeom>
          <a:ln w="25400">
            <a:headEnd w="lg" len="lg"/>
            <a:tailEnd type="stealth"/>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10471F76-5116-4D6B-A155-D73713780F7D}"/>
              </a:ext>
            </a:extLst>
          </p:cNvPr>
          <p:cNvCxnSpPr>
            <a:cxnSpLocks noChangeAspect="1"/>
            <a:stCxn id="15" idx="7"/>
            <a:endCxn id="6" idx="3"/>
          </p:cNvCxnSpPr>
          <p:nvPr/>
        </p:nvCxnSpPr>
        <p:spPr>
          <a:xfrm flipV="1">
            <a:off x="4234655" y="2350826"/>
            <a:ext cx="1249051" cy="1803658"/>
          </a:xfrm>
          <a:prstGeom prst="line">
            <a:avLst/>
          </a:prstGeom>
          <a:ln w="50800">
            <a:solidFill>
              <a:srgbClr val="C00000"/>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3091428" y="237766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3091428" y="2377666"/>
                <a:ext cx="437940" cy="461665"/>
              </a:xfrm>
              <a:prstGeom prst="rect">
                <a:avLst/>
              </a:prstGeom>
              <a:blipFill>
                <a:blip r:embed="rId8"/>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3153091"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3153091" y="3761169"/>
                <a:ext cx="437940" cy="461665"/>
              </a:xfrm>
              <a:prstGeom prst="rect">
                <a:avLst/>
              </a:prstGeom>
              <a:blipFill>
                <a:blip r:embed="rId9"/>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3688091" y="27010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3688091" y="2701090"/>
                <a:ext cx="437940" cy="461665"/>
              </a:xfrm>
              <a:prstGeom prst="rect">
                <a:avLst/>
              </a:prstGeom>
              <a:blipFill>
                <a:blip r:embed="rId1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4646828" y="1531827"/>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4646828" y="1531827"/>
                <a:ext cx="437940" cy="461665"/>
              </a:xfrm>
              <a:prstGeom prst="rect">
                <a:avLst/>
              </a:prstGeom>
              <a:blipFill>
                <a:blip r:embed="rId11"/>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4" name="Rechteck 83">
                <a:extLst>
                  <a:ext uri="{FF2B5EF4-FFF2-40B4-BE49-F238E27FC236}">
                    <a16:creationId xmlns:a16="http://schemas.microsoft.com/office/drawing/2014/main" id="{F3F15ADC-C2D3-4D34-92AF-2464C5472C9B}"/>
                  </a:ext>
                </a:extLst>
              </p:cNvPr>
              <p:cNvSpPr/>
              <p:nvPr/>
            </p:nvSpPr>
            <p:spPr>
              <a:xfrm>
                <a:off x="4763642" y="432635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4" name="Rechteck 83">
                <a:extLst>
                  <a:ext uri="{FF2B5EF4-FFF2-40B4-BE49-F238E27FC236}">
                    <a16:creationId xmlns:a16="http://schemas.microsoft.com/office/drawing/2014/main" id="{F3F15ADC-C2D3-4D34-92AF-2464C5472C9B}"/>
                  </a:ext>
                </a:extLst>
              </p:cNvPr>
              <p:cNvSpPr>
                <a:spLocks noRot="1" noChangeAspect="1" noMove="1" noResize="1" noEditPoints="1" noAdjustHandles="1" noChangeArrowheads="1" noChangeShapeType="1" noTextEdit="1"/>
              </p:cNvSpPr>
              <p:nvPr/>
            </p:nvSpPr>
            <p:spPr>
              <a:xfrm>
                <a:off x="4763642" y="4326355"/>
                <a:ext cx="437940" cy="461665"/>
              </a:xfrm>
              <a:prstGeom prst="rect">
                <a:avLst/>
              </a:prstGeom>
              <a:blipFill>
                <a:blip r:embed="rId12"/>
                <a:stretch>
                  <a:fillRect l="-2778"/>
                </a:stretch>
              </a:blipFill>
            </p:spPr>
            <p:txBody>
              <a:bodyPr/>
              <a:lstStyle/>
              <a:p>
                <a:r>
                  <a:rPr lang="de-AT">
                    <a:noFill/>
                  </a:rPr>
                  <a:t> </a:t>
                </a:r>
              </a:p>
            </p:txBody>
          </p:sp>
        </mc:Fallback>
      </mc:AlternateContent>
      <p:cxnSp>
        <p:nvCxnSpPr>
          <p:cNvPr id="60" name="Gerader Verbinder 59">
            <a:extLst>
              <a:ext uri="{FF2B5EF4-FFF2-40B4-BE49-F238E27FC236}">
                <a16:creationId xmlns:a16="http://schemas.microsoft.com/office/drawing/2014/main" id="{BE0399E1-405B-4AE1-9A59-06E42819AD73}"/>
              </a:ext>
            </a:extLst>
          </p:cNvPr>
          <p:cNvCxnSpPr>
            <a:cxnSpLocks/>
            <a:stCxn id="6" idx="4"/>
            <a:endCxn id="10" idx="0"/>
          </p:cNvCxnSpPr>
          <p:nvPr/>
        </p:nvCxnSpPr>
        <p:spPr>
          <a:xfrm>
            <a:off x="5674625" y="2429907"/>
            <a:ext cx="11330" cy="1645493"/>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1" name="Gerader Verbinder 60">
            <a:extLst>
              <a:ext uri="{FF2B5EF4-FFF2-40B4-BE49-F238E27FC236}">
                <a16:creationId xmlns:a16="http://schemas.microsoft.com/office/drawing/2014/main" id="{3C17DAD7-1E38-4751-BA7E-B14B65BD67C1}"/>
              </a:ext>
            </a:extLst>
          </p:cNvPr>
          <p:cNvCxnSpPr>
            <a:cxnSpLocks noChangeAspect="1"/>
            <a:endCxn id="7" idx="6"/>
          </p:cNvCxnSpPr>
          <p:nvPr/>
        </p:nvCxnSpPr>
        <p:spPr>
          <a:xfrm flipH="1" flipV="1">
            <a:off x="3211055" y="3300250"/>
            <a:ext cx="2265402" cy="89912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Rechteck 63">
                <a:extLst>
                  <a:ext uri="{FF2B5EF4-FFF2-40B4-BE49-F238E27FC236}">
                    <a16:creationId xmlns:a16="http://schemas.microsoft.com/office/drawing/2014/main" id="{172B71D6-4DCA-42C3-8445-04C45C896BA1}"/>
                  </a:ext>
                </a:extLst>
              </p:cNvPr>
              <p:cNvSpPr/>
              <p:nvPr/>
            </p:nvSpPr>
            <p:spPr>
              <a:xfrm>
                <a:off x="4122817" y="3219015"/>
                <a:ext cx="667169"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m:t>
                      </m:r>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4" name="Rechteck 63">
                <a:extLst>
                  <a:ext uri="{FF2B5EF4-FFF2-40B4-BE49-F238E27FC236}">
                    <a16:creationId xmlns:a16="http://schemas.microsoft.com/office/drawing/2014/main" id="{172B71D6-4DCA-42C3-8445-04C45C896BA1}"/>
                  </a:ext>
                </a:extLst>
              </p:cNvPr>
              <p:cNvSpPr>
                <a:spLocks noRot="1" noChangeAspect="1" noMove="1" noResize="1" noEditPoints="1" noAdjustHandles="1" noChangeArrowheads="1" noChangeShapeType="1" noTextEdit="1"/>
              </p:cNvSpPr>
              <p:nvPr/>
            </p:nvSpPr>
            <p:spPr>
              <a:xfrm>
                <a:off x="4122817" y="3219015"/>
                <a:ext cx="667169" cy="461665"/>
              </a:xfrm>
              <a:prstGeom prst="rect">
                <a:avLst/>
              </a:prstGeom>
              <a:blipFill>
                <a:blip r:embed="rId13"/>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7" name="Rechteck 66">
                <a:extLst>
                  <a:ext uri="{FF2B5EF4-FFF2-40B4-BE49-F238E27FC236}">
                    <a16:creationId xmlns:a16="http://schemas.microsoft.com/office/drawing/2014/main" id="{B013A3B8-7D48-48FE-8903-96E7121EF271}"/>
                  </a:ext>
                </a:extLst>
              </p:cNvPr>
              <p:cNvSpPr/>
              <p:nvPr/>
            </p:nvSpPr>
            <p:spPr>
              <a:xfrm>
                <a:off x="5734523" y="300377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7" name="Rechteck 66">
                <a:extLst>
                  <a:ext uri="{FF2B5EF4-FFF2-40B4-BE49-F238E27FC236}">
                    <a16:creationId xmlns:a16="http://schemas.microsoft.com/office/drawing/2014/main" id="{B013A3B8-7D48-48FE-8903-96E7121EF271}"/>
                  </a:ext>
                </a:extLst>
              </p:cNvPr>
              <p:cNvSpPr>
                <a:spLocks noRot="1" noChangeAspect="1" noMove="1" noResize="1" noEditPoints="1" noAdjustHandles="1" noChangeArrowheads="1" noChangeShapeType="1" noTextEdit="1"/>
              </p:cNvSpPr>
              <p:nvPr/>
            </p:nvSpPr>
            <p:spPr>
              <a:xfrm>
                <a:off x="5734523" y="3003776"/>
                <a:ext cx="437940" cy="461665"/>
              </a:xfrm>
              <a:prstGeom prst="rect">
                <a:avLst/>
              </a:prstGeom>
              <a:blipFill>
                <a:blip r:embed="rId14"/>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8" name="Rechteck 67">
                <a:extLst>
                  <a:ext uri="{FF2B5EF4-FFF2-40B4-BE49-F238E27FC236}">
                    <a16:creationId xmlns:a16="http://schemas.microsoft.com/office/drawing/2014/main" id="{5743B53D-6BDF-49B6-B9E9-78DA19AB951E}"/>
                  </a:ext>
                </a:extLst>
              </p:cNvPr>
              <p:cNvSpPr/>
              <p:nvPr/>
            </p:nvSpPr>
            <p:spPr>
              <a:xfrm>
                <a:off x="4672431" y="35958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8" name="Rechteck 67">
                <a:extLst>
                  <a:ext uri="{FF2B5EF4-FFF2-40B4-BE49-F238E27FC236}">
                    <a16:creationId xmlns:a16="http://schemas.microsoft.com/office/drawing/2014/main" id="{5743B53D-6BDF-49B6-B9E9-78DA19AB951E}"/>
                  </a:ext>
                </a:extLst>
              </p:cNvPr>
              <p:cNvSpPr>
                <a:spLocks noRot="1" noChangeAspect="1" noMove="1" noResize="1" noEditPoints="1" noAdjustHandles="1" noChangeArrowheads="1" noChangeShapeType="1" noTextEdit="1"/>
              </p:cNvSpPr>
              <p:nvPr/>
            </p:nvSpPr>
            <p:spPr>
              <a:xfrm>
                <a:off x="4672431" y="3595869"/>
                <a:ext cx="437940" cy="461665"/>
              </a:xfrm>
              <a:prstGeom prst="rect">
                <a:avLst/>
              </a:prstGeom>
              <a:blipFill>
                <a:blip r:embed="rId15"/>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0" name="Rechteck 69">
                <a:extLst>
                  <a:ext uri="{FF2B5EF4-FFF2-40B4-BE49-F238E27FC236}">
                    <a16:creationId xmlns:a16="http://schemas.microsoft.com/office/drawing/2014/main" id="{478E4840-3F11-45EA-8245-45A11BED23A2}"/>
                  </a:ext>
                </a:extLst>
              </p:cNvPr>
              <p:cNvSpPr/>
              <p:nvPr/>
            </p:nvSpPr>
            <p:spPr>
              <a:xfrm>
                <a:off x="2764143" y="308974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0" name="Rechteck 69">
                <a:extLst>
                  <a:ext uri="{FF2B5EF4-FFF2-40B4-BE49-F238E27FC236}">
                    <a16:creationId xmlns:a16="http://schemas.microsoft.com/office/drawing/2014/main" id="{478E4840-3F11-45EA-8245-45A11BED23A2}"/>
                  </a:ext>
                </a:extLst>
              </p:cNvPr>
              <p:cNvSpPr>
                <a:spLocks noRot="1" noChangeAspect="1" noMove="1" noResize="1" noEditPoints="1" noAdjustHandles="1" noChangeArrowheads="1" noChangeShapeType="1" noTextEdit="1"/>
              </p:cNvSpPr>
              <p:nvPr/>
            </p:nvSpPr>
            <p:spPr>
              <a:xfrm>
                <a:off x="2764143" y="3089749"/>
                <a:ext cx="437940" cy="461665"/>
              </a:xfrm>
              <a:prstGeom prst="rect">
                <a:avLst/>
              </a:prstGeom>
              <a:blipFill>
                <a:blip r:embed="rId16"/>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1" name="Rechteck 70">
                <a:extLst>
                  <a:ext uri="{FF2B5EF4-FFF2-40B4-BE49-F238E27FC236}">
                    <a16:creationId xmlns:a16="http://schemas.microsoft.com/office/drawing/2014/main" id="{646A7570-C485-4343-8564-8B80D292DD38}"/>
                  </a:ext>
                </a:extLst>
              </p:cNvPr>
              <p:cNvSpPr/>
              <p:nvPr/>
            </p:nvSpPr>
            <p:spPr>
              <a:xfrm>
                <a:off x="3875787" y="193765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1" name="Rechteck 70">
                <a:extLst>
                  <a:ext uri="{FF2B5EF4-FFF2-40B4-BE49-F238E27FC236}">
                    <a16:creationId xmlns:a16="http://schemas.microsoft.com/office/drawing/2014/main" id="{646A7570-C485-4343-8564-8B80D292DD38}"/>
                  </a:ext>
                </a:extLst>
              </p:cNvPr>
              <p:cNvSpPr>
                <a:spLocks noRot="1" noChangeAspect="1" noMove="1" noResize="1" noEditPoints="1" noAdjustHandles="1" noChangeArrowheads="1" noChangeShapeType="1" noTextEdit="1"/>
              </p:cNvSpPr>
              <p:nvPr/>
            </p:nvSpPr>
            <p:spPr>
              <a:xfrm>
                <a:off x="3875787" y="1937653"/>
                <a:ext cx="437940" cy="461665"/>
              </a:xfrm>
              <a:prstGeom prst="rect">
                <a:avLst/>
              </a:prstGeom>
              <a:blipFill>
                <a:blip r:embed="rId1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2" name="Rechteck 71">
                <a:extLst>
                  <a:ext uri="{FF2B5EF4-FFF2-40B4-BE49-F238E27FC236}">
                    <a16:creationId xmlns:a16="http://schemas.microsoft.com/office/drawing/2014/main" id="{1A353541-1688-42E1-B16A-A26DCE8ED332}"/>
                  </a:ext>
                </a:extLst>
              </p:cNvPr>
              <p:cNvSpPr/>
              <p:nvPr/>
            </p:nvSpPr>
            <p:spPr>
              <a:xfrm>
                <a:off x="3865901" y="413166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2" name="Rechteck 71">
                <a:extLst>
                  <a:ext uri="{FF2B5EF4-FFF2-40B4-BE49-F238E27FC236}">
                    <a16:creationId xmlns:a16="http://schemas.microsoft.com/office/drawing/2014/main" id="{1A353541-1688-42E1-B16A-A26DCE8ED332}"/>
                  </a:ext>
                </a:extLst>
              </p:cNvPr>
              <p:cNvSpPr>
                <a:spLocks noRot="1" noChangeAspect="1" noMove="1" noResize="1" noEditPoints="1" noAdjustHandles="1" noChangeArrowheads="1" noChangeShapeType="1" noTextEdit="1"/>
              </p:cNvSpPr>
              <p:nvPr/>
            </p:nvSpPr>
            <p:spPr>
              <a:xfrm>
                <a:off x="3865901" y="4131663"/>
                <a:ext cx="437940" cy="461665"/>
              </a:xfrm>
              <a:prstGeom prst="rect">
                <a:avLst/>
              </a:prstGeom>
              <a:blipFill>
                <a:blip r:embed="rId18"/>
                <a:stretch>
                  <a:fillRect l="-2778"/>
                </a:stretch>
              </a:blipFill>
            </p:spPr>
            <p:txBody>
              <a:bodyPr/>
              <a:lstStyle/>
              <a:p>
                <a:r>
                  <a:rPr lang="de-AT">
                    <a:noFill/>
                  </a:rPr>
                  <a:t> </a:t>
                </a:r>
              </a:p>
            </p:txBody>
          </p:sp>
        </mc:Fallback>
      </mc:AlternateContent>
      <p:sp>
        <p:nvSpPr>
          <p:cNvPr id="74" name="Rechteck 73">
            <a:extLst>
              <a:ext uri="{FF2B5EF4-FFF2-40B4-BE49-F238E27FC236}">
                <a16:creationId xmlns:a16="http://schemas.microsoft.com/office/drawing/2014/main" id="{7DF83C09-935D-473C-BA38-FD1AEB2F001B}"/>
              </a:ext>
            </a:extLst>
          </p:cNvPr>
          <p:cNvSpPr/>
          <p:nvPr/>
        </p:nvSpPr>
        <p:spPr>
          <a:xfrm>
            <a:off x="5539760" y="1946745"/>
            <a:ext cx="340158" cy="461665"/>
          </a:xfrm>
          <a:prstGeom prst="rect">
            <a:avLst/>
          </a:prstGeom>
        </p:spPr>
        <p:txBody>
          <a:bodyPr wrap="none">
            <a:spAutoFit/>
          </a:bodyPr>
          <a:lstStyle/>
          <a:p>
            <a:pPr algn="ctr"/>
            <a:r>
              <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rPr>
              <a:t>4</a:t>
            </a:r>
          </a:p>
        </p:txBody>
      </p:sp>
      <mc:AlternateContent xmlns:mc="http://schemas.openxmlformats.org/markup-compatibility/2006" xmlns:a14="http://schemas.microsoft.com/office/drawing/2010/main">
        <mc:Choice Requires="a14">
          <p:sp>
            <p:nvSpPr>
              <p:cNvPr id="76" name="Rechteck 75">
                <a:extLst>
                  <a:ext uri="{FF2B5EF4-FFF2-40B4-BE49-F238E27FC236}">
                    <a16:creationId xmlns:a16="http://schemas.microsoft.com/office/drawing/2014/main" id="{90E80C9E-9611-46B2-86F3-D42A2320B109}"/>
                  </a:ext>
                </a:extLst>
              </p:cNvPr>
              <p:cNvSpPr/>
              <p:nvPr/>
            </p:nvSpPr>
            <p:spPr>
              <a:xfrm>
                <a:off x="5507647" y="413116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6" name="Rechteck 75">
                <a:extLst>
                  <a:ext uri="{FF2B5EF4-FFF2-40B4-BE49-F238E27FC236}">
                    <a16:creationId xmlns:a16="http://schemas.microsoft.com/office/drawing/2014/main" id="{90E80C9E-9611-46B2-86F3-D42A2320B109}"/>
                  </a:ext>
                </a:extLst>
              </p:cNvPr>
              <p:cNvSpPr>
                <a:spLocks noRot="1" noChangeAspect="1" noMove="1" noResize="1" noEditPoints="1" noAdjustHandles="1" noChangeArrowheads="1" noChangeShapeType="1" noTextEdit="1"/>
              </p:cNvSpPr>
              <p:nvPr/>
            </p:nvSpPr>
            <p:spPr>
              <a:xfrm>
                <a:off x="5507647" y="4131163"/>
                <a:ext cx="437940" cy="461665"/>
              </a:xfrm>
              <a:prstGeom prst="rect">
                <a:avLst/>
              </a:prstGeom>
              <a:blipFill>
                <a:blip r:embed="rId19"/>
                <a:stretch>
                  <a:fillRect l="-2778"/>
                </a:stretch>
              </a:blipFill>
            </p:spPr>
            <p:txBody>
              <a:bodyPr/>
              <a:lstStyle/>
              <a:p>
                <a:r>
                  <a:rPr lang="de-AT">
                    <a:noFill/>
                  </a:rPr>
                  <a:t> </a:t>
                </a:r>
              </a:p>
            </p:txBody>
          </p:sp>
        </mc:Fallback>
      </mc:AlternateContent>
      <p:cxnSp>
        <p:nvCxnSpPr>
          <p:cNvPr id="42" name="Gerader Verbinder 41">
            <a:extLst>
              <a:ext uri="{FF2B5EF4-FFF2-40B4-BE49-F238E27FC236}">
                <a16:creationId xmlns:a16="http://schemas.microsoft.com/office/drawing/2014/main" id="{CC197AFC-8923-49D6-84D2-A8C0821FC78D}"/>
              </a:ext>
            </a:extLst>
          </p:cNvPr>
          <p:cNvCxnSpPr>
            <a:cxnSpLocks noChangeAspect="1"/>
          </p:cNvCxnSpPr>
          <p:nvPr/>
        </p:nvCxnSpPr>
        <p:spPr>
          <a:xfrm flipH="1">
            <a:off x="4230679" y="2325684"/>
            <a:ext cx="1253027" cy="4675"/>
          </a:xfrm>
          <a:prstGeom prst="line">
            <a:avLst/>
          </a:prstGeom>
          <a:ln w="50800">
            <a:solidFill>
              <a:srgbClr val="C00000"/>
            </a:solidFill>
            <a:headEnd type="none"/>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Rechteck 42">
                <a:extLst>
                  <a:ext uri="{FF2B5EF4-FFF2-40B4-BE49-F238E27FC236}">
                    <a16:creationId xmlns:a16="http://schemas.microsoft.com/office/drawing/2014/main" id="{44DA265F-AA94-4D0F-96F5-990C2535F7D5}"/>
                  </a:ext>
                </a:extLst>
              </p:cNvPr>
              <p:cNvSpPr/>
              <p:nvPr/>
            </p:nvSpPr>
            <p:spPr>
              <a:xfrm>
                <a:off x="4464037" y="1972917"/>
                <a:ext cx="667169"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m:t>
                      </m:r>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43" name="Rechteck 42">
                <a:extLst>
                  <a:ext uri="{FF2B5EF4-FFF2-40B4-BE49-F238E27FC236}">
                    <a16:creationId xmlns:a16="http://schemas.microsoft.com/office/drawing/2014/main" id="{44DA265F-AA94-4D0F-96F5-990C2535F7D5}"/>
                  </a:ext>
                </a:extLst>
              </p:cNvPr>
              <p:cNvSpPr>
                <a:spLocks noRot="1" noChangeAspect="1" noMove="1" noResize="1" noEditPoints="1" noAdjustHandles="1" noChangeArrowheads="1" noChangeShapeType="1" noTextEdit="1"/>
              </p:cNvSpPr>
              <p:nvPr/>
            </p:nvSpPr>
            <p:spPr>
              <a:xfrm>
                <a:off x="4464037" y="1972917"/>
                <a:ext cx="667169" cy="461665"/>
              </a:xfrm>
              <a:prstGeom prst="rect">
                <a:avLst/>
              </a:prstGeom>
              <a:blipFill>
                <a:blip r:embed="rId20"/>
                <a:stretch>
                  <a:fillRect/>
                </a:stretch>
              </a:blipFill>
            </p:spPr>
            <p:txBody>
              <a:bodyPr/>
              <a:lstStyle/>
              <a:p>
                <a:r>
                  <a:rPr lang="de-AT">
                    <a:noFill/>
                  </a:rPr>
                  <a:t> </a:t>
                </a:r>
              </a:p>
            </p:txBody>
          </p:sp>
        </mc:Fallback>
      </mc:AlternateContent>
      <p:cxnSp>
        <p:nvCxnSpPr>
          <p:cNvPr id="46" name="Gerader Verbinder 45">
            <a:extLst>
              <a:ext uri="{FF2B5EF4-FFF2-40B4-BE49-F238E27FC236}">
                <a16:creationId xmlns:a16="http://schemas.microsoft.com/office/drawing/2014/main" id="{02112E0B-CBA2-4E71-8075-FDFA141CB1AD}"/>
              </a:ext>
            </a:extLst>
          </p:cNvPr>
          <p:cNvCxnSpPr>
            <a:cxnSpLocks noChangeAspect="1"/>
            <a:stCxn id="71" idx="2"/>
            <a:endCxn id="10" idx="1"/>
          </p:cNvCxnSpPr>
          <p:nvPr/>
        </p:nvCxnSpPr>
        <p:spPr>
          <a:xfrm>
            <a:off x="4094757" y="2399318"/>
            <a:ext cx="1400279" cy="1755163"/>
          </a:xfrm>
          <a:prstGeom prst="line">
            <a:avLst/>
          </a:prstGeom>
          <a:ln w="50800">
            <a:solidFill>
              <a:srgbClr val="C00000"/>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hteck 49">
                <a:extLst>
                  <a:ext uri="{FF2B5EF4-FFF2-40B4-BE49-F238E27FC236}">
                    <a16:creationId xmlns:a16="http://schemas.microsoft.com/office/drawing/2014/main" id="{95981FC8-37FB-4F03-B8B7-0D712E023D83}"/>
                  </a:ext>
                </a:extLst>
              </p:cNvPr>
              <p:cNvSpPr/>
              <p:nvPr/>
            </p:nvSpPr>
            <p:spPr>
              <a:xfrm>
                <a:off x="4297630" y="2410078"/>
                <a:ext cx="667169"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m:t>
                      </m:r>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50" name="Rechteck 49">
                <a:extLst>
                  <a:ext uri="{FF2B5EF4-FFF2-40B4-BE49-F238E27FC236}">
                    <a16:creationId xmlns:a16="http://schemas.microsoft.com/office/drawing/2014/main" id="{95981FC8-37FB-4F03-B8B7-0D712E023D83}"/>
                  </a:ext>
                </a:extLst>
              </p:cNvPr>
              <p:cNvSpPr>
                <a:spLocks noRot="1" noChangeAspect="1" noMove="1" noResize="1" noEditPoints="1" noAdjustHandles="1" noChangeArrowheads="1" noChangeShapeType="1" noTextEdit="1"/>
              </p:cNvSpPr>
              <p:nvPr/>
            </p:nvSpPr>
            <p:spPr>
              <a:xfrm>
                <a:off x="4297630" y="2410078"/>
                <a:ext cx="667169" cy="461665"/>
              </a:xfrm>
              <a:prstGeom prst="rect">
                <a:avLst/>
              </a:prstGeom>
              <a:blipFill>
                <a:blip r:embed="rId21"/>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51" name="Textplatzhalter 2">
                <a:extLst>
                  <a:ext uri="{FF2B5EF4-FFF2-40B4-BE49-F238E27FC236}">
                    <a16:creationId xmlns:a16="http://schemas.microsoft.com/office/drawing/2014/main" id="{30F2D884-7083-45B8-870D-9CC57CB6F6D5}"/>
                  </a:ext>
                </a:extLst>
              </p:cNvPr>
              <p:cNvSpPr>
                <a:spLocks noGrp="1"/>
              </p:cNvSpPr>
              <p:nvPr>
                <p:ph type="body" idx="1"/>
              </p:nvPr>
            </p:nvSpPr>
            <p:spPr>
              <a:xfrm>
                <a:off x="457200" y="5020149"/>
                <a:ext cx="8229300" cy="1240735"/>
              </a:xfrm>
            </p:spPr>
            <p:txBody>
              <a:bodyPr/>
              <a:lstStyle/>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We will iterate over nodes and links in lexicographic order</a:t>
                </a:r>
              </a:p>
              <a:p>
                <a:pPr marL="400050" indent="-285750">
                  <a:spcBef>
                    <a:spcPts val="600"/>
                  </a:spcBef>
                  <a:spcAft>
                    <a:spcPts val="600"/>
                  </a:spcAft>
                  <a:buFont typeface="Wingdings" panose="05000000000000000000" pitchFamily="2" charset="2"/>
                  <a:buChar char="v"/>
                </a:pP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𝑥</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𝑦</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𝑧</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𝑥</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𝑦</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𝑥</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𝑥</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𝑦</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𝑦</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𝑦</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𝑧</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𝑧</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 </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𝑢</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 (</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𝑧</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 </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𝑥</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51" name="Textplatzhalter 2">
                <a:extLst>
                  <a:ext uri="{FF2B5EF4-FFF2-40B4-BE49-F238E27FC236}">
                    <a16:creationId xmlns:a16="http://schemas.microsoft.com/office/drawing/2014/main" id="{30F2D884-7083-45B8-870D-9CC57CB6F6D5}"/>
                  </a:ext>
                </a:extLst>
              </p:cNvPr>
              <p:cNvSpPr>
                <a:spLocks noGrp="1" noRot="1" noChangeAspect="1" noMove="1" noResize="1" noEditPoints="1" noAdjustHandles="1" noChangeArrowheads="1" noChangeShapeType="1" noTextEdit="1"/>
              </p:cNvSpPr>
              <p:nvPr>
                <p:ph type="body" idx="1"/>
              </p:nvPr>
            </p:nvSpPr>
            <p:spPr>
              <a:xfrm>
                <a:off x="457200" y="5020149"/>
                <a:ext cx="8229300" cy="1240735"/>
              </a:xfrm>
              <a:blipFill>
                <a:blip r:embed="rId22"/>
                <a:stretch>
                  <a:fillRect t="-1970" b="-3448"/>
                </a:stretch>
              </a:blipFill>
            </p:spPr>
            <p:txBody>
              <a:bodyPr/>
              <a:lstStyle/>
              <a:p>
                <a:r>
                  <a:rPr lang="de-AT">
                    <a:noFill/>
                  </a:rPr>
                  <a:t> </a:t>
                </a:r>
              </a:p>
            </p:txBody>
          </p:sp>
        </mc:Fallback>
      </mc:AlternateContent>
    </p:spTree>
    <p:extLst>
      <p:ext uri="{BB962C8B-B14F-4D97-AF65-F5344CB8AC3E}">
        <p14:creationId xmlns:p14="http://schemas.microsoft.com/office/powerpoint/2010/main" val="3261682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3" name="Titel 2">
            <a:extLst>
              <a:ext uri="{FF2B5EF4-FFF2-40B4-BE49-F238E27FC236}">
                <a16:creationId xmlns:a16="http://schemas.microsoft.com/office/drawing/2014/main" id="{E91C8A42-093C-4664-A394-225128BADCD0}"/>
              </a:ext>
            </a:extLst>
          </p:cNvPr>
          <p:cNvSpPr>
            <a:spLocks noGrp="1"/>
          </p:cNvSpPr>
          <p:nvPr>
            <p:ph type="title"/>
          </p:nvPr>
        </p:nvSpPr>
        <p:spPr>
          <a:xfrm>
            <a:off x="457200" y="2858400"/>
            <a:ext cx="8229300" cy="1144800"/>
          </a:xfrm>
        </p:spPr>
        <p:txBody>
          <a:bodyPr/>
          <a:lstStyle/>
          <a:p>
            <a:pPr algn="ctr"/>
            <a:r>
              <a:rPr lang="en-US" sz="4400" b="1" dirty="0">
                <a:latin typeface="Calibri" panose="020F0502020204030204" pitchFamily="34" charset="0"/>
                <a:cs typeface="Calibri" panose="020F0502020204030204" pitchFamily="34" charset="0"/>
              </a:rPr>
              <a:t>Graph traversal</a:t>
            </a:r>
            <a:endParaRPr lang="en-US" sz="4400" noProof="0" dirty="0"/>
          </a:p>
        </p:txBody>
      </p:sp>
      <p:sp>
        <p:nvSpPr>
          <p:cNvPr id="87" name="Google Shape;87;p2"/>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marL="0" indent="0">
              <a:spcBef>
                <a:spcPts val="640"/>
              </a:spcBef>
            </a:pPr>
            <a:endParaRPr lang="en-US" sz="1800" noProof="0" dirty="0">
              <a:latin typeface="Calibri" panose="020F0502020204030204" pitchFamily="34" charset="0"/>
              <a:cs typeface="Calibri" panose="020F0502020204030204" pitchFamily="34" charset="0"/>
            </a:endParaRPr>
          </a:p>
          <a:p>
            <a:pPr marL="0" indent="0">
              <a:spcBef>
                <a:spcPts val="640"/>
              </a:spcBef>
            </a:pPr>
            <a:endParaRPr lang="en-US" sz="1800" noProof="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1433654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Bellman-Ford algorithm: Fourth pass over links</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5404625" y="188990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2671055" y="303025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5415955" y="407540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3773736" y="4075403"/>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5529046" y="146897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5529046" y="1468975"/>
                <a:ext cx="437940"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1"/>
            <a:endCxn id="35" idx="7"/>
          </p:cNvCxnSpPr>
          <p:nvPr/>
        </p:nvCxnSpPr>
        <p:spPr>
          <a:xfrm flipH="1">
            <a:off x="4230679" y="1968988"/>
            <a:ext cx="1253027" cy="4675"/>
          </a:xfrm>
          <a:prstGeom prst="line">
            <a:avLst/>
          </a:prstGeom>
          <a:ln w="25400">
            <a:solidFill>
              <a:srgbClr val="76ABDB"/>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52E7495-609B-46AB-90E5-64596785C234}"/>
              </a:ext>
            </a:extLst>
          </p:cNvPr>
          <p:cNvCxnSpPr>
            <a:cxnSpLocks noChangeAspect="1"/>
            <a:stCxn id="35" idx="3"/>
            <a:endCxn id="7" idx="7"/>
          </p:cNvCxnSpPr>
          <p:nvPr/>
        </p:nvCxnSpPr>
        <p:spPr>
          <a:xfrm flipH="1">
            <a:off x="3131974" y="2355501"/>
            <a:ext cx="716867" cy="753830"/>
          </a:xfrm>
          <a:prstGeom prst="line">
            <a:avLst/>
          </a:prstGeom>
          <a:ln w="25400">
            <a:solidFill>
              <a:srgbClr val="76ABDB"/>
            </a:solidFill>
            <a:headEnd type="stealth"/>
            <a:tailEnd type="none" w="lg" len="lg"/>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3131974" y="3491169"/>
            <a:ext cx="720843" cy="663315"/>
          </a:xfrm>
          <a:prstGeom prst="line">
            <a:avLst/>
          </a:prstGeom>
          <a:ln w="50800">
            <a:solidFill>
              <a:srgbClr val="C00000"/>
            </a:solidFill>
            <a:tailEnd type="stealth"/>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4320785" y="4345400"/>
            <a:ext cx="1095170" cy="0"/>
          </a:xfrm>
          <a:prstGeom prst="line">
            <a:avLst/>
          </a:prstGeom>
          <a:ln w="25400">
            <a:headEnd type="none"/>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2267547" y="3069417"/>
                <a:ext cx="41229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𝒛</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2267547" y="3069417"/>
                <a:ext cx="41229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5529045" y="4574721"/>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𝒚</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5529045" y="4574721"/>
                <a:ext cx="437940" cy="461665"/>
              </a:xfrm>
              <a:prstGeom prst="rect">
                <a:avLst/>
              </a:prstGeom>
              <a:blipFill>
                <a:blip r:embed="rId5"/>
                <a:stretch>
                  <a:fillRect l="-4167" b="-10526"/>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3864978" y="4620035"/>
                <a:ext cx="43152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𝒙</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3864978" y="4620035"/>
                <a:ext cx="431528" cy="461665"/>
              </a:xfrm>
              <a:prstGeom prst="rect">
                <a:avLst/>
              </a:prstGeom>
              <a:blipFill>
                <a:blip r:embed="rId6"/>
                <a:stretch>
                  <a:fillRect/>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3769760" y="1894582"/>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3851353" y="1453248"/>
                <a:ext cx="452367"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3851353" y="1453248"/>
                <a:ext cx="452367" cy="461665"/>
              </a:xfrm>
              <a:prstGeom prst="rect">
                <a:avLst/>
              </a:prstGeom>
              <a:blipFill>
                <a:blip r:embed="rId7"/>
                <a:stretch>
                  <a:fillRect/>
                </a:stretch>
              </a:blipFill>
            </p:spPr>
            <p:txBody>
              <a:bodyPr/>
              <a:lstStyle/>
              <a:p>
                <a:r>
                  <a:rPr lang="de-AT">
                    <a:noFill/>
                  </a:rPr>
                  <a:t> </a:t>
                </a:r>
              </a:p>
            </p:txBody>
          </p:sp>
        </mc:Fallback>
      </mc:AlternateContent>
      <p:cxnSp>
        <p:nvCxnSpPr>
          <p:cNvPr id="37" name="Gerader Verbinder 36">
            <a:extLst>
              <a:ext uri="{FF2B5EF4-FFF2-40B4-BE49-F238E27FC236}">
                <a16:creationId xmlns:a16="http://schemas.microsoft.com/office/drawing/2014/main" id="{F3E3843A-E92F-43AB-B0A9-94B985E7C544}"/>
              </a:ext>
            </a:extLst>
          </p:cNvPr>
          <p:cNvCxnSpPr>
            <a:cxnSpLocks/>
            <a:endCxn id="15" idx="0"/>
          </p:cNvCxnSpPr>
          <p:nvPr/>
        </p:nvCxnSpPr>
        <p:spPr>
          <a:xfrm>
            <a:off x="4030669" y="2422058"/>
            <a:ext cx="13067" cy="1653345"/>
          </a:xfrm>
          <a:prstGeom prst="line">
            <a:avLst/>
          </a:prstGeom>
          <a:ln w="25400">
            <a:headEnd w="lg" len="lg"/>
            <a:tailEnd type="stealth"/>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10471F76-5116-4D6B-A155-D73713780F7D}"/>
              </a:ext>
            </a:extLst>
          </p:cNvPr>
          <p:cNvCxnSpPr>
            <a:cxnSpLocks noChangeAspect="1"/>
            <a:stCxn id="15" idx="7"/>
            <a:endCxn id="6" idx="3"/>
          </p:cNvCxnSpPr>
          <p:nvPr/>
        </p:nvCxnSpPr>
        <p:spPr>
          <a:xfrm flipV="1">
            <a:off x="4234655" y="2350826"/>
            <a:ext cx="1249051" cy="1803658"/>
          </a:xfrm>
          <a:prstGeom prst="line">
            <a:avLst/>
          </a:prstGeom>
          <a:ln w="50800">
            <a:solidFill>
              <a:srgbClr val="C00000"/>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3091428" y="237766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3091428" y="2377666"/>
                <a:ext cx="437940" cy="461665"/>
              </a:xfrm>
              <a:prstGeom prst="rect">
                <a:avLst/>
              </a:prstGeom>
              <a:blipFill>
                <a:blip r:embed="rId8"/>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3153091"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3153091" y="3761169"/>
                <a:ext cx="437940" cy="461665"/>
              </a:xfrm>
              <a:prstGeom prst="rect">
                <a:avLst/>
              </a:prstGeom>
              <a:blipFill>
                <a:blip r:embed="rId9"/>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3688091" y="27010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3688091" y="2701090"/>
                <a:ext cx="437940" cy="461665"/>
              </a:xfrm>
              <a:prstGeom prst="rect">
                <a:avLst/>
              </a:prstGeom>
              <a:blipFill>
                <a:blip r:embed="rId1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4646828" y="1531827"/>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4646828" y="1531827"/>
                <a:ext cx="437940" cy="461665"/>
              </a:xfrm>
              <a:prstGeom prst="rect">
                <a:avLst/>
              </a:prstGeom>
              <a:blipFill>
                <a:blip r:embed="rId11"/>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4" name="Rechteck 83">
                <a:extLst>
                  <a:ext uri="{FF2B5EF4-FFF2-40B4-BE49-F238E27FC236}">
                    <a16:creationId xmlns:a16="http://schemas.microsoft.com/office/drawing/2014/main" id="{F3F15ADC-C2D3-4D34-92AF-2464C5472C9B}"/>
                  </a:ext>
                </a:extLst>
              </p:cNvPr>
              <p:cNvSpPr/>
              <p:nvPr/>
            </p:nvSpPr>
            <p:spPr>
              <a:xfrm>
                <a:off x="4763642" y="432635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4" name="Rechteck 83">
                <a:extLst>
                  <a:ext uri="{FF2B5EF4-FFF2-40B4-BE49-F238E27FC236}">
                    <a16:creationId xmlns:a16="http://schemas.microsoft.com/office/drawing/2014/main" id="{F3F15ADC-C2D3-4D34-92AF-2464C5472C9B}"/>
                  </a:ext>
                </a:extLst>
              </p:cNvPr>
              <p:cNvSpPr>
                <a:spLocks noRot="1" noChangeAspect="1" noMove="1" noResize="1" noEditPoints="1" noAdjustHandles="1" noChangeArrowheads="1" noChangeShapeType="1" noTextEdit="1"/>
              </p:cNvSpPr>
              <p:nvPr/>
            </p:nvSpPr>
            <p:spPr>
              <a:xfrm>
                <a:off x="4763642" y="4326355"/>
                <a:ext cx="437940" cy="461665"/>
              </a:xfrm>
              <a:prstGeom prst="rect">
                <a:avLst/>
              </a:prstGeom>
              <a:blipFill>
                <a:blip r:embed="rId12"/>
                <a:stretch>
                  <a:fillRect l="-2778"/>
                </a:stretch>
              </a:blipFill>
            </p:spPr>
            <p:txBody>
              <a:bodyPr/>
              <a:lstStyle/>
              <a:p>
                <a:r>
                  <a:rPr lang="de-AT">
                    <a:noFill/>
                  </a:rPr>
                  <a:t> </a:t>
                </a:r>
              </a:p>
            </p:txBody>
          </p:sp>
        </mc:Fallback>
      </mc:AlternateContent>
      <p:cxnSp>
        <p:nvCxnSpPr>
          <p:cNvPr id="60" name="Gerader Verbinder 59">
            <a:extLst>
              <a:ext uri="{FF2B5EF4-FFF2-40B4-BE49-F238E27FC236}">
                <a16:creationId xmlns:a16="http://schemas.microsoft.com/office/drawing/2014/main" id="{BE0399E1-405B-4AE1-9A59-06E42819AD73}"/>
              </a:ext>
            </a:extLst>
          </p:cNvPr>
          <p:cNvCxnSpPr>
            <a:cxnSpLocks/>
            <a:stCxn id="6" idx="4"/>
            <a:endCxn id="10" idx="0"/>
          </p:cNvCxnSpPr>
          <p:nvPr/>
        </p:nvCxnSpPr>
        <p:spPr>
          <a:xfrm>
            <a:off x="5674625" y="2429907"/>
            <a:ext cx="11330" cy="1645493"/>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1" name="Gerader Verbinder 60">
            <a:extLst>
              <a:ext uri="{FF2B5EF4-FFF2-40B4-BE49-F238E27FC236}">
                <a16:creationId xmlns:a16="http://schemas.microsoft.com/office/drawing/2014/main" id="{3C17DAD7-1E38-4751-BA7E-B14B65BD67C1}"/>
              </a:ext>
            </a:extLst>
          </p:cNvPr>
          <p:cNvCxnSpPr>
            <a:cxnSpLocks noChangeAspect="1"/>
            <a:endCxn id="7" idx="6"/>
          </p:cNvCxnSpPr>
          <p:nvPr/>
        </p:nvCxnSpPr>
        <p:spPr>
          <a:xfrm flipH="1" flipV="1">
            <a:off x="3211055" y="3300250"/>
            <a:ext cx="2265402" cy="89912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Rechteck 63">
                <a:extLst>
                  <a:ext uri="{FF2B5EF4-FFF2-40B4-BE49-F238E27FC236}">
                    <a16:creationId xmlns:a16="http://schemas.microsoft.com/office/drawing/2014/main" id="{172B71D6-4DCA-42C3-8445-04C45C896BA1}"/>
                  </a:ext>
                </a:extLst>
              </p:cNvPr>
              <p:cNvSpPr/>
              <p:nvPr/>
            </p:nvSpPr>
            <p:spPr>
              <a:xfrm>
                <a:off x="4122817" y="3219015"/>
                <a:ext cx="667169"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m:t>
                      </m:r>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4" name="Rechteck 63">
                <a:extLst>
                  <a:ext uri="{FF2B5EF4-FFF2-40B4-BE49-F238E27FC236}">
                    <a16:creationId xmlns:a16="http://schemas.microsoft.com/office/drawing/2014/main" id="{172B71D6-4DCA-42C3-8445-04C45C896BA1}"/>
                  </a:ext>
                </a:extLst>
              </p:cNvPr>
              <p:cNvSpPr>
                <a:spLocks noRot="1" noChangeAspect="1" noMove="1" noResize="1" noEditPoints="1" noAdjustHandles="1" noChangeArrowheads="1" noChangeShapeType="1" noTextEdit="1"/>
              </p:cNvSpPr>
              <p:nvPr/>
            </p:nvSpPr>
            <p:spPr>
              <a:xfrm>
                <a:off x="4122817" y="3219015"/>
                <a:ext cx="667169" cy="461665"/>
              </a:xfrm>
              <a:prstGeom prst="rect">
                <a:avLst/>
              </a:prstGeom>
              <a:blipFill>
                <a:blip r:embed="rId13"/>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7" name="Rechteck 66">
                <a:extLst>
                  <a:ext uri="{FF2B5EF4-FFF2-40B4-BE49-F238E27FC236}">
                    <a16:creationId xmlns:a16="http://schemas.microsoft.com/office/drawing/2014/main" id="{B013A3B8-7D48-48FE-8903-96E7121EF271}"/>
                  </a:ext>
                </a:extLst>
              </p:cNvPr>
              <p:cNvSpPr/>
              <p:nvPr/>
            </p:nvSpPr>
            <p:spPr>
              <a:xfrm>
                <a:off x="5734523" y="300377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7" name="Rechteck 66">
                <a:extLst>
                  <a:ext uri="{FF2B5EF4-FFF2-40B4-BE49-F238E27FC236}">
                    <a16:creationId xmlns:a16="http://schemas.microsoft.com/office/drawing/2014/main" id="{B013A3B8-7D48-48FE-8903-96E7121EF271}"/>
                  </a:ext>
                </a:extLst>
              </p:cNvPr>
              <p:cNvSpPr>
                <a:spLocks noRot="1" noChangeAspect="1" noMove="1" noResize="1" noEditPoints="1" noAdjustHandles="1" noChangeArrowheads="1" noChangeShapeType="1" noTextEdit="1"/>
              </p:cNvSpPr>
              <p:nvPr/>
            </p:nvSpPr>
            <p:spPr>
              <a:xfrm>
                <a:off x="5734523" y="3003776"/>
                <a:ext cx="437940" cy="461665"/>
              </a:xfrm>
              <a:prstGeom prst="rect">
                <a:avLst/>
              </a:prstGeom>
              <a:blipFill>
                <a:blip r:embed="rId14"/>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8" name="Rechteck 67">
                <a:extLst>
                  <a:ext uri="{FF2B5EF4-FFF2-40B4-BE49-F238E27FC236}">
                    <a16:creationId xmlns:a16="http://schemas.microsoft.com/office/drawing/2014/main" id="{5743B53D-6BDF-49B6-B9E9-78DA19AB951E}"/>
                  </a:ext>
                </a:extLst>
              </p:cNvPr>
              <p:cNvSpPr/>
              <p:nvPr/>
            </p:nvSpPr>
            <p:spPr>
              <a:xfrm>
                <a:off x="4672431" y="35958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8" name="Rechteck 67">
                <a:extLst>
                  <a:ext uri="{FF2B5EF4-FFF2-40B4-BE49-F238E27FC236}">
                    <a16:creationId xmlns:a16="http://schemas.microsoft.com/office/drawing/2014/main" id="{5743B53D-6BDF-49B6-B9E9-78DA19AB951E}"/>
                  </a:ext>
                </a:extLst>
              </p:cNvPr>
              <p:cNvSpPr>
                <a:spLocks noRot="1" noChangeAspect="1" noMove="1" noResize="1" noEditPoints="1" noAdjustHandles="1" noChangeArrowheads="1" noChangeShapeType="1" noTextEdit="1"/>
              </p:cNvSpPr>
              <p:nvPr/>
            </p:nvSpPr>
            <p:spPr>
              <a:xfrm>
                <a:off x="4672431" y="3595869"/>
                <a:ext cx="437940" cy="461665"/>
              </a:xfrm>
              <a:prstGeom prst="rect">
                <a:avLst/>
              </a:prstGeom>
              <a:blipFill>
                <a:blip r:embed="rId15"/>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0" name="Rechteck 69">
                <a:extLst>
                  <a:ext uri="{FF2B5EF4-FFF2-40B4-BE49-F238E27FC236}">
                    <a16:creationId xmlns:a16="http://schemas.microsoft.com/office/drawing/2014/main" id="{478E4840-3F11-45EA-8245-45A11BED23A2}"/>
                  </a:ext>
                </a:extLst>
              </p:cNvPr>
              <p:cNvSpPr/>
              <p:nvPr/>
            </p:nvSpPr>
            <p:spPr>
              <a:xfrm>
                <a:off x="2764143" y="308974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0" name="Rechteck 69">
                <a:extLst>
                  <a:ext uri="{FF2B5EF4-FFF2-40B4-BE49-F238E27FC236}">
                    <a16:creationId xmlns:a16="http://schemas.microsoft.com/office/drawing/2014/main" id="{478E4840-3F11-45EA-8245-45A11BED23A2}"/>
                  </a:ext>
                </a:extLst>
              </p:cNvPr>
              <p:cNvSpPr>
                <a:spLocks noRot="1" noChangeAspect="1" noMove="1" noResize="1" noEditPoints="1" noAdjustHandles="1" noChangeArrowheads="1" noChangeShapeType="1" noTextEdit="1"/>
              </p:cNvSpPr>
              <p:nvPr/>
            </p:nvSpPr>
            <p:spPr>
              <a:xfrm>
                <a:off x="2764143" y="3089749"/>
                <a:ext cx="437940" cy="461665"/>
              </a:xfrm>
              <a:prstGeom prst="rect">
                <a:avLst/>
              </a:prstGeom>
              <a:blipFill>
                <a:blip r:embed="rId16"/>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1" name="Rechteck 70">
                <a:extLst>
                  <a:ext uri="{FF2B5EF4-FFF2-40B4-BE49-F238E27FC236}">
                    <a16:creationId xmlns:a16="http://schemas.microsoft.com/office/drawing/2014/main" id="{646A7570-C485-4343-8564-8B80D292DD38}"/>
                  </a:ext>
                </a:extLst>
              </p:cNvPr>
              <p:cNvSpPr/>
              <p:nvPr/>
            </p:nvSpPr>
            <p:spPr>
              <a:xfrm>
                <a:off x="3875787" y="193765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1" name="Rechteck 70">
                <a:extLst>
                  <a:ext uri="{FF2B5EF4-FFF2-40B4-BE49-F238E27FC236}">
                    <a16:creationId xmlns:a16="http://schemas.microsoft.com/office/drawing/2014/main" id="{646A7570-C485-4343-8564-8B80D292DD38}"/>
                  </a:ext>
                </a:extLst>
              </p:cNvPr>
              <p:cNvSpPr>
                <a:spLocks noRot="1" noChangeAspect="1" noMove="1" noResize="1" noEditPoints="1" noAdjustHandles="1" noChangeArrowheads="1" noChangeShapeType="1" noTextEdit="1"/>
              </p:cNvSpPr>
              <p:nvPr/>
            </p:nvSpPr>
            <p:spPr>
              <a:xfrm>
                <a:off x="3875787" y="1937653"/>
                <a:ext cx="437940" cy="461665"/>
              </a:xfrm>
              <a:prstGeom prst="rect">
                <a:avLst/>
              </a:prstGeom>
              <a:blipFill>
                <a:blip r:embed="rId1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2" name="Rechteck 71">
                <a:extLst>
                  <a:ext uri="{FF2B5EF4-FFF2-40B4-BE49-F238E27FC236}">
                    <a16:creationId xmlns:a16="http://schemas.microsoft.com/office/drawing/2014/main" id="{1A353541-1688-42E1-B16A-A26DCE8ED332}"/>
                  </a:ext>
                </a:extLst>
              </p:cNvPr>
              <p:cNvSpPr/>
              <p:nvPr/>
            </p:nvSpPr>
            <p:spPr>
              <a:xfrm>
                <a:off x="3865901" y="413166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2" name="Rechteck 71">
                <a:extLst>
                  <a:ext uri="{FF2B5EF4-FFF2-40B4-BE49-F238E27FC236}">
                    <a16:creationId xmlns:a16="http://schemas.microsoft.com/office/drawing/2014/main" id="{1A353541-1688-42E1-B16A-A26DCE8ED332}"/>
                  </a:ext>
                </a:extLst>
              </p:cNvPr>
              <p:cNvSpPr>
                <a:spLocks noRot="1" noChangeAspect="1" noMove="1" noResize="1" noEditPoints="1" noAdjustHandles="1" noChangeArrowheads="1" noChangeShapeType="1" noTextEdit="1"/>
              </p:cNvSpPr>
              <p:nvPr/>
            </p:nvSpPr>
            <p:spPr>
              <a:xfrm>
                <a:off x="3865901" y="4131663"/>
                <a:ext cx="437940" cy="461665"/>
              </a:xfrm>
              <a:prstGeom prst="rect">
                <a:avLst/>
              </a:prstGeom>
              <a:blipFill>
                <a:blip r:embed="rId18"/>
                <a:stretch>
                  <a:fillRect l="-2778"/>
                </a:stretch>
              </a:blipFill>
            </p:spPr>
            <p:txBody>
              <a:bodyPr/>
              <a:lstStyle/>
              <a:p>
                <a:r>
                  <a:rPr lang="de-AT">
                    <a:noFill/>
                  </a:rPr>
                  <a:t> </a:t>
                </a:r>
              </a:p>
            </p:txBody>
          </p:sp>
        </mc:Fallback>
      </mc:AlternateContent>
      <p:sp>
        <p:nvSpPr>
          <p:cNvPr id="74" name="Rechteck 73">
            <a:extLst>
              <a:ext uri="{FF2B5EF4-FFF2-40B4-BE49-F238E27FC236}">
                <a16:creationId xmlns:a16="http://schemas.microsoft.com/office/drawing/2014/main" id="{7DF83C09-935D-473C-BA38-FD1AEB2F001B}"/>
              </a:ext>
            </a:extLst>
          </p:cNvPr>
          <p:cNvSpPr/>
          <p:nvPr/>
        </p:nvSpPr>
        <p:spPr>
          <a:xfrm>
            <a:off x="5539760" y="1946745"/>
            <a:ext cx="340158" cy="461665"/>
          </a:xfrm>
          <a:prstGeom prst="rect">
            <a:avLst/>
          </a:prstGeom>
        </p:spPr>
        <p:txBody>
          <a:bodyPr wrap="none">
            <a:spAutoFit/>
          </a:bodyPr>
          <a:lstStyle/>
          <a:p>
            <a:pPr algn="ctr"/>
            <a:r>
              <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rPr>
              <a:t>4</a:t>
            </a:r>
          </a:p>
        </p:txBody>
      </p:sp>
      <mc:AlternateContent xmlns:mc="http://schemas.openxmlformats.org/markup-compatibility/2006" xmlns:a14="http://schemas.microsoft.com/office/drawing/2010/main">
        <mc:Choice Requires="a14">
          <p:sp>
            <p:nvSpPr>
              <p:cNvPr id="76" name="Rechteck 75">
                <a:extLst>
                  <a:ext uri="{FF2B5EF4-FFF2-40B4-BE49-F238E27FC236}">
                    <a16:creationId xmlns:a16="http://schemas.microsoft.com/office/drawing/2014/main" id="{90E80C9E-9611-46B2-86F3-D42A2320B109}"/>
                  </a:ext>
                </a:extLst>
              </p:cNvPr>
              <p:cNvSpPr/>
              <p:nvPr/>
            </p:nvSpPr>
            <p:spPr>
              <a:xfrm>
                <a:off x="5393033" y="4131163"/>
                <a:ext cx="667169"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m:t>
                      </m:r>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6" name="Rechteck 75">
                <a:extLst>
                  <a:ext uri="{FF2B5EF4-FFF2-40B4-BE49-F238E27FC236}">
                    <a16:creationId xmlns:a16="http://schemas.microsoft.com/office/drawing/2014/main" id="{90E80C9E-9611-46B2-86F3-D42A2320B109}"/>
                  </a:ext>
                </a:extLst>
              </p:cNvPr>
              <p:cNvSpPr>
                <a:spLocks noRot="1" noChangeAspect="1" noMove="1" noResize="1" noEditPoints="1" noAdjustHandles="1" noChangeArrowheads="1" noChangeShapeType="1" noTextEdit="1"/>
              </p:cNvSpPr>
              <p:nvPr/>
            </p:nvSpPr>
            <p:spPr>
              <a:xfrm>
                <a:off x="5393033" y="4131163"/>
                <a:ext cx="667169" cy="461665"/>
              </a:xfrm>
              <a:prstGeom prst="rect">
                <a:avLst/>
              </a:prstGeom>
              <a:blipFill>
                <a:blip r:embed="rId19"/>
                <a:stretch>
                  <a:fillRect/>
                </a:stretch>
              </a:blipFill>
            </p:spPr>
            <p:txBody>
              <a:bodyPr/>
              <a:lstStyle/>
              <a:p>
                <a:r>
                  <a:rPr lang="de-AT">
                    <a:noFill/>
                  </a:rPr>
                  <a:t> </a:t>
                </a:r>
              </a:p>
            </p:txBody>
          </p:sp>
        </mc:Fallback>
      </mc:AlternateContent>
      <p:cxnSp>
        <p:nvCxnSpPr>
          <p:cNvPr id="42" name="Gerader Verbinder 41">
            <a:extLst>
              <a:ext uri="{FF2B5EF4-FFF2-40B4-BE49-F238E27FC236}">
                <a16:creationId xmlns:a16="http://schemas.microsoft.com/office/drawing/2014/main" id="{CC197AFC-8923-49D6-84D2-A8C0821FC78D}"/>
              </a:ext>
            </a:extLst>
          </p:cNvPr>
          <p:cNvCxnSpPr>
            <a:cxnSpLocks noChangeAspect="1"/>
          </p:cNvCxnSpPr>
          <p:nvPr/>
        </p:nvCxnSpPr>
        <p:spPr>
          <a:xfrm flipH="1">
            <a:off x="4230679" y="2325684"/>
            <a:ext cx="1253027" cy="4675"/>
          </a:xfrm>
          <a:prstGeom prst="line">
            <a:avLst/>
          </a:prstGeom>
          <a:ln w="50800">
            <a:solidFill>
              <a:srgbClr val="C00000"/>
            </a:solidFill>
            <a:headEnd type="none"/>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Rechteck 42">
                <a:extLst>
                  <a:ext uri="{FF2B5EF4-FFF2-40B4-BE49-F238E27FC236}">
                    <a16:creationId xmlns:a16="http://schemas.microsoft.com/office/drawing/2014/main" id="{44DA265F-AA94-4D0F-96F5-990C2535F7D5}"/>
                  </a:ext>
                </a:extLst>
              </p:cNvPr>
              <p:cNvSpPr/>
              <p:nvPr/>
            </p:nvSpPr>
            <p:spPr>
              <a:xfrm>
                <a:off x="4464037" y="1972917"/>
                <a:ext cx="667169"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m:t>
                      </m:r>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43" name="Rechteck 42">
                <a:extLst>
                  <a:ext uri="{FF2B5EF4-FFF2-40B4-BE49-F238E27FC236}">
                    <a16:creationId xmlns:a16="http://schemas.microsoft.com/office/drawing/2014/main" id="{44DA265F-AA94-4D0F-96F5-990C2535F7D5}"/>
                  </a:ext>
                </a:extLst>
              </p:cNvPr>
              <p:cNvSpPr>
                <a:spLocks noRot="1" noChangeAspect="1" noMove="1" noResize="1" noEditPoints="1" noAdjustHandles="1" noChangeArrowheads="1" noChangeShapeType="1" noTextEdit="1"/>
              </p:cNvSpPr>
              <p:nvPr/>
            </p:nvSpPr>
            <p:spPr>
              <a:xfrm>
                <a:off x="4464037" y="1972917"/>
                <a:ext cx="667169" cy="461665"/>
              </a:xfrm>
              <a:prstGeom prst="rect">
                <a:avLst/>
              </a:prstGeom>
              <a:blipFill>
                <a:blip r:embed="rId20"/>
                <a:stretch>
                  <a:fillRect/>
                </a:stretch>
              </a:blipFill>
            </p:spPr>
            <p:txBody>
              <a:bodyPr/>
              <a:lstStyle/>
              <a:p>
                <a:r>
                  <a:rPr lang="de-AT">
                    <a:noFill/>
                  </a:rPr>
                  <a:t> </a:t>
                </a:r>
              </a:p>
            </p:txBody>
          </p:sp>
        </mc:Fallback>
      </mc:AlternateContent>
      <p:cxnSp>
        <p:nvCxnSpPr>
          <p:cNvPr id="46" name="Gerader Verbinder 45">
            <a:extLst>
              <a:ext uri="{FF2B5EF4-FFF2-40B4-BE49-F238E27FC236}">
                <a16:creationId xmlns:a16="http://schemas.microsoft.com/office/drawing/2014/main" id="{02112E0B-CBA2-4E71-8075-FDFA141CB1AD}"/>
              </a:ext>
            </a:extLst>
          </p:cNvPr>
          <p:cNvCxnSpPr>
            <a:cxnSpLocks noChangeAspect="1"/>
            <a:stCxn id="71" idx="2"/>
            <a:endCxn id="10" idx="1"/>
          </p:cNvCxnSpPr>
          <p:nvPr/>
        </p:nvCxnSpPr>
        <p:spPr>
          <a:xfrm>
            <a:off x="4094757" y="2399318"/>
            <a:ext cx="1400279" cy="1755163"/>
          </a:xfrm>
          <a:prstGeom prst="line">
            <a:avLst/>
          </a:prstGeom>
          <a:ln w="50800">
            <a:solidFill>
              <a:srgbClr val="C00000"/>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hteck 49">
                <a:extLst>
                  <a:ext uri="{FF2B5EF4-FFF2-40B4-BE49-F238E27FC236}">
                    <a16:creationId xmlns:a16="http://schemas.microsoft.com/office/drawing/2014/main" id="{95981FC8-37FB-4F03-B8B7-0D712E023D83}"/>
                  </a:ext>
                </a:extLst>
              </p:cNvPr>
              <p:cNvSpPr/>
              <p:nvPr/>
            </p:nvSpPr>
            <p:spPr>
              <a:xfrm>
                <a:off x="4297630" y="2410078"/>
                <a:ext cx="667169"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m:t>
                      </m:r>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50" name="Rechteck 49">
                <a:extLst>
                  <a:ext uri="{FF2B5EF4-FFF2-40B4-BE49-F238E27FC236}">
                    <a16:creationId xmlns:a16="http://schemas.microsoft.com/office/drawing/2014/main" id="{95981FC8-37FB-4F03-B8B7-0D712E023D83}"/>
                  </a:ext>
                </a:extLst>
              </p:cNvPr>
              <p:cNvSpPr>
                <a:spLocks noRot="1" noChangeAspect="1" noMove="1" noResize="1" noEditPoints="1" noAdjustHandles="1" noChangeArrowheads="1" noChangeShapeType="1" noTextEdit="1"/>
              </p:cNvSpPr>
              <p:nvPr/>
            </p:nvSpPr>
            <p:spPr>
              <a:xfrm>
                <a:off x="4297630" y="2410078"/>
                <a:ext cx="667169" cy="461665"/>
              </a:xfrm>
              <a:prstGeom prst="rect">
                <a:avLst/>
              </a:prstGeom>
              <a:blipFill>
                <a:blip r:embed="rId21"/>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51" name="Textplatzhalter 2">
                <a:extLst>
                  <a:ext uri="{FF2B5EF4-FFF2-40B4-BE49-F238E27FC236}">
                    <a16:creationId xmlns:a16="http://schemas.microsoft.com/office/drawing/2014/main" id="{30F2D884-7083-45B8-870D-9CC57CB6F6D5}"/>
                  </a:ext>
                </a:extLst>
              </p:cNvPr>
              <p:cNvSpPr>
                <a:spLocks noGrp="1"/>
              </p:cNvSpPr>
              <p:nvPr>
                <p:ph type="body" idx="1"/>
              </p:nvPr>
            </p:nvSpPr>
            <p:spPr>
              <a:xfrm>
                <a:off x="457200" y="5020149"/>
                <a:ext cx="8229300" cy="1240735"/>
              </a:xfrm>
            </p:spPr>
            <p:txBody>
              <a:bodyPr/>
              <a:lstStyle/>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We will iterate over nodes and links in lexicographic order</a:t>
                </a:r>
              </a:p>
              <a:p>
                <a:pPr marL="400050" indent="-285750">
                  <a:spcBef>
                    <a:spcPts val="600"/>
                  </a:spcBef>
                  <a:spcAft>
                    <a:spcPts val="600"/>
                  </a:spcAft>
                  <a:buFont typeface="Wingdings" panose="05000000000000000000" pitchFamily="2" charset="2"/>
                  <a:buChar char="v"/>
                </a:pP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𝑥</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𝑦</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𝑧</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𝑥</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𝑦</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𝑥</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𝑥</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𝑦</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𝑦</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𝑦</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𝑧</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𝑧</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 </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𝑢</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 (</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𝑧</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 </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𝑥</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51" name="Textplatzhalter 2">
                <a:extLst>
                  <a:ext uri="{FF2B5EF4-FFF2-40B4-BE49-F238E27FC236}">
                    <a16:creationId xmlns:a16="http://schemas.microsoft.com/office/drawing/2014/main" id="{30F2D884-7083-45B8-870D-9CC57CB6F6D5}"/>
                  </a:ext>
                </a:extLst>
              </p:cNvPr>
              <p:cNvSpPr>
                <a:spLocks noGrp="1" noRot="1" noChangeAspect="1" noMove="1" noResize="1" noEditPoints="1" noAdjustHandles="1" noChangeArrowheads="1" noChangeShapeType="1" noTextEdit="1"/>
              </p:cNvSpPr>
              <p:nvPr>
                <p:ph type="body" idx="1"/>
              </p:nvPr>
            </p:nvSpPr>
            <p:spPr>
              <a:xfrm>
                <a:off x="457200" y="5020149"/>
                <a:ext cx="8229300" cy="1240735"/>
              </a:xfrm>
              <a:blipFill>
                <a:blip r:embed="rId22"/>
                <a:stretch>
                  <a:fillRect t="-1970" b="-3448"/>
                </a:stretch>
              </a:blipFill>
            </p:spPr>
            <p:txBody>
              <a:bodyPr/>
              <a:lstStyle/>
              <a:p>
                <a:r>
                  <a:rPr lang="de-AT">
                    <a:noFill/>
                  </a:rPr>
                  <a:t> </a:t>
                </a:r>
              </a:p>
            </p:txBody>
          </p:sp>
        </mc:Fallback>
      </mc:AlternateContent>
    </p:spTree>
    <p:extLst>
      <p:ext uri="{BB962C8B-B14F-4D97-AF65-F5344CB8AC3E}">
        <p14:creationId xmlns:p14="http://schemas.microsoft.com/office/powerpoint/2010/main" val="284601704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7" name="Google Shape;87;p2"/>
          <p:cNvSpPr txBox="1">
            <a:spLocks noGrp="1"/>
          </p:cNvSpPr>
          <p:nvPr>
            <p:ph type="body" idx="1"/>
          </p:nvPr>
        </p:nvSpPr>
        <p:spPr>
          <a:xfrm>
            <a:off x="457200" y="1606216"/>
            <a:ext cx="8229600" cy="1717429"/>
          </a:xfrm>
          <a:prstGeom prst="rect">
            <a:avLst/>
          </a:prstGeom>
          <a:noFill/>
          <a:ln>
            <a:noFill/>
          </a:ln>
        </p:spPr>
        <p:txBody>
          <a:bodyPr spcFirstLastPara="1" wrap="square" lIns="91425" tIns="91425" rIns="91425" bIns="91425" anchor="t" anchorCtr="0">
            <a:noAutofit/>
          </a:bodyPr>
          <a:lstStyle/>
          <a:p>
            <a:pPr marL="0" indent="0">
              <a:spcBef>
                <a:spcPts val="640"/>
              </a:spcBef>
            </a:pPr>
            <a:endParaRPr lang="en-US" sz="1800" noProof="0" dirty="0">
              <a:latin typeface="Calibri" panose="020F0502020204030204" pitchFamily="34" charset="0"/>
              <a:cs typeface="Calibri" panose="020F0502020204030204" pitchFamily="34" charset="0"/>
            </a:endParaRPr>
          </a:p>
          <a:p>
            <a:pPr marL="0" indent="0">
              <a:spcBef>
                <a:spcPts val="640"/>
              </a:spcBef>
            </a:pPr>
            <a:endParaRPr lang="en-US" sz="1800" noProof="0" dirty="0">
              <a:latin typeface="Calibri" panose="020F0502020204030204" pitchFamily="34" charset="0"/>
              <a:cs typeface="Calibri" panose="020F0502020204030204" pitchFamily="34" charset="0"/>
            </a:endParaRPr>
          </a:p>
        </p:txBody>
      </p:sp>
      <p:sp>
        <p:nvSpPr>
          <p:cNvPr id="3" name="Titel 2">
            <a:extLst>
              <a:ext uri="{FF2B5EF4-FFF2-40B4-BE49-F238E27FC236}">
                <a16:creationId xmlns:a16="http://schemas.microsoft.com/office/drawing/2014/main" id="{E91C8A42-093C-4664-A394-225128BADCD0}"/>
              </a:ext>
            </a:extLst>
          </p:cNvPr>
          <p:cNvSpPr>
            <a:spLocks noGrp="1"/>
          </p:cNvSpPr>
          <p:nvPr>
            <p:ph type="title"/>
          </p:nvPr>
        </p:nvSpPr>
        <p:spPr>
          <a:xfrm>
            <a:off x="457200" y="2856600"/>
            <a:ext cx="8229300" cy="1144800"/>
          </a:xfrm>
        </p:spPr>
        <p:txBody>
          <a:bodyPr/>
          <a:lstStyle/>
          <a:p>
            <a:pPr algn="ctr"/>
            <a:r>
              <a:rPr lang="en-US" sz="4400" b="1" noProof="0" dirty="0">
                <a:latin typeface="Calibri" panose="020F0502020204030204" pitchFamily="34" charset="0"/>
                <a:cs typeface="Calibri" panose="020F0502020204030204" pitchFamily="34" charset="0"/>
              </a:rPr>
              <a:t>Exercise</a:t>
            </a:r>
            <a:endParaRPr lang="en-US" sz="4400" b="1" noProof="0" dirty="0"/>
          </a:p>
        </p:txBody>
      </p:sp>
    </p:spTree>
    <p:extLst>
      <p:ext uri="{BB962C8B-B14F-4D97-AF65-F5344CB8AC3E}">
        <p14:creationId xmlns:p14="http://schemas.microsoft.com/office/powerpoint/2010/main" val="17218749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noProof="0" dirty="0">
                <a:latin typeface="Calibri" panose="020F0502020204030204" pitchFamily="34" charset="0"/>
                <a:cs typeface="Calibri" panose="020F0502020204030204" pitchFamily="34" charset="0"/>
              </a:rPr>
              <a:t>Student task</a:t>
            </a:r>
          </a:p>
        </p:txBody>
      </p:sp>
      <mc:AlternateContent xmlns:mc="http://schemas.openxmlformats.org/markup-compatibility/2006" xmlns:a14="http://schemas.microsoft.com/office/drawing/2010/main">
        <mc:Choice Requires="a14">
          <p:sp>
            <p:nvSpPr>
              <p:cNvPr id="4" name="Textfeld 2">
                <a:extLst>
                  <a:ext uri="{FF2B5EF4-FFF2-40B4-BE49-F238E27FC236}">
                    <a16:creationId xmlns:a16="http://schemas.microsoft.com/office/drawing/2014/main" id="{B1AB2DE2-BFB4-403B-9976-58C0812A00AF}"/>
                  </a:ext>
                </a:extLst>
              </p:cNvPr>
              <p:cNvSpPr txBox="1"/>
              <p:nvPr/>
            </p:nvSpPr>
            <p:spPr>
              <a:xfrm>
                <a:off x="519423" y="1589970"/>
                <a:ext cx="8229600" cy="646331"/>
              </a:xfrm>
              <a:prstGeom prst="rect">
                <a:avLst/>
              </a:prstGeom>
              <a:solidFill>
                <a:schemeClr val="accent3">
                  <a:lumMod val="60000"/>
                  <a:lumOff val="40000"/>
                </a:schemeClr>
              </a:solid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a:latin typeface="Calibri" panose="020F0502020204030204" pitchFamily="34" charset="0"/>
                    <a:cs typeface="Calibri" panose="020F0502020204030204" pitchFamily="34" charset="0"/>
                  </a:rPr>
                  <a:t>Task</a:t>
                </a:r>
                <a:r>
                  <a:rPr kumimoji="0" lang="en-US" sz="18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14: </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Run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the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Bellman</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-Ford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algorithm</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on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the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graph</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below</a:t>
                </a:r>
                <a:r>
                  <a:rPr lang="de-AT" sz="1800" dirty="0">
                    <a:latin typeface="Calibri" panose="020F0502020204030204" pitchFamily="34" charset="0"/>
                    <a:cs typeface="Calibri" panose="020F0502020204030204" pitchFamily="34" charset="0"/>
                  </a:rPr>
                  <a:t> </a:t>
                </a:r>
                <a:r>
                  <a:rPr lang="de-AT" sz="1800" dirty="0" err="1">
                    <a:latin typeface="Calibri" panose="020F0502020204030204" pitchFamily="34" charset="0"/>
                    <a:cs typeface="Calibri" panose="020F0502020204030204" pitchFamily="34" charset="0"/>
                  </a:rPr>
                  <a:t>using</a:t>
                </a:r>
                <a:r>
                  <a:rPr lang="de-AT" sz="1800" dirty="0">
                    <a:latin typeface="Calibri" panose="020F0502020204030204" pitchFamily="34" charset="0"/>
                    <a:cs typeface="Calibri" panose="020F0502020204030204" pitchFamily="34" charset="0"/>
                  </a:rPr>
                  <a:t> </a:t>
                </a:r>
                <a:r>
                  <a:rPr lang="de-AT" sz="1800" dirty="0" err="1">
                    <a:latin typeface="Calibri" panose="020F0502020204030204" pitchFamily="34" charset="0"/>
                    <a:cs typeface="Calibri" panose="020F0502020204030204" pitchFamily="34" charset="0"/>
                  </a:rPr>
                  <a:t>node</a:t>
                </a:r>
                <a:r>
                  <a:rPr lang="de-AT" sz="1800" dirty="0">
                    <a:latin typeface="Calibri" panose="020F0502020204030204" pitchFamily="34" charset="0"/>
                    <a:cs typeface="Calibri" panose="020F0502020204030204" pitchFamily="34" charset="0"/>
                  </a:rPr>
                  <a:t> </a:t>
                </a:r>
                <a14:m>
                  <m:oMath xmlns:m="http://schemas.openxmlformats.org/officeDocument/2006/math">
                    <m:r>
                      <a:rPr lang="de-AT" sz="1800" b="0" i="1" dirty="0" smtClean="0">
                        <a:latin typeface="Cambria Math" panose="02040503050406030204" pitchFamily="18" charset="0"/>
                        <a:cs typeface="Calibri" panose="020F0502020204030204" pitchFamily="34" charset="0"/>
                      </a:rPr>
                      <m:t>𝑦</m:t>
                    </m:r>
                  </m:oMath>
                </a14:m>
                <a:r>
                  <a:rPr lang="de-AT" sz="1800" dirty="0">
                    <a:latin typeface="Calibri" panose="020F0502020204030204" pitchFamily="34" charset="0"/>
                    <a:cs typeface="Calibri" panose="020F0502020204030204" pitchFamily="34" charset="0"/>
                  </a:rPr>
                  <a:t> as </a:t>
                </a:r>
                <a:r>
                  <a:rPr lang="de-AT" sz="1800" dirty="0" err="1">
                    <a:latin typeface="Calibri" panose="020F0502020204030204" pitchFamily="34" charset="0"/>
                    <a:cs typeface="Calibri" panose="020F0502020204030204" pitchFamily="34" charset="0"/>
                  </a:rPr>
                  <a:t>the</a:t>
                </a:r>
                <a:r>
                  <a:rPr lang="de-AT" sz="1800" dirty="0">
                    <a:latin typeface="Calibri" panose="020F0502020204030204" pitchFamily="34" charset="0"/>
                    <a:cs typeface="Calibri" panose="020F0502020204030204" pitchFamily="34" charset="0"/>
                  </a:rPr>
                  <a:t> source </a:t>
                </a:r>
                <a:r>
                  <a:rPr lang="de-AT" sz="1800" dirty="0" err="1">
                    <a:latin typeface="Calibri" panose="020F0502020204030204" pitchFamily="34" charset="0"/>
                    <a:cs typeface="Calibri" panose="020F0502020204030204" pitchFamily="34" charset="0"/>
                  </a:rPr>
                  <a:t>node</a:t>
                </a:r>
                <a:r>
                  <a:rPr lang="de-AT" sz="1800" dirty="0">
                    <a:latin typeface="Calibri" panose="020F0502020204030204" pitchFamily="34" charset="0"/>
                    <a:cs typeface="Calibri" panose="020F0502020204030204" pitchFamily="34" charset="0"/>
                  </a:rPr>
                  <a:t>. Relax links in </a:t>
                </a:r>
                <a:r>
                  <a:rPr lang="de-AT" sz="1800" dirty="0" err="1">
                    <a:latin typeface="Calibri" panose="020F0502020204030204" pitchFamily="34" charset="0"/>
                    <a:cs typeface="Calibri" panose="020F0502020204030204" pitchFamily="34" charset="0"/>
                  </a:rPr>
                  <a:t>lexicographic</a:t>
                </a:r>
                <a:r>
                  <a:rPr lang="de-AT" sz="1800" dirty="0">
                    <a:latin typeface="Calibri" panose="020F0502020204030204" pitchFamily="34" charset="0"/>
                    <a:cs typeface="Calibri" panose="020F0502020204030204" pitchFamily="34" charset="0"/>
                  </a:rPr>
                  <a:t> </a:t>
                </a:r>
                <a:r>
                  <a:rPr lang="de-AT" sz="1800" dirty="0" err="1">
                    <a:latin typeface="Calibri" panose="020F0502020204030204" pitchFamily="34" charset="0"/>
                    <a:cs typeface="Calibri" panose="020F0502020204030204" pitchFamily="34" charset="0"/>
                  </a:rPr>
                  <a:t>order</a:t>
                </a:r>
                <a:r>
                  <a:rPr lang="de-AT" sz="1800" dirty="0">
                    <a:latin typeface="Calibri" panose="020F0502020204030204" pitchFamily="34" charset="0"/>
                    <a:cs typeface="Calibri" panose="020F0502020204030204" pitchFamily="34" charset="0"/>
                  </a:rPr>
                  <a:t>.</a:t>
                </a:r>
                <a:endParaRPr kumimoji="0" lang="en-US"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mc:Choice>
        <mc:Fallback xmlns="">
          <p:sp>
            <p:nvSpPr>
              <p:cNvPr id="4" name="Textfeld 2">
                <a:extLst>
                  <a:ext uri="{FF2B5EF4-FFF2-40B4-BE49-F238E27FC236}">
                    <a16:creationId xmlns:a16="http://schemas.microsoft.com/office/drawing/2014/main" id="{B1AB2DE2-BFB4-403B-9976-58C0812A00AF}"/>
                  </a:ext>
                </a:extLst>
              </p:cNvPr>
              <p:cNvSpPr txBox="1">
                <a:spLocks noRot="1" noChangeAspect="1" noMove="1" noResize="1" noEditPoints="1" noAdjustHandles="1" noChangeArrowheads="1" noChangeShapeType="1" noTextEdit="1"/>
              </p:cNvSpPr>
              <p:nvPr/>
            </p:nvSpPr>
            <p:spPr>
              <a:xfrm>
                <a:off x="519423" y="1589970"/>
                <a:ext cx="8229600" cy="646331"/>
              </a:xfrm>
              <a:prstGeom prst="rect">
                <a:avLst/>
              </a:prstGeom>
              <a:blipFill>
                <a:blip r:embed="rId3"/>
                <a:stretch>
                  <a:fillRect l="-593" t="-5660" b="-14151"/>
                </a:stretch>
              </a:blipFill>
            </p:spPr>
            <p:txBody>
              <a:bodyPr/>
              <a:lstStyle/>
              <a:p>
                <a:r>
                  <a:rPr lang="de-AT">
                    <a:noFill/>
                  </a:rPr>
                  <a:t> </a:t>
                </a:r>
              </a:p>
            </p:txBody>
          </p:sp>
        </mc:Fallback>
      </mc:AlternateContent>
      <p:sp>
        <p:nvSpPr>
          <p:cNvPr id="34" name="Ellipse 33">
            <a:extLst>
              <a:ext uri="{FF2B5EF4-FFF2-40B4-BE49-F238E27FC236}">
                <a16:creationId xmlns:a16="http://schemas.microsoft.com/office/drawing/2014/main" id="{78A27EDE-82DC-401D-9222-519A844CFBD0}"/>
              </a:ext>
            </a:extLst>
          </p:cNvPr>
          <p:cNvSpPr>
            <a:spLocks noChangeAspect="1"/>
          </p:cNvSpPr>
          <p:nvPr/>
        </p:nvSpPr>
        <p:spPr>
          <a:xfrm>
            <a:off x="5108255" y="281253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5" name="Ellipse 34">
            <a:extLst>
              <a:ext uri="{FF2B5EF4-FFF2-40B4-BE49-F238E27FC236}">
                <a16:creationId xmlns:a16="http://schemas.microsoft.com/office/drawing/2014/main" id="{D20E8C26-E15A-44FB-A8DB-29B158450DE3}"/>
              </a:ext>
            </a:extLst>
          </p:cNvPr>
          <p:cNvSpPr>
            <a:spLocks noChangeAspect="1"/>
          </p:cNvSpPr>
          <p:nvPr/>
        </p:nvSpPr>
        <p:spPr>
          <a:xfrm>
            <a:off x="2374685" y="395288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36" name="Ellipse 35">
            <a:extLst>
              <a:ext uri="{FF2B5EF4-FFF2-40B4-BE49-F238E27FC236}">
                <a16:creationId xmlns:a16="http://schemas.microsoft.com/office/drawing/2014/main" id="{E34B3823-F1F5-485B-AE72-1B6B9EB4F7EA}"/>
              </a:ext>
            </a:extLst>
          </p:cNvPr>
          <p:cNvSpPr>
            <a:spLocks noChangeAspect="1"/>
          </p:cNvSpPr>
          <p:nvPr/>
        </p:nvSpPr>
        <p:spPr>
          <a:xfrm>
            <a:off x="5119585" y="499803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7" name="Ellipse 36">
            <a:extLst>
              <a:ext uri="{FF2B5EF4-FFF2-40B4-BE49-F238E27FC236}">
                <a16:creationId xmlns:a16="http://schemas.microsoft.com/office/drawing/2014/main" id="{474BC728-D6B9-46E3-85FE-C5F44CE5FAB5}"/>
              </a:ext>
            </a:extLst>
          </p:cNvPr>
          <p:cNvSpPr>
            <a:spLocks noChangeAspect="1"/>
          </p:cNvSpPr>
          <p:nvPr/>
        </p:nvSpPr>
        <p:spPr>
          <a:xfrm>
            <a:off x="3477366" y="4998033"/>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cxnSp>
        <p:nvCxnSpPr>
          <p:cNvPr id="38" name="Gerader Verbinder 37">
            <a:extLst>
              <a:ext uri="{FF2B5EF4-FFF2-40B4-BE49-F238E27FC236}">
                <a16:creationId xmlns:a16="http://schemas.microsoft.com/office/drawing/2014/main" id="{F47140F1-FD57-4407-83EE-DF24D1BA765D}"/>
              </a:ext>
            </a:extLst>
          </p:cNvPr>
          <p:cNvCxnSpPr>
            <a:cxnSpLocks noChangeAspect="1"/>
            <a:stCxn id="34" idx="1"/>
            <a:endCxn id="44" idx="7"/>
          </p:cNvCxnSpPr>
          <p:nvPr/>
        </p:nvCxnSpPr>
        <p:spPr>
          <a:xfrm flipH="1">
            <a:off x="3934309" y="2891618"/>
            <a:ext cx="1253027" cy="4675"/>
          </a:xfrm>
          <a:prstGeom prst="line">
            <a:avLst/>
          </a:prstGeom>
          <a:ln w="25400">
            <a:headEnd type="stealth"/>
            <a:tailEnd type="none"/>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B34AADE4-F005-4B91-BE99-D01F83CAD5E2}"/>
              </a:ext>
            </a:extLst>
          </p:cNvPr>
          <p:cNvCxnSpPr>
            <a:cxnSpLocks noChangeAspect="1"/>
            <a:stCxn id="44" idx="3"/>
            <a:endCxn id="35" idx="7"/>
          </p:cNvCxnSpPr>
          <p:nvPr/>
        </p:nvCxnSpPr>
        <p:spPr>
          <a:xfrm flipH="1">
            <a:off x="2835604" y="3278131"/>
            <a:ext cx="716867" cy="753830"/>
          </a:xfrm>
          <a:prstGeom prst="line">
            <a:avLst/>
          </a:prstGeom>
          <a:ln w="25400">
            <a:headEnd type="stealth"/>
            <a:tailEnd type="none" w="lg" len="lg"/>
          </a:ln>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a16="http://schemas.microsoft.com/office/drawing/2014/main" id="{42E0E5BD-704F-4AC7-B160-3C8BC4371215}"/>
              </a:ext>
            </a:extLst>
          </p:cNvPr>
          <p:cNvCxnSpPr>
            <a:cxnSpLocks noChangeAspect="1"/>
            <a:stCxn id="35" idx="5"/>
            <a:endCxn id="37" idx="1"/>
          </p:cNvCxnSpPr>
          <p:nvPr/>
        </p:nvCxnSpPr>
        <p:spPr>
          <a:xfrm>
            <a:off x="2835604" y="4413799"/>
            <a:ext cx="720843" cy="663315"/>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p:cxnSp>
        <p:nvCxnSpPr>
          <p:cNvPr id="41" name="Gerader Verbinder 40">
            <a:extLst>
              <a:ext uri="{FF2B5EF4-FFF2-40B4-BE49-F238E27FC236}">
                <a16:creationId xmlns:a16="http://schemas.microsoft.com/office/drawing/2014/main" id="{9A26E22F-F8C2-4CE5-9F4E-62C8B82E84A8}"/>
              </a:ext>
            </a:extLst>
          </p:cNvPr>
          <p:cNvCxnSpPr>
            <a:cxnSpLocks noChangeAspect="1"/>
            <a:endCxn id="36" idx="2"/>
          </p:cNvCxnSpPr>
          <p:nvPr/>
        </p:nvCxnSpPr>
        <p:spPr>
          <a:xfrm>
            <a:off x="4024415" y="5268030"/>
            <a:ext cx="1095170" cy="0"/>
          </a:xfrm>
          <a:prstGeom prst="line">
            <a:avLst/>
          </a:prstGeom>
          <a:ln w="25400">
            <a:headEnd type="none"/>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Rechteck 41">
                <a:extLst>
                  <a:ext uri="{FF2B5EF4-FFF2-40B4-BE49-F238E27FC236}">
                    <a16:creationId xmlns:a16="http://schemas.microsoft.com/office/drawing/2014/main" id="{1A3DF047-1D0B-4D1C-8F17-9522B8B73FD9}"/>
                  </a:ext>
                </a:extLst>
              </p:cNvPr>
              <p:cNvSpPr/>
              <p:nvPr/>
            </p:nvSpPr>
            <p:spPr>
              <a:xfrm>
                <a:off x="1971177" y="3992047"/>
                <a:ext cx="41229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𝒛</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42" name="Rechteck 41">
                <a:extLst>
                  <a:ext uri="{FF2B5EF4-FFF2-40B4-BE49-F238E27FC236}">
                    <a16:creationId xmlns:a16="http://schemas.microsoft.com/office/drawing/2014/main" id="{1A3DF047-1D0B-4D1C-8F17-9522B8B73FD9}"/>
                  </a:ext>
                </a:extLst>
              </p:cNvPr>
              <p:cNvSpPr>
                <a:spLocks noRot="1" noChangeAspect="1" noMove="1" noResize="1" noEditPoints="1" noAdjustHandles="1" noChangeArrowheads="1" noChangeShapeType="1" noTextEdit="1"/>
              </p:cNvSpPr>
              <p:nvPr/>
            </p:nvSpPr>
            <p:spPr>
              <a:xfrm>
                <a:off x="1971177" y="3992047"/>
                <a:ext cx="41229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43" name="Rechteck 42">
                <a:extLst>
                  <a:ext uri="{FF2B5EF4-FFF2-40B4-BE49-F238E27FC236}">
                    <a16:creationId xmlns:a16="http://schemas.microsoft.com/office/drawing/2014/main" id="{1C72AC87-B6B0-46BC-91A2-9F392C7CA155}"/>
                  </a:ext>
                </a:extLst>
              </p:cNvPr>
              <p:cNvSpPr/>
              <p:nvPr/>
            </p:nvSpPr>
            <p:spPr>
              <a:xfrm>
                <a:off x="5232675" y="5497351"/>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𝒚</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43" name="Rechteck 42">
                <a:extLst>
                  <a:ext uri="{FF2B5EF4-FFF2-40B4-BE49-F238E27FC236}">
                    <a16:creationId xmlns:a16="http://schemas.microsoft.com/office/drawing/2014/main" id="{1C72AC87-B6B0-46BC-91A2-9F392C7CA155}"/>
                  </a:ext>
                </a:extLst>
              </p:cNvPr>
              <p:cNvSpPr>
                <a:spLocks noRot="1" noChangeAspect="1" noMove="1" noResize="1" noEditPoints="1" noAdjustHandles="1" noChangeArrowheads="1" noChangeShapeType="1" noTextEdit="1"/>
              </p:cNvSpPr>
              <p:nvPr/>
            </p:nvSpPr>
            <p:spPr>
              <a:xfrm>
                <a:off x="5232675" y="5497351"/>
                <a:ext cx="437940" cy="461665"/>
              </a:xfrm>
              <a:prstGeom prst="rect">
                <a:avLst/>
              </a:prstGeom>
              <a:blipFill>
                <a:blip r:embed="rId5"/>
                <a:stretch>
                  <a:fillRect l="-4167" b="-10526"/>
                </a:stretch>
              </a:blipFill>
            </p:spPr>
            <p:txBody>
              <a:bodyPr/>
              <a:lstStyle/>
              <a:p>
                <a:r>
                  <a:rPr lang="de-AT">
                    <a:noFill/>
                  </a:rPr>
                  <a:t> </a:t>
                </a:r>
              </a:p>
            </p:txBody>
          </p:sp>
        </mc:Fallback>
      </mc:AlternateContent>
      <p:sp>
        <p:nvSpPr>
          <p:cNvPr id="44" name="Ellipse 43">
            <a:extLst>
              <a:ext uri="{FF2B5EF4-FFF2-40B4-BE49-F238E27FC236}">
                <a16:creationId xmlns:a16="http://schemas.microsoft.com/office/drawing/2014/main" id="{70FE3918-9C6F-4985-AD9B-0F6139803D0A}"/>
              </a:ext>
            </a:extLst>
          </p:cNvPr>
          <p:cNvSpPr>
            <a:spLocks noChangeAspect="1"/>
          </p:cNvSpPr>
          <p:nvPr/>
        </p:nvSpPr>
        <p:spPr>
          <a:xfrm>
            <a:off x="3473390" y="2817212"/>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cxnSp>
        <p:nvCxnSpPr>
          <p:cNvPr id="45" name="Gerader Verbinder 44">
            <a:extLst>
              <a:ext uri="{FF2B5EF4-FFF2-40B4-BE49-F238E27FC236}">
                <a16:creationId xmlns:a16="http://schemas.microsoft.com/office/drawing/2014/main" id="{2B6F5BEA-1345-4836-9D93-994B2F891833}"/>
              </a:ext>
            </a:extLst>
          </p:cNvPr>
          <p:cNvCxnSpPr>
            <a:cxnSpLocks/>
            <a:endCxn id="37" idx="0"/>
          </p:cNvCxnSpPr>
          <p:nvPr/>
        </p:nvCxnSpPr>
        <p:spPr>
          <a:xfrm>
            <a:off x="3734299" y="3344688"/>
            <a:ext cx="13067" cy="1653345"/>
          </a:xfrm>
          <a:prstGeom prst="line">
            <a:avLst/>
          </a:prstGeom>
          <a:ln w="25400">
            <a:headEnd w="lg" len="lg"/>
            <a:tailEnd type="stealth"/>
          </a:ln>
        </p:spPr>
        <p:style>
          <a:lnRef idx="1">
            <a:schemeClr val="accent1"/>
          </a:lnRef>
          <a:fillRef idx="0">
            <a:schemeClr val="accent1"/>
          </a:fillRef>
          <a:effectRef idx="0">
            <a:schemeClr val="accent1"/>
          </a:effectRef>
          <a:fontRef idx="minor">
            <a:schemeClr val="tx1"/>
          </a:fontRef>
        </p:style>
      </p:cxnSp>
      <p:cxnSp>
        <p:nvCxnSpPr>
          <p:cNvPr id="46" name="Gerader Verbinder 45">
            <a:extLst>
              <a:ext uri="{FF2B5EF4-FFF2-40B4-BE49-F238E27FC236}">
                <a16:creationId xmlns:a16="http://schemas.microsoft.com/office/drawing/2014/main" id="{663F3E34-AC5D-4594-BF18-7864AEE6D821}"/>
              </a:ext>
            </a:extLst>
          </p:cNvPr>
          <p:cNvCxnSpPr>
            <a:cxnSpLocks noChangeAspect="1"/>
            <a:stCxn id="37" idx="7"/>
            <a:endCxn id="34" idx="3"/>
          </p:cNvCxnSpPr>
          <p:nvPr/>
        </p:nvCxnSpPr>
        <p:spPr>
          <a:xfrm flipV="1">
            <a:off x="3938285" y="3273456"/>
            <a:ext cx="1249051" cy="180365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Rechteck 46">
                <a:extLst>
                  <a:ext uri="{FF2B5EF4-FFF2-40B4-BE49-F238E27FC236}">
                    <a16:creationId xmlns:a16="http://schemas.microsoft.com/office/drawing/2014/main" id="{9DBB4B1E-D9E9-403F-A2CA-302EA8F7FA31}"/>
                  </a:ext>
                </a:extLst>
              </p:cNvPr>
              <p:cNvSpPr/>
              <p:nvPr/>
            </p:nvSpPr>
            <p:spPr>
              <a:xfrm>
                <a:off x="2795058" y="330029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47" name="Rechteck 46">
                <a:extLst>
                  <a:ext uri="{FF2B5EF4-FFF2-40B4-BE49-F238E27FC236}">
                    <a16:creationId xmlns:a16="http://schemas.microsoft.com/office/drawing/2014/main" id="{9DBB4B1E-D9E9-403F-A2CA-302EA8F7FA31}"/>
                  </a:ext>
                </a:extLst>
              </p:cNvPr>
              <p:cNvSpPr>
                <a:spLocks noRot="1" noChangeAspect="1" noMove="1" noResize="1" noEditPoints="1" noAdjustHandles="1" noChangeArrowheads="1" noChangeShapeType="1" noTextEdit="1"/>
              </p:cNvSpPr>
              <p:nvPr/>
            </p:nvSpPr>
            <p:spPr>
              <a:xfrm>
                <a:off x="2795058" y="3300296"/>
                <a:ext cx="437940" cy="461665"/>
              </a:xfrm>
              <a:prstGeom prst="rect">
                <a:avLst/>
              </a:prstGeom>
              <a:blipFill>
                <a:blip r:embed="rId6"/>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48" name="Rechteck 47">
                <a:extLst>
                  <a:ext uri="{FF2B5EF4-FFF2-40B4-BE49-F238E27FC236}">
                    <a16:creationId xmlns:a16="http://schemas.microsoft.com/office/drawing/2014/main" id="{33787077-BE14-407A-A736-9ECADF561022}"/>
                  </a:ext>
                </a:extLst>
              </p:cNvPr>
              <p:cNvSpPr/>
              <p:nvPr/>
            </p:nvSpPr>
            <p:spPr>
              <a:xfrm>
                <a:off x="2856721" y="468379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48" name="Rechteck 47">
                <a:extLst>
                  <a:ext uri="{FF2B5EF4-FFF2-40B4-BE49-F238E27FC236}">
                    <a16:creationId xmlns:a16="http://schemas.microsoft.com/office/drawing/2014/main" id="{33787077-BE14-407A-A736-9ECADF561022}"/>
                  </a:ext>
                </a:extLst>
              </p:cNvPr>
              <p:cNvSpPr>
                <a:spLocks noRot="1" noChangeAspect="1" noMove="1" noResize="1" noEditPoints="1" noAdjustHandles="1" noChangeArrowheads="1" noChangeShapeType="1" noTextEdit="1"/>
              </p:cNvSpPr>
              <p:nvPr/>
            </p:nvSpPr>
            <p:spPr>
              <a:xfrm>
                <a:off x="2856721" y="4683799"/>
                <a:ext cx="437940" cy="461665"/>
              </a:xfrm>
              <a:prstGeom prst="rect">
                <a:avLst/>
              </a:prstGeom>
              <a:blipFill>
                <a:blip r:embed="rId7"/>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49" name="Rechteck 48">
                <a:extLst>
                  <a:ext uri="{FF2B5EF4-FFF2-40B4-BE49-F238E27FC236}">
                    <a16:creationId xmlns:a16="http://schemas.microsoft.com/office/drawing/2014/main" id="{69A11427-4FB3-40AF-A11A-77D6AC118098}"/>
                  </a:ext>
                </a:extLst>
              </p:cNvPr>
              <p:cNvSpPr/>
              <p:nvPr/>
            </p:nvSpPr>
            <p:spPr>
              <a:xfrm>
                <a:off x="3391721" y="362372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49" name="Rechteck 48">
                <a:extLst>
                  <a:ext uri="{FF2B5EF4-FFF2-40B4-BE49-F238E27FC236}">
                    <a16:creationId xmlns:a16="http://schemas.microsoft.com/office/drawing/2014/main" id="{69A11427-4FB3-40AF-A11A-77D6AC118098}"/>
                  </a:ext>
                </a:extLst>
              </p:cNvPr>
              <p:cNvSpPr>
                <a:spLocks noRot="1" noChangeAspect="1" noMove="1" noResize="1" noEditPoints="1" noAdjustHandles="1" noChangeArrowheads="1" noChangeShapeType="1" noTextEdit="1"/>
              </p:cNvSpPr>
              <p:nvPr/>
            </p:nvSpPr>
            <p:spPr>
              <a:xfrm>
                <a:off x="3391721" y="3623720"/>
                <a:ext cx="437940" cy="461665"/>
              </a:xfrm>
              <a:prstGeom prst="rect">
                <a:avLst/>
              </a:prstGeom>
              <a:blipFill>
                <a:blip r:embed="rId8"/>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50" name="Rechteck 49">
                <a:extLst>
                  <a:ext uri="{FF2B5EF4-FFF2-40B4-BE49-F238E27FC236}">
                    <a16:creationId xmlns:a16="http://schemas.microsoft.com/office/drawing/2014/main" id="{8A1C2607-0C36-4352-BC10-BEF555BA4E85}"/>
                  </a:ext>
                </a:extLst>
              </p:cNvPr>
              <p:cNvSpPr/>
              <p:nvPr/>
            </p:nvSpPr>
            <p:spPr>
              <a:xfrm>
                <a:off x="4467272" y="524898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50" name="Rechteck 49">
                <a:extLst>
                  <a:ext uri="{FF2B5EF4-FFF2-40B4-BE49-F238E27FC236}">
                    <a16:creationId xmlns:a16="http://schemas.microsoft.com/office/drawing/2014/main" id="{8A1C2607-0C36-4352-BC10-BEF555BA4E85}"/>
                  </a:ext>
                </a:extLst>
              </p:cNvPr>
              <p:cNvSpPr>
                <a:spLocks noRot="1" noChangeAspect="1" noMove="1" noResize="1" noEditPoints="1" noAdjustHandles="1" noChangeArrowheads="1" noChangeShapeType="1" noTextEdit="1"/>
              </p:cNvSpPr>
              <p:nvPr/>
            </p:nvSpPr>
            <p:spPr>
              <a:xfrm>
                <a:off x="4467272" y="5248985"/>
                <a:ext cx="437940" cy="461665"/>
              </a:xfrm>
              <a:prstGeom prst="rect">
                <a:avLst/>
              </a:prstGeom>
              <a:blipFill>
                <a:blip r:embed="rId9"/>
                <a:stretch>
                  <a:fillRect l="-2778"/>
                </a:stretch>
              </a:blipFill>
            </p:spPr>
            <p:txBody>
              <a:bodyPr/>
              <a:lstStyle/>
              <a:p>
                <a:r>
                  <a:rPr lang="de-AT">
                    <a:noFill/>
                  </a:rPr>
                  <a:t> </a:t>
                </a:r>
              </a:p>
            </p:txBody>
          </p:sp>
        </mc:Fallback>
      </mc:AlternateContent>
      <p:cxnSp>
        <p:nvCxnSpPr>
          <p:cNvPr id="51" name="Gerader Verbinder 50">
            <a:extLst>
              <a:ext uri="{FF2B5EF4-FFF2-40B4-BE49-F238E27FC236}">
                <a16:creationId xmlns:a16="http://schemas.microsoft.com/office/drawing/2014/main" id="{2390D170-B311-4061-BCD7-2E016972465F}"/>
              </a:ext>
            </a:extLst>
          </p:cNvPr>
          <p:cNvCxnSpPr>
            <a:cxnSpLocks/>
            <a:stCxn id="34" idx="4"/>
            <a:endCxn id="36" idx="0"/>
          </p:cNvCxnSpPr>
          <p:nvPr/>
        </p:nvCxnSpPr>
        <p:spPr>
          <a:xfrm>
            <a:off x="5378255" y="3352537"/>
            <a:ext cx="11330" cy="1645493"/>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52" name="Gerader Verbinder 51">
            <a:extLst>
              <a:ext uri="{FF2B5EF4-FFF2-40B4-BE49-F238E27FC236}">
                <a16:creationId xmlns:a16="http://schemas.microsoft.com/office/drawing/2014/main" id="{6543D96E-42FE-4BD0-B471-DBC4978D5C5D}"/>
              </a:ext>
            </a:extLst>
          </p:cNvPr>
          <p:cNvCxnSpPr>
            <a:cxnSpLocks noChangeAspect="1"/>
            <a:endCxn id="35" idx="6"/>
          </p:cNvCxnSpPr>
          <p:nvPr/>
        </p:nvCxnSpPr>
        <p:spPr>
          <a:xfrm flipH="1" flipV="1">
            <a:off x="2914685" y="4222880"/>
            <a:ext cx="2265402" cy="89912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Rechteck 52">
                <a:extLst>
                  <a:ext uri="{FF2B5EF4-FFF2-40B4-BE49-F238E27FC236}">
                    <a16:creationId xmlns:a16="http://schemas.microsoft.com/office/drawing/2014/main" id="{32CCDB84-96E0-4451-A6C3-84D521D88062}"/>
                  </a:ext>
                </a:extLst>
              </p:cNvPr>
              <p:cNvSpPr/>
              <p:nvPr/>
            </p:nvSpPr>
            <p:spPr>
              <a:xfrm>
                <a:off x="3826447" y="4141645"/>
                <a:ext cx="667169"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m:t>
                      </m:r>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53" name="Rechteck 52">
                <a:extLst>
                  <a:ext uri="{FF2B5EF4-FFF2-40B4-BE49-F238E27FC236}">
                    <a16:creationId xmlns:a16="http://schemas.microsoft.com/office/drawing/2014/main" id="{32CCDB84-96E0-4451-A6C3-84D521D88062}"/>
                  </a:ext>
                </a:extLst>
              </p:cNvPr>
              <p:cNvSpPr>
                <a:spLocks noRot="1" noChangeAspect="1" noMove="1" noResize="1" noEditPoints="1" noAdjustHandles="1" noChangeArrowheads="1" noChangeShapeType="1" noTextEdit="1"/>
              </p:cNvSpPr>
              <p:nvPr/>
            </p:nvSpPr>
            <p:spPr>
              <a:xfrm>
                <a:off x="3826447" y="4141645"/>
                <a:ext cx="667169" cy="461665"/>
              </a:xfrm>
              <a:prstGeom prst="rect">
                <a:avLst/>
              </a:prstGeom>
              <a:blipFill>
                <a:blip r:embed="rId10"/>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54" name="Rechteck 53">
                <a:extLst>
                  <a:ext uri="{FF2B5EF4-FFF2-40B4-BE49-F238E27FC236}">
                    <a16:creationId xmlns:a16="http://schemas.microsoft.com/office/drawing/2014/main" id="{AB70FDEB-63B4-4F7F-819B-16CBE31F386C}"/>
                  </a:ext>
                </a:extLst>
              </p:cNvPr>
              <p:cNvSpPr/>
              <p:nvPr/>
            </p:nvSpPr>
            <p:spPr>
              <a:xfrm>
                <a:off x="5438153" y="392640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54" name="Rechteck 53">
                <a:extLst>
                  <a:ext uri="{FF2B5EF4-FFF2-40B4-BE49-F238E27FC236}">
                    <a16:creationId xmlns:a16="http://schemas.microsoft.com/office/drawing/2014/main" id="{AB70FDEB-63B4-4F7F-819B-16CBE31F386C}"/>
                  </a:ext>
                </a:extLst>
              </p:cNvPr>
              <p:cNvSpPr>
                <a:spLocks noRot="1" noChangeAspect="1" noMove="1" noResize="1" noEditPoints="1" noAdjustHandles="1" noChangeArrowheads="1" noChangeShapeType="1" noTextEdit="1"/>
              </p:cNvSpPr>
              <p:nvPr/>
            </p:nvSpPr>
            <p:spPr>
              <a:xfrm>
                <a:off x="5438153" y="3926406"/>
                <a:ext cx="437940" cy="461665"/>
              </a:xfrm>
              <a:prstGeom prst="rect">
                <a:avLst/>
              </a:prstGeom>
              <a:blipFill>
                <a:blip r:embed="rId11"/>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55" name="Rechteck 54">
                <a:extLst>
                  <a:ext uri="{FF2B5EF4-FFF2-40B4-BE49-F238E27FC236}">
                    <a16:creationId xmlns:a16="http://schemas.microsoft.com/office/drawing/2014/main" id="{3566E865-66BA-4E0A-BDFD-E5D42635F90C}"/>
                  </a:ext>
                </a:extLst>
              </p:cNvPr>
              <p:cNvSpPr/>
              <p:nvPr/>
            </p:nvSpPr>
            <p:spPr>
              <a:xfrm>
                <a:off x="4376061" y="451849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55" name="Rechteck 54">
                <a:extLst>
                  <a:ext uri="{FF2B5EF4-FFF2-40B4-BE49-F238E27FC236}">
                    <a16:creationId xmlns:a16="http://schemas.microsoft.com/office/drawing/2014/main" id="{3566E865-66BA-4E0A-BDFD-E5D42635F90C}"/>
                  </a:ext>
                </a:extLst>
              </p:cNvPr>
              <p:cNvSpPr>
                <a:spLocks noRot="1" noChangeAspect="1" noMove="1" noResize="1" noEditPoints="1" noAdjustHandles="1" noChangeArrowheads="1" noChangeShapeType="1" noTextEdit="1"/>
              </p:cNvSpPr>
              <p:nvPr/>
            </p:nvSpPr>
            <p:spPr>
              <a:xfrm>
                <a:off x="4376061" y="4518499"/>
                <a:ext cx="437940" cy="461665"/>
              </a:xfrm>
              <a:prstGeom prst="rect">
                <a:avLst/>
              </a:prstGeom>
              <a:blipFill>
                <a:blip r:embed="rId12"/>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56" name="Rechteck 55">
                <a:extLst>
                  <a:ext uri="{FF2B5EF4-FFF2-40B4-BE49-F238E27FC236}">
                    <a16:creationId xmlns:a16="http://schemas.microsoft.com/office/drawing/2014/main" id="{EB6B5AC5-F980-4044-A5EF-193F0F96F655}"/>
                  </a:ext>
                </a:extLst>
              </p:cNvPr>
              <p:cNvSpPr/>
              <p:nvPr/>
            </p:nvSpPr>
            <p:spPr>
              <a:xfrm>
                <a:off x="2429301" y="4012379"/>
                <a:ext cx="5148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a:solidFill>
                            <a:schemeClr val="tx1"/>
                          </a:solidFill>
                          <a:latin typeface="Cambria Math" panose="02040503050406030204" pitchFamily="18" charset="0"/>
                          <a:ea typeface="Cambria Math" panose="02040503050406030204" pitchFamily="18" charset="0"/>
                          <a:cs typeface="Calibri" panose="020F0502020204030204" pitchFamily="34" charset="0"/>
                        </a:rPr>
                        <m:t>∞</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56" name="Rechteck 55">
                <a:extLst>
                  <a:ext uri="{FF2B5EF4-FFF2-40B4-BE49-F238E27FC236}">
                    <a16:creationId xmlns:a16="http://schemas.microsoft.com/office/drawing/2014/main" id="{EB6B5AC5-F980-4044-A5EF-193F0F96F655}"/>
                  </a:ext>
                </a:extLst>
              </p:cNvPr>
              <p:cNvSpPr>
                <a:spLocks noRot="1" noChangeAspect="1" noMove="1" noResize="1" noEditPoints="1" noAdjustHandles="1" noChangeArrowheads="1" noChangeShapeType="1" noTextEdit="1"/>
              </p:cNvSpPr>
              <p:nvPr/>
            </p:nvSpPr>
            <p:spPr>
              <a:xfrm>
                <a:off x="2429301" y="4012379"/>
                <a:ext cx="514885" cy="461665"/>
              </a:xfrm>
              <a:prstGeom prst="rect">
                <a:avLst/>
              </a:prstGeom>
              <a:blipFill>
                <a:blip r:embed="rId13"/>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57" name="Rechteck 56">
                <a:extLst>
                  <a:ext uri="{FF2B5EF4-FFF2-40B4-BE49-F238E27FC236}">
                    <a16:creationId xmlns:a16="http://schemas.microsoft.com/office/drawing/2014/main" id="{3CF6E896-EB80-40EF-ABCC-6FE9526B88D3}"/>
                  </a:ext>
                </a:extLst>
              </p:cNvPr>
              <p:cNvSpPr/>
              <p:nvPr/>
            </p:nvSpPr>
            <p:spPr>
              <a:xfrm>
                <a:off x="3540944" y="2860283"/>
                <a:ext cx="5148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57" name="Rechteck 56">
                <a:extLst>
                  <a:ext uri="{FF2B5EF4-FFF2-40B4-BE49-F238E27FC236}">
                    <a16:creationId xmlns:a16="http://schemas.microsoft.com/office/drawing/2014/main" id="{3CF6E896-EB80-40EF-ABCC-6FE9526B88D3}"/>
                  </a:ext>
                </a:extLst>
              </p:cNvPr>
              <p:cNvSpPr>
                <a:spLocks noRot="1" noChangeAspect="1" noMove="1" noResize="1" noEditPoints="1" noAdjustHandles="1" noChangeArrowheads="1" noChangeShapeType="1" noTextEdit="1"/>
              </p:cNvSpPr>
              <p:nvPr/>
            </p:nvSpPr>
            <p:spPr>
              <a:xfrm>
                <a:off x="3540944" y="2860283"/>
                <a:ext cx="514885" cy="461665"/>
              </a:xfrm>
              <a:prstGeom prst="rect">
                <a:avLst/>
              </a:prstGeom>
              <a:blipFill>
                <a:blip r:embed="rId1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58" name="Rechteck 57">
                <a:extLst>
                  <a:ext uri="{FF2B5EF4-FFF2-40B4-BE49-F238E27FC236}">
                    <a16:creationId xmlns:a16="http://schemas.microsoft.com/office/drawing/2014/main" id="{8BD1EE05-AD61-4DDD-B2AB-5598DC81C67A}"/>
                  </a:ext>
                </a:extLst>
              </p:cNvPr>
              <p:cNvSpPr/>
              <p:nvPr/>
            </p:nvSpPr>
            <p:spPr>
              <a:xfrm>
                <a:off x="3531058" y="5054293"/>
                <a:ext cx="5148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58" name="Rechteck 57">
                <a:extLst>
                  <a:ext uri="{FF2B5EF4-FFF2-40B4-BE49-F238E27FC236}">
                    <a16:creationId xmlns:a16="http://schemas.microsoft.com/office/drawing/2014/main" id="{8BD1EE05-AD61-4DDD-B2AB-5598DC81C67A}"/>
                  </a:ext>
                </a:extLst>
              </p:cNvPr>
              <p:cNvSpPr>
                <a:spLocks noRot="1" noChangeAspect="1" noMove="1" noResize="1" noEditPoints="1" noAdjustHandles="1" noChangeArrowheads="1" noChangeShapeType="1" noTextEdit="1"/>
              </p:cNvSpPr>
              <p:nvPr/>
            </p:nvSpPr>
            <p:spPr>
              <a:xfrm>
                <a:off x="3531058" y="5054293"/>
                <a:ext cx="514885" cy="461665"/>
              </a:xfrm>
              <a:prstGeom prst="rect">
                <a:avLst/>
              </a:prstGeom>
              <a:blipFill>
                <a:blip r:embed="rId15"/>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59" name="Rechteck 58">
                <a:extLst>
                  <a:ext uri="{FF2B5EF4-FFF2-40B4-BE49-F238E27FC236}">
                    <a16:creationId xmlns:a16="http://schemas.microsoft.com/office/drawing/2014/main" id="{3D0B88FE-5500-4F09-B34B-507225BEC80E}"/>
                  </a:ext>
                </a:extLst>
              </p:cNvPr>
              <p:cNvSpPr/>
              <p:nvPr/>
            </p:nvSpPr>
            <p:spPr>
              <a:xfrm>
                <a:off x="5156026" y="2869375"/>
                <a:ext cx="5148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59" name="Rechteck 58">
                <a:extLst>
                  <a:ext uri="{FF2B5EF4-FFF2-40B4-BE49-F238E27FC236}">
                    <a16:creationId xmlns:a16="http://schemas.microsoft.com/office/drawing/2014/main" id="{3D0B88FE-5500-4F09-B34B-507225BEC80E}"/>
                  </a:ext>
                </a:extLst>
              </p:cNvPr>
              <p:cNvSpPr>
                <a:spLocks noRot="1" noChangeAspect="1" noMove="1" noResize="1" noEditPoints="1" noAdjustHandles="1" noChangeArrowheads="1" noChangeShapeType="1" noTextEdit="1"/>
              </p:cNvSpPr>
              <p:nvPr/>
            </p:nvSpPr>
            <p:spPr>
              <a:xfrm>
                <a:off x="5156026" y="2869375"/>
                <a:ext cx="514885" cy="461665"/>
              </a:xfrm>
              <a:prstGeom prst="rect">
                <a:avLst/>
              </a:prstGeom>
              <a:blipFill>
                <a:blip r:embed="rId16"/>
                <a:stretch>
                  <a:fillRect/>
                </a:stretch>
              </a:blipFill>
            </p:spPr>
            <p:txBody>
              <a:bodyPr/>
              <a:lstStyle/>
              <a:p>
                <a:r>
                  <a:rPr lang="de-AT">
                    <a:noFill/>
                  </a:rPr>
                  <a:t> </a:t>
                </a:r>
              </a:p>
            </p:txBody>
          </p:sp>
        </mc:Fallback>
      </mc:AlternateContent>
      <p:sp>
        <p:nvSpPr>
          <p:cNvPr id="60" name="Rechteck 59">
            <a:extLst>
              <a:ext uri="{FF2B5EF4-FFF2-40B4-BE49-F238E27FC236}">
                <a16:creationId xmlns:a16="http://schemas.microsoft.com/office/drawing/2014/main" id="{69480421-7CB0-4C8D-9CC1-0DC5A41BAD0B}"/>
              </a:ext>
            </a:extLst>
          </p:cNvPr>
          <p:cNvSpPr/>
          <p:nvPr/>
        </p:nvSpPr>
        <p:spPr>
          <a:xfrm>
            <a:off x="5234945" y="5066198"/>
            <a:ext cx="356187" cy="461665"/>
          </a:xfrm>
          <a:prstGeom prst="rect">
            <a:avLst/>
          </a:prstGeom>
        </p:spPr>
        <p:txBody>
          <a:bodyPr wrap="none">
            <a:spAutoFit/>
          </a:bodyPr>
          <a:lstStyle/>
          <a:p>
            <a:pPr algn="ctr"/>
            <a:r>
              <a:rPr lang="de-AT" sz="2400" b="1" dirty="0">
                <a:solidFill>
                  <a:schemeClr val="tx1"/>
                </a:solidFill>
                <a:ea typeface="Cambria Math" panose="02040503050406030204" pitchFamily="18" charset="0"/>
                <a:cs typeface="Calibri" panose="020F0502020204030204" pitchFamily="34" charset="0"/>
              </a:rPr>
              <a:t>0</a:t>
            </a:r>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cxnSp>
        <p:nvCxnSpPr>
          <p:cNvPr id="61" name="Gerader Verbinder 60">
            <a:extLst>
              <a:ext uri="{FF2B5EF4-FFF2-40B4-BE49-F238E27FC236}">
                <a16:creationId xmlns:a16="http://schemas.microsoft.com/office/drawing/2014/main" id="{1A84BCE5-7BF0-47D1-8E98-D0B645DBE42D}"/>
              </a:ext>
            </a:extLst>
          </p:cNvPr>
          <p:cNvCxnSpPr>
            <a:cxnSpLocks noChangeAspect="1"/>
          </p:cNvCxnSpPr>
          <p:nvPr/>
        </p:nvCxnSpPr>
        <p:spPr>
          <a:xfrm flipH="1">
            <a:off x="3934309" y="3248314"/>
            <a:ext cx="1253027" cy="4675"/>
          </a:xfrm>
          <a:prstGeom prst="line">
            <a:avLst/>
          </a:prstGeom>
          <a:ln w="25400">
            <a:headEnd type="none"/>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Rechteck 61">
                <a:extLst>
                  <a:ext uri="{FF2B5EF4-FFF2-40B4-BE49-F238E27FC236}">
                    <a16:creationId xmlns:a16="http://schemas.microsoft.com/office/drawing/2014/main" id="{8FA1CB0B-6845-4D4B-B84D-6631203E3212}"/>
                  </a:ext>
                </a:extLst>
              </p:cNvPr>
              <p:cNvSpPr/>
              <p:nvPr/>
            </p:nvSpPr>
            <p:spPr>
              <a:xfrm>
                <a:off x="4167667" y="2895547"/>
                <a:ext cx="667169"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m:t>
                      </m:r>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2" name="Rechteck 61">
                <a:extLst>
                  <a:ext uri="{FF2B5EF4-FFF2-40B4-BE49-F238E27FC236}">
                    <a16:creationId xmlns:a16="http://schemas.microsoft.com/office/drawing/2014/main" id="{8FA1CB0B-6845-4D4B-B84D-6631203E3212}"/>
                  </a:ext>
                </a:extLst>
              </p:cNvPr>
              <p:cNvSpPr>
                <a:spLocks noRot="1" noChangeAspect="1" noMove="1" noResize="1" noEditPoints="1" noAdjustHandles="1" noChangeArrowheads="1" noChangeShapeType="1" noTextEdit="1"/>
              </p:cNvSpPr>
              <p:nvPr/>
            </p:nvSpPr>
            <p:spPr>
              <a:xfrm>
                <a:off x="4167667" y="2895547"/>
                <a:ext cx="667169" cy="461665"/>
              </a:xfrm>
              <a:prstGeom prst="rect">
                <a:avLst/>
              </a:prstGeom>
              <a:blipFill>
                <a:blip r:embed="rId17"/>
                <a:stretch>
                  <a:fillRect/>
                </a:stretch>
              </a:blipFill>
            </p:spPr>
            <p:txBody>
              <a:bodyPr/>
              <a:lstStyle/>
              <a:p>
                <a:r>
                  <a:rPr lang="de-AT">
                    <a:noFill/>
                  </a:rPr>
                  <a:t> </a:t>
                </a:r>
              </a:p>
            </p:txBody>
          </p:sp>
        </mc:Fallback>
      </mc:AlternateContent>
      <p:cxnSp>
        <p:nvCxnSpPr>
          <p:cNvPr id="63" name="Gerader Verbinder 62">
            <a:extLst>
              <a:ext uri="{FF2B5EF4-FFF2-40B4-BE49-F238E27FC236}">
                <a16:creationId xmlns:a16="http://schemas.microsoft.com/office/drawing/2014/main" id="{12CEEC7B-02B5-4DEF-801C-8FE3FC17F08C}"/>
              </a:ext>
            </a:extLst>
          </p:cNvPr>
          <p:cNvCxnSpPr>
            <a:cxnSpLocks noChangeAspect="1"/>
            <a:stCxn id="57" idx="2"/>
            <a:endCxn id="36" idx="1"/>
          </p:cNvCxnSpPr>
          <p:nvPr/>
        </p:nvCxnSpPr>
        <p:spPr>
          <a:xfrm>
            <a:off x="3798387" y="3321948"/>
            <a:ext cx="1400279" cy="1755163"/>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Rechteck 63">
                <a:extLst>
                  <a:ext uri="{FF2B5EF4-FFF2-40B4-BE49-F238E27FC236}">
                    <a16:creationId xmlns:a16="http://schemas.microsoft.com/office/drawing/2014/main" id="{902E8279-97C9-4FCF-AA49-E5CB1085D652}"/>
                  </a:ext>
                </a:extLst>
              </p:cNvPr>
              <p:cNvSpPr/>
              <p:nvPr/>
            </p:nvSpPr>
            <p:spPr>
              <a:xfrm>
                <a:off x="4001260" y="3332708"/>
                <a:ext cx="667169"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m:t>
                      </m:r>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4" name="Rechteck 63">
                <a:extLst>
                  <a:ext uri="{FF2B5EF4-FFF2-40B4-BE49-F238E27FC236}">
                    <a16:creationId xmlns:a16="http://schemas.microsoft.com/office/drawing/2014/main" id="{902E8279-97C9-4FCF-AA49-E5CB1085D652}"/>
                  </a:ext>
                </a:extLst>
              </p:cNvPr>
              <p:cNvSpPr>
                <a:spLocks noRot="1" noChangeAspect="1" noMove="1" noResize="1" noEditPoints="1" noAdjustHandles="1" noChangeArrowheads="1" noChangeShapeType="1" noTextEdit="1"/>
              </p:cNvSpPr>
              <p:nvPr/>
            </p:nvSpPr>
            <p:spPr>
              <a:xfrm>
                <a:off x="4001260" y="3332708"/>
                <a:ext cx="667169" cy="461665"/>
              </a:xfrm>
              <a:prstGeom prst="rect">
                <a:avLst/>
              </a:prstGeom>
              <a:blipFill>
                <a:blip r:embed="rId18"/>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5" name="Rechteck 64">
                <a:extLst>
                  <a:ext uri="{FF2B5EF4-FFF2-40B4-BE49-F238E27FC236}">
                    <a16:creationId xmlns:a16="http://schemas.microsoft.com/office/drawing/2014/main" id="{1531CCD9-4A7B-4152-93D0-F6B0CAFF3FEA}"/>
                  </a:ext>
                </a:extLst>
              </p:cNvPr>
              <p:cNvSpPr/>
              <p:nvPr/>
            </p:nvSpPr>
            <p:spPr>
              <a:xfrm>
                <a:off x="5218637" y="2346291"/>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5" name="Rechteck 64">
                <a:extLst>
                  <a:ext uri="{FF2B5EF4-FFF2-40B4-BE49-F238E27FC236}">
                    <a16:creationId xmlns:a16="http://schemas.microsoft.com/office/drawing/2014/main" id="{1531CCD9-4A7B-4152-93D0-F6B0CAFF3FEA}"/>
                  </a:ext>
                </a:extLst>
              </p:cNvPr>
              <p:cNvSpPr>
                <a:spLocks noRot="1" noChangeAspect="1" noMove="1" noResize="1" noEditPoints="1" noAdjustHandles="1" noChangeArrowheads="1" noChangeShapeType="1" noTextEdit="1"/>
              </p:cNvSpPr>
              <p:nvPr/>
            </p:nvSpPr>
            <p:spPr>
              <a:xfrm>
                <a:off x="5218637" y="2346291"/>
                <a:ext cx="437940" cy="461665"/>
              </a:xfrm>
              <a:prstGeom prst="rect">
                <a:avLst/>
              </a:prstGeom>
              <a:blipFill>
                <a:blip r:embed="rId19"/>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6" name="Rechteck 65">
                <a:extLst>
                  <a:ext uri="{FF2B5EF4-FFF2-40B4-BE49-F238E27FC236}">
                    <a16:creationId xmlns:a16="http://schemas.microsoft.com/office/drawing/2014/main" id="{420A5F8F-1007-47BB-B474-9197BA3D8779}"/>
                  </a:ext>
                </a:extLst>
              </p:cNvPr>
              <p:cNvSpPr/>
              <p:nvPr/>
            </p:nvSpPr>
            <p:spPr>
              <a:xfrm>
                <a:off x="3554569" y="5497351"/>
                <a:ext cx="43152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𝒙</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6" name="Rechteck 65">
                <a:extLst>
                  <a:ext uri="{FF2B5EF4-FFF2-40B4-BE49-F238E27FC236}">
                    <a16:creationId xmlns:a16="http://schemas.microsoft.com/office/drawing/2014/main" id="{420A5F8F-1007-47BB-B474-9197BA3D8779}"/>
                  </a:ext>
                </a:extLst>
              </p:cNvPr>
              <p:cNvSpPr>
                <a:spLocks noRot="1" noChangeAspect="1" noMove="1" noResize="1" noEditPoints="1" noAdjustHandles="1" noChangeArrowheads="1" noChangeShapeType="1" noTextEdit="1"/>
              </p:cNvSpPr>
              <p:nvPr/>
            </p:nvSpPr>
            <p:spPr>
              <a:xfrm>
                <a:off x="3554569" y="5497351"/>
                <a:ext cx="431528" cy="461665"/>
              </a:xfrm>
              <a:prstGeom prst="rect">
                <a:avLst/>
              </a:prstGeom>
              <a:blipFill>
                <a:blip r:embed="rId20"/>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7" name="Rechteck 66">
                <a:extLst>
                  <a:ext uri="{FF2B5EF4-FFF2-40B4-BE49-F238E27FC236}">
                    <a16:creationId xmlns:a16="http://schemas.microsoft.com/office/drawing/2014/main" id="{61073D5A-0CB0-47C9-A557-7B31ED9C0F07}"/>
                  </a:ext>
                </a:extLst>
              </p:cNvPr>
              <p:cNvSpPr/>
              <p:nvPr/>
            </p:nvSpPr>
            <p:spPr>
              <a:xfrm>
                <a:off x="3540944" y="2330564"/>
                <a:ext cx="452367"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7" name="Rechteck 66">
                <a:extLst>
                  <a:ext uri="{FF2B5EF4-FFF2-40B4-BE49-F238E27FC236}">
                    <a16:creationId xmlns:a16="http://schemas.microsoft.com/office/drawing/2014/main" id="{61073D5A-0CB0-47C9-A557-7B31ED9C0F07}"/>
                  </a:ext>
                </a:extLst>
              </p:cNvPr>
              <p:cNvSpPr>
                <a:spLocks noRot="1" noChangeAspect="1" noMove="1" noResize="1" noEditPoints="1" noAdjustHandles="1" noChangeArrowheads="1" noChangeShapeType="1" noTextEdit="1"/>
              </p:cNvSpPr>
              <p:nvPr/>
            </p:nvSpPr>
            <p:spPr>
              <a:xfrm>
                <a:off x="3540944" y="2330564"/>
                <a:ext cx="452367" cy="461665"/>
              </a:xfrm>
              <a:prstGeom prst="rect">
                <a:avLst/>
              </a:prstGeom>
              <a:blipFill>
                <a:blip r:embed="rId21"/>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8" name="Rechteck 67">
                <a:extLst>
                  <a:ext uri="{FF2B5EF4-FFF2-40B4-BE49-F238E27FC236}">
                    <a16:creationId xmlns:a16="http://schemas.microsoft.com/office/drawing/2014/main" id="{059A0460-882B-470B-AD66-379095D4C130}"/>
                  </a:ext>
                </a:extLst>
              </p:cNvPr>
              <p:cNvSpPr/>
              <p:nvPr/>
            </p:nvSpPr>
            <p:spPr>
              <a:xfrm>
                <a:off x="4341852" y="248280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8" name="Rechteck 67">
                <a:extLst>
                  <a:ext uri="{FF2B5EF4-FFF2-40B4-BE49-F238E27FC236}">
                    <a16:creationId xmlns:a16="http://schemas.microsoft.com/office/drawing/2014/main" id="{059A0460-882B-470B-AD66-379095D4C130}"/>
                  </a:ext>
                </a:extLst>
              </p:cNvPr>
              <p:cNvSpPr>
                <a:spLocks noRot="1" noChangeAspect="1" noMove="1" noResize="1" noEditPoints="1" noAdjustHandles="1" noChangeArrowheads="1" noChangeShapeType="1" noTextEdit="1"/>
              </p:cNvSpPr>
              <p:nvPr/>
            </p:nvSpPr>
            <p:spPr>
              <a:xfrm>
                <a:off x="4341852" y="2482806"/>
                <a:ext cx="437940" cy="461665"/>
              </a:xfrm>
              <a:prstGeom prst="rect">
                <a:avLst/>
              </a:prstGeom>
              <a:blipFill>
                <a:blip r:embed="rId22"/>
                <a:stretch>
                  <a:fillRect l="-4167"/>
                </a:stretch>
              </a:blipFill>
            </p:spPr>
            <p:txBody>
              <a:bodyPr/>
              <a:lstStyle/>
              <a:p>
                <a:r>
                  <a:rPr lang="de-AT">
                    <a:noFill/>
                  </a:rPr>
                  <a:t> </a:t>
                </a:r>
              </a:p>
            </p:txBody>
          </p:sp>
        </mc:Fallback>
      </mc:AlternateContent>
    </p:spTree>
    <p:extLst>
      <p:ext uri="{BB962C8B-B14F-4D97-AF65-F5344CB8AC3E}">
        <p14:creationId xmlns:p14="http://schemas.microsoft.com/office/powerpoint/2010/main" val="33284841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noProof="0" dirty="0">
                <a:latin typeface="Calibri" panose="020F0502020204030204" pitchFamily="34" charset="0"/>
                <a:cs typeface="Calibri" panose="020F0502020204030204" pitchFamily="34" charset="0"/>
              </a:rPr>
              <a:t>Student task</a:t>
            </a:r>
          </a:p>
        </p:txBody>
      </p:sp>
      <p:sp>
        <p:nvSpPr>
          <p:cNvPr id="4" name="Textfeld 2">
            <a:extLst>
              <a:ext uri="{FF2B5EF4-FFF2-40B4-BE49-F238E27FC236}">
                <a16:creationId xmlns:a16="http://schemas.microsoft.com/office/drawing/2014/main" id="{B1AB2DE2-BFB4-403B-9976-58C0812A00AF}"/>
              </a:ext>
            </a:extLst>
          </p:cNvPr>
          <p:cNvSpPr txBox="1"/>
          <p:nvPr/>
        </p:nvSpPr>
        <p:spPr>
          <a:xfrm>
            <a:off x="519423" y="1589970"/>
            <a:ext cx="8229600" cy="923330"/>
          </a:xfrm>
          <a:prstGeom prst="rect">
            <a:avLst/>
          </a:prstGeom>
          <a:solidFill>
            <a:schemeClr val="accent3">
              <a:lumMod val="60000"/>
              <a:lumOff val="40000"/>
            </a:schemeClr>
          </a:solid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defRPr/>
            </a:pPr>
            <a:r>
              <a:rPr lang="de-AT" sz="1800" b="1" dirty="0">
                <a:latin typeface="Calibri" panose="020F0502020204030204" pitchFamily="34" charset="0"/>
                <a:cs typeface="Calibri" panose="020F0502020204030204" pitchFamily="34" charset="0"/>
              </a:rPr>
              <a:t>Task 15: </a:t>
            </a:r>
            <a:r>
              <a:rPr lang="de-AT" sz="1800" dirty="0">
                <a:latin typeface="Calibri" panose="020F0502020204030204" pitchFamily="34" charset="0"/>
                <a:cs typeface="Calibri" panose="020F0502020204030204" pitchFamily="34" charset="0"/>
              </a:rPr>
              <a:t>Explore </a:t>
            </a:r>
            <a:r>
              <a:rPr lang="de-AT" sz="1800" dirty="0" err="1">
                <a:latin typeface="Calibri" panose="020F0502020204030204" pitchFamily="34" charset="0"/>
                <a:cs typeface="Calibri" panose="020F0502020204030204" pitchFamily="34" charset="0"/>
              </a:rPr>
              <a:t>the</a:t>
            </a:r>
            <a:r>
              <a:rPr lang="de-AT" sz="1800" dirty="0">
                <a:latin typeface="Calibri" panose="020F0502020204030204" pitchFamily="34" charset="0"/>
                <a:cs typeface="Calibri" panose="020F0502020204030204" pitchFamily="34" charset="0"/>
              </a:rPr>
              <a:t> </a:t>
            </a:r>
            <a:r>
              <a:rPr lang="de-AT" sz="1800" dirty="0" err="1">
                <a:latin typeface="Calibri" panose="020F0502020204030204" pitchFamily="34" charset="0"/>
                <a:cs typeface="Calibri" panose="020F0502020204030204" pitchFamily="34" charset="0"/>
              </a:rPr>
              <a:t>documentation</a:t>
            </a:r>
            <a:r>
              <a:rPr lang="de-AT" sz="1800" dirty="0">
                <a:latin typeface="Calibri" panose="020F0502020204030204" pitchFamily="34" charset="0"/>
                <a:cs typeface="Calibri" panose="020F0502020204030204" pitchFamily="34" charset="0"/>
              </a:rPr>
              <a:t> </a:t>
            </a:r>
            <a:r>
              <a:rPr lang="de-AT" sz="1800" dirty="0" err="1">
                <a:latin typeface="Calibri" panose="020F0502020204030204" pitchFamily="34" charset="0"/>
                <a:cs typeface="Calibri" panose="020F0502020204030204" pitchFamily="34" charset="0"/>
              </a:rPr>
              <a:t>of</a:t>
            </a:r>
            <a:r>
              <a:rPr lang="de-AT" sz="1800" dirty="0">
                <a:latin typeface="Calibri" panose="020F0502020204030204" pitchFamily="34" charset="0"/>
                <a:cs typeface="Calibri" panose="020F0502020204030204" pitchFamily="34" charset="0"/>
              </a:rPr>
              <a:t> </a:t>
            </a:r>
            <a:r>
              <a:rPr lang="de-AT" sz="1800" dirty="0" err="1">
                <a:latin typeface="Calibri" panose="020F0502020204030204" pitchFamily="34" charset="0"/>
                <a:cs typeface="Calibri" panose="020F0502020204030204" pitchFamily="34" charset="0"/>
              </a:rPr>
              <a:t>the</a:t>
            </a:r>
            <a:r>
              <a:rPr lang="de-AT" sz="1800" dirty="0">
                <a:latin typeface="Calibri" panose="020F0502020204030204" pitchFamily="34" charset="0"/>
                <a:cs typeface="Calibri" panose="020F0502020204030204" pitchFamily="34" charset="0"/>
              </a:rPr>
              <a:t> </a:t>
            </a:r>
            <a:r>
              <a:rPr lang="de-AT" sz="1800" dirty="0" err="1">
                <a:latin typeface="Calibri" panose="020F0502020204030204" pitchFamily="34" charset="0"/>
                <a:cs typeface="Calibri" panose="020F0502020204030204" pitchFamily="34" charset="0"/>
              </a:rPr>
              <a:t>networkx</a:t>
            </a:r>
            <a:r>
              <a:rPr lang="de-AT" sz="1800" dirty="0">
                <a:latin typeface="Calibri" panose="020F0502020204030204" pitchFamily="34" charset="0"/>
                <a:cs typeface="Calibri" panose="020F0502020204030204" pitchFamily="34" charset="0"/>
              </a:rPr>
              <a:t> </a:t>
            </a:r>
            <a:r>
              <a:rPr lang="de-AT" sz="1800" dirty="0" err="1">
                <a:latin typeface="Calibri" panose="020F0502020204030204" pitchFamily="34" charset="0"/>
                <a:cs typeface="Calibri" panose="020F0502020204030204" pitchFamily="34" charset="0"/>
              </a:rPr>
              <a:t>library</a:t>
            </a:r>
            <a:r>
              <a:rPr lang="de-AT" sz="1800" dirty="0">
                <a:latin typeface="Calibri" panose="020F0502020204030204" pitchFamily="34" charset="0"/>
                <a:cs typeface="Calibri" panose="020F0502020204030204" pitchFamily="34" charset="0"/>
              </a:rPr>
              <a:t> </a:t>
            </a:r>
            <a:r>
              <a:rPr lang="de-AT" sz="1800" dirty="0" err="1">
                <a:latin typeface="Calibri" panose="020F0502020204030204" pitchFamily="34" charset="0"/>
                <a:cs typeface="Calibri" panose="020F0502020204030204" pitchFamily="34" charset="0"/>
              </a:rPr>
              <a:t>related</a:t>
            </a:r>
            <a:r>
              <a:rPr lang="de-AT" sz="1800" dirty="0">
                <a:latin typeface="Calibri" panose="020F0502020204030204" pitchFamily="34" charset="0"/>
                <a:cs typeface="Calibri" panose="020F0502020204030204" pitchFamily="34" charset="0"/>
              </a:rPr>
              <a:t> </a:t>
            </a:r>
            <a:r>
              <a:rPr lang="de-AT" sz="1800" dirty="0" err="1">
                <a:latin typeface="Calibri" panose="020F0502020204030204" pitchFamily="34" charset="0"/>
                <a:cs typeface="Calibri" panose="020F0502020204030204" pitchFamily="34" charset="0"/>
              </a:rPr>
              <a:t>to</a:t>
            </a:r>
            <a:r>
              <a:rPr lang="de-AT" sz="1800" dirty="0">
                <a:latin typeface="Calibri" panose="020F0502020204030204" pitchFamily="34" charset="0"/>
                <a:cs typeface="Calibri" panose="020F0502020204030204" pitchFamily="34" charset="0"/>
              </a:rPr>
              <a:t> </a:t>
            </a:r>
            <a:r>
              <a:rPr lang="de-AT" sz="1800" dirty="0" err="1">
                <a:latin typeface="Calibri" panose="020F0502020204030204" pitchFamily="34" charset="0"/>
                <a:cs typeface="Calibri" panose="020F0502020204030204" pitchFamily="34" charset="0"/>
                <a:hlinkClick r:id="rId3"/>
              </a:rPr>
              <a:t>shortest</a:t>
            </a:r>
            <a:r>
              <a:rPr lang="de-AT" sz="1800" dirty="0">
                <a:latin typeface="Calibri" panose="020F0502020204030204" pitchFamily="34" charset="0"/>
                <a:cs typeface="Calibri" panose="020F0502020204030204" pitchFamily="34" charset="0"/>
                <a:hlinkClick r:id="rId3"/>
              </a:rPr>
              <a:t> </a:t>
            </a:r>
            <a:r>
              <a:rPr lang="de-AT" sz="1800" dirty="0" err="1">
                <a:latin typeface="Calibri" panose="020F0502020204030204" pitchFamily="34" charset="0"/>
                <a:cs typeface="Calibri" panose="020F0502020204030204" pitchFamily="34" charset="0"/>
                <a:hlinkClick r:id="rId3"/>
              </a:rPr>
              <a:t>paths</a:t>
            </a:r>
            <a:r>
              <a:rPr lang="de-AT" sz="1800"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Load the </a:t>
            </a:r>
            <a:r>
              <a:rPr lang="en-US" sz="1800" dirty="0">
                <a:latin typeface="Calibri" panose="020F0502020204030204" pitchFamily="34" charset="0"/>
                <a:cs typeface="Calibri" panose="020F0502020204030204" pitchFamily="34" charset="0"/>
                <a:hlinkClick r:id="rId4"/>
              </a:rPr>
              <a:t>Star Wars </a:t>
            </a:r>
            <a:r>
              <a:rPr lang="en-US" sz="1800" dirty="0">
                <a:latin typeface="Calibri" panose="020F0502020204030204" pitchFamily="34" charset="0"/>
                <a:cs typeface="Calibri" panose="020F0502020204030204" pitchFamily="34" charset="0"/>
              </a:rPr>
              <a:t>graph. Compute the shortest paths from LUKE, LEIA and DARTH VADER using the Bellman-Ford algorithm. Explore the results.</a:t>
            </a:r>
          </a:p>
        </p:txBody>
      </p:sp>
    </p:spTree>
    <p:extLst>
      <p:ext uri="{BB962C8B-B14F-4D97-AF65-F5344CB8AC3E}">
        <p14:creationId xmlns:p14="http://schemas.microsoft.com/office/powerpoint/2010/main" val="966745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noProof="0" dirty="0">
                <a:latin typeface="Calibri" panose="020F0502020204030204" pitchFamily="34" charset="0"/>
                <a:cs typeface="Calibri" panose="020F0502020204030204" pitchFamily="34" charset="0"/>
              </a:rPr>
              <a:t>Graph search algorithms</a:t>
            </a:r>
          </a:p>
        </p:txBody>
      </p:sp>
      <mc:AlternateContent xmlns:mc="http://schemas.openxmlformats.org/markup-compatibility/2006">
        <mc:Choice xmlns:a14="http://schemas.microsoft.com/office/drawing/2010/main" Requires="a14">
          <p:sp>
            <p:nvSpPr>
              <p:cNvPr id="10" name="Textplatzhalter 2">
                <a:extLst>
                  <a:ext uri="{FF2B5EF4-FFF2-40B4-BE49-F238E27FC236}">
                    <a16:creationId xmlns:a16="http://schemas.microsoft.com/office/drawing/2014/main" id="{9254B13C-19D7-4861-A881-548D1903C1E4}"/>
                  </a:ext>
                </a:extLst>
              </p:cNvPr>
              <p:cNvSpPr>
                <a:spLocks noGrp="1"/>
              </p:cNvSpPr>
              <p:nvPr>
                <p:ph type="body" idx="1"/>
              </p:nvPr>
            </p:nvSpPr>
            <p:spPr>
              <a:xfrm>
                <a:off x="457200" y="1276160"/>
                <a:ext cx="8229300" cy="3874960"/>
              </a:xfrm>
            </p:spPr>
            <p:txBody>
              <a:bodyPr/>
              <a:lstStyle/>
              <a:p>
                <a:pPr marL="400050" indent="-285750">
                  <a:spcBef>
                    <a:spcPts val="600"/>
                  </a:spcBef>
                  <a:spcAft>
                    <a:spcPts val="600"/>
                  </a:spcAft>
                  <a:buFont typeface="Wingdings" panose="05000000000000000000" pitchFamily="2" charset="2"/>
                  <a:buChar char="v"/>
                </a:pPr>
                <a:r>
                  <a:rPr lang="de-AT" sz="1800" dirty="0" err="1">
                    <a:latin typeface="Calibri" panose="020F0502020204030204" pitchFamily="34" charset="0"/>
                    <a:ea typeface="Calibri" panose="020F0502020204030204" pitchFamily="34" charset="0"/>
                    <a:cs typeface="Calibri" panose="020F0502020204030204" pitchFamily="34" charset="0"/>
                  </a:rPr>
                  <a:t>Traversing</a:t>
                </a:r>
                <a:r>
                  <a:rPr lang="de-AT" sz="1800" dirty="0">
                    <a:latin typeface="Calibri" panose="020F0502020204030204" pitchFamily="34" charset="0"/>
                    <a:ea typeface="Calibri" panose="020F0502020204030204" pitchFamily="34" charset="0"/>
                    <a:cs typeface="Calibri" panose="020F0502020204030204" pitchFamily="34" charset="0"/>
                  </a:rPr>
                  <a:t>/</a:t>
                </a:r>
                <a:r>
                  <a:rPr lang="de-AT" sz="1800" dirty="0" err="1">
                    <a:latin typeface="Calibri" panose="020F0502020204030204" pitchFamily="34" charset="0"/>
                    <a:ea typeface="Calibri" panose="020F0502020204030204" pitchFamily="34" charset="0"/>
                    <a:cs typeface="Calibri" panose="020F0502020204030204" pitchFamily="34" charset="0"/>
                  </a:rPr>
                  <a:t>searching</a:t>
                </a:r>
                <a:r>
                  <a:rPr lang="de-AT" sz="1800" dirty="0">
                    <a:latin typeface="Calibri" panose="020F0502020204030204" pitchFamily="34" charset="0"/>
                    <a:ea typeface="Calibri" panose="020F0502020204030204" pitchFamily="34" charset="0"/>
                    <a:cs typeface="Calibri" panose="020F0502020204030204" pitchFamily="34" charset="0"/>
                  </a:rPr>
                  <a:t> a </a:t>
                </a:r>
                <a:r>
                  <a:rPr lang="de-AT" sz="1800" dirty="0" err="1">
                    <a:latin typeface="Calibri" panose="020F0502020204030204" pitchFamily="34" charset="0"/>
                    <a:ea typeface="Calibri" panose="020F0502020204030204" pitchFamily="34" charset="0"/>
                    <a:cs typeface="Calibri" panose="020F0502020204030204" pitchFamily="34" charset="0"/>
                  </a:rPr>
                  <a:t>graph</a:t>
                </a:r>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de-AT" sz="1800" dirty="0" err="1">
                    <a:latin typeface="Calibri" panose="020F0502020204030204" pitchFamily="34" charset="0"/>
                    <a:ea typeface="Calibri" panose="020F0502020204030204" pitchFamily="34" charset="0"/>
                    <a:cs typeface="Calibri" panose="020F0502020204030204" pitchFamily="34" charset="0"/>
                  </a:rPr>
                  <a:t>Commonly</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we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are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given</a:t>
                </a:r>
                <a:r>
                  <a:rPr lang="de-AT" sz="1800" dirty="0">
                    <a:latin typeface="Calibri" panose="020F0502020204030204" pitchFamily="34" charset="0"/>
                    <a:ea typeface="Calibri" panose="020F0502020204030204" pitchFamily="34" charset="0"/>
                    <a:cs typeface="Calibri" panose="020F0502020204030204" pitchFamily="34" charset="0"/>
                  </a:rPr>
                  <a:t> a source </a:t>
                </a:r>
                <a:r>
                  <a:rPr lang="de-AT" sz="1800" dirty="0" err="1">
                    <a:latin typeface="Calibri" panose="020F0502020204030204" pitchFamily="34" charset="0"/>
                    <a:ea typeface="Calibri" panose="020F0502020204030204" pitchFamily="34" charset="0"/>
                    <a:cs typeface="Calibri" panose="020F0502020204030204" pitchFamily="34" charset="0"/>
                  </a:rPr>
                  <a:t>node</a:t>
                </a:r>
                <a:r>
                  <a:rPr lang="de-AT" sz="1800" dirty="0">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de-AT" sz="1800" i="1" dirty="0" smtClean="0">
                        <a:latin typeface="Cambria Math" panose="02040503050406030204" pitchFamily="18" charset="0"/>
                        <a:ea typeface="Calibri" panose="020F0502020204030204" pitchFamily="34" charset="0"/>
                        <a:cs typeface="Calibri" panose="020F0502020204030204" pitchFamily="34" charset="0"/>
                      </a:rPr>
                      <m:t>𝑠</m:t>
                    </m:r>
                  </m:oMath>
                </a14:m>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de-AT" sz="1800" dirty="0" err="1">
                    <a:latin typeface="Calibri" panose="020F0502020204030204" pitchFamily="34" charset="0"/>
                    <a:ea typeface="Calibri" panose="020F0502020204030204" pitchFamily="34" charset="0"/>
                    <a:cs typeface="Calibri" panose="020F0502020204030204" pitchFamily="34" charset="0"/>
                  </a:rPr>
                  <a:t>We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want</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to</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explore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graph</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starting</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from</a:t>
                </a:r>
                <a:r>
                  <a:rPr lang="de-AT" sz="1800" dirty="0">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de-AT" sz="1800" i="1" dirty="0" smtClean="0">
                        <a:latin typeface="Cambria Math" panose="02040503050406030204" pitchFamily="18" charset="0"/>
                        <a:ea typeface="Calibri" panose="020F0502020204030204" pitchFamily="34" charset="0"/>
                        <a:cs typeface="Calibri" panose="020F0502020204030204" pitchFamily="34" charset="0"/>
                      </a:rPr>
                      <m:t>𝑠</m:t>
                    </m:r>
                  </m:oMath>
                </a14:m>
                <a:r>
                  <a:rPr lang="de-AT" sz="1800" dirty="0">
                    <a:latin typeface="Calibri" panose="020F0502020204030204" pitchFamily="34" charset="0"/>
                    <a:ea typeface="Calibri" panose="020F0502020204030204" pitchFamily="34" charset="0"/>
                    <a:cs typeface="Calibri" panose="020F0502020204030204" pitchFamily="34" charset="0"/>
                  </a:rPr>
                  <a:t> and find all </a:t>
                </a:r>
                <a:r>
                  <a:rPr lang="de-AT" sz="1800" dirty="0" err="1">
                    <a:latin typeface="Calibri" panose="020F0502020204030204" pitchFamily="34" charset="0"/>
                    <a:ea typeface="Calibri" panose="020F0502020204030204" pitchFamily="34" charset="0"/>
                    <a:cs typeface="Calibri" panose="020F0502020204030204" pitchFamily="34" charset="0"/>
                  </a:rPr>
                  <a:t>other</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nodes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reachable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from</a:t>
                </a:r>
                <a:r>
                  <a:rPr lang="de-AT" sz="1800" dirty="0">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de-AT" sz="1800" i="1" dirty="0" smtClean="0">
                        <a:latin typeface="Cambria Math" panose="02040503050406030204" pitchFamily="18" charset="0"/>
                        <a:ea typeface="Calibri" panose="020F0502020204030204" pitchFamily="34" charset="0"/>
                        <a:cs typeface="Calibri" panose="020F0502020204030204" pitchFamily="34" charset="0"/>
                      </a:rPr>
                      <m:t>𝑠</m:t>
                    </m:r>
                  </m:oMath>
                </a14:m>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de-AT" sz="1800" dirty="0">
                    <a:latin typeface="Calibri" panose="020F0502020204030204" pitchFamily="34" charset="0"/>
                    <a:ea typeface="Calibri" panose="020F0502020204030204" pitchFamily="34" charset="0"/>
                    <a:cs typeface="Calibri" panose="020F0502020204030204" pitchFamily="34" charset="0"/>
                  </a:rPr>
                  <a:t>Search </a:t>
                </a:r>
                <a:r>
                  <a:rPr lang="de-AT" sz="1800" dirty="0" err="1">
                    <a:latin typeface="Calibri" panose="020F0502020204030204" pitchFamily="34" charset="0"/>
                    <a:ea typeface="Calibri" panose="020F0502020204030204" pitchFamily="34" charset="0"/>
                    <a:cs typeface="Calibri" panose="020F0502020204030204" pitchFamily="34" charset="0"/>
                  </a:rPr>
                  <a:t>algorithms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are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basic</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graph</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algorithms</a:t>
                </a:r>
                <a:r>
                  <a:rPr lang="de-AT" sz="1800" dirty="0">
                    <a:latin typeface="Calibri" panose="020F0502020204030204" pitchFamily="34" charset="0"/>
                    <a:ea typeface="Calibri" panose="020F0502020204030204" pitchFamily="34" charset="0"/>
                    <a:cs typeface="Calibri" panose="020F0502020204030204" pitchFamily="34" charset="0"/>
                  </a:rPr>
                  <a:t> </a:t>
                </a:r>
              </a:p>
              <a:p>
                <a:pPr marL="400050" indent="-285750">
                  <a:spcBef>
                    <a:spcPts val="600"/>
                  </a:spcBef>
                  <a:spcAft>
                    <a:spcPts val="600"/>
                  </a:spcAft>
                  <a:buFont typeface="Wingdings" panose="05000000000000000000" pitchFamily="2" charset="2"/>
                  <a:buChar char="v"/>
                </a:pPr>
                <a:r>
                  <a:rPr lang="de-AT" sz="1800" dirty="0">
                    <a:latin typeface="Calibri" panose="020F0502020204030204" pitchFamily="34" charset="0"/>
                    <a:ea typeface="Calibri" panose="020F0502020204030204" pitchFamily="34" charset="0"/>
                    <a:cs typeface="Calibri" panose="020F0502020204030204" pitchFamily="34" charset="0"/>
                  </a:rPr>
                  <a:t>Many </a:t>
                </a:r>
                <a:r>
                  <a:rPr lang="de-AT" sz="1800" dirty="0" err="1">
                    <a:latin typeface="Calibri" panose="020F0502020204030204" pitchFamily="34" charset="0"/>
                    <a:ea typeface="Calibri" panose="020F0502020204030204" pitchFamily="34" charset="0"/>
                    <a:cs typeface="Calibri" panose="020F0502020204030204" pitchFamily="34" charset="0"/>
                  </a:rPr>
                  <a:t>other</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graph</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algorithms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use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ideas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from</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those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basic</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search</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algorithms</a:t>
                </a:r>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de-AT" sz="1800" dirty="0" err="1">
                    <a:latin typeface="Calibri" panose="020F0502020204030204" pitchFamily="34" charset="0"/>
                    <a:ea typeface="Calibri" panose="020F0502020204030204" pitchFamily="34" charset="0"/>
                    <a:cs typeface="Calibri" panose="020F0502020204030204" pitchFamily="34" charset="0"/>
                  </a:rPr>
                  <a:t>We</a:t>
                </a:r>
                <a:r>
                  <a:rPr lang="de-AT" sz="1800" dirty="0">
                    <a:latin typeface="Calibri" panose="020F0502020204030204" pitchFamily="34" charset="0"/>
                    <a:ea typeface="Calibri" panose="020F0502020204030204" pitchFamily="34" charset="0"/>
                    <a:cs typeface="Calibri" panose="020F0502020204030204" pitchFamily="34" charset="0"/>
                  </a:rPr>
                  <a:t> will </a:t>
                </a:r>
                <a:r>
                  <a:rPr lang="de-AT" sz="1800" dirty="0" err="1">
                    <a:latin typeface="Calibri" panose="020F0502020204030204" pitchFamily="34" charset="0"/>
                    <a:ea typeface="Calibri" panose="020F0502020204030204" pitchFamily="34" charset="0"/>
                    <a:cs typeface="Calibri" panose="020F0502020204030204" pitchFamily="34" charset="0"/>
                  </a:rPr>
                  <a:t>learn</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about</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two</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graph</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search</a:t>
                </a:r>
                <a:r>
                  <a:rPr lang="de-AT" sz="1800" dirty="0">
                    <a:latin typeface="Calibri" panose="020F0502020204030204" pitchFamily="34" charset="0"/>
                    <a:ea typeface="Calibri" panose="020F0502020204030204" pitchFamily="34" charset="0"/>
                    <a:cs typeface="Calibri" panose="020F0502020204030204" pitchFamily="34" charset="0"/>
                  </a:rPr>
                  <a:t>/</a:t>
                </a:r>
                <a:r>
                  <a:rPr lang="de-AT" sz="1800" dirty="0" err="1">
                    <a:latin typeface="Calibri" panose="020F0502020204030204" pitchFamily="34" charset="0"/>
                    <a:ea typeface="Calibri" panose="020F0502020204030204" pitchFamily="34" charset="0"/>
                    <a:cs typeface="Calibri" panose="020F0502020204030204" pitchFamily="34" charset="0"/>
                  </a:rPr>
                  <a:t>traversal</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algorithms</a:t>
                </a:r>
                <a:endParaRPr lang="de-AT" sz="1800" dirty="0">
                  <a:latin typeface="Calibri" panose="020F0502020204030204" pitchFamily="34" charset="0"/>
                  <a:ea typeface="Calibri" panose="020F0502020204030204" pitchFamily="34" charset="0"/>
                  <a:cs typeface="Calibri" panose="020F0502020204030204" pitchFamily="34" charset="0"/>
                </a:endParaRPr>
              </a:p>
              <a:p>
                <a:pPr lvl="1" indent="-342900">
                  <a:spcBef>
                    <a:spcPts val="600"/>
                  </a:spcBef>
                  <a:spcAft>
                    <a:spcPts val="600"/>
                  </a:spcAft>
                  <a:buFont typeface="+mj-lt"/>
                  <a:buAutoNum type="arabicPeriod"/>
                </a:pPr>
                <a:r>
                  <a:rPr lang="de-AT" sz="1800" b="1" dirty="0" err="1">
                    <a:latin typeface="Calibri" panose="020F0502020204030204" pitchFamily="34" charset="0"/>
                    <a:ea typeface="Calibri" panose="020F0502020204030204" pitchFamily="34" charset="0"/>
                    <a:cs typeface="Calibri" panose="020F0502020204030204" pitchFamily="34" charset="0"/>
                  </a:rPr>
                  <a:t>Breadth</a:t>
                </a:r>
                <a:r>
                  <a:rPr lang="de-AT" sz="1800" b="1" dirty="0">
                    <a:latin typeface="Calibri" panose="020F0502020204030204" pitchFamily="34" charset="0"/>
                    <a:ea typeface="Calibri" panose="020F0502020204030204" pitchFamily="34" charset="0"/>
                    <a:cs typeface="Calibri" panose="020F0502020204030204" pitchFamily="34" charset="0"/>
                  </a:rPr>
                  <a:t>-first </a:t>
                </a:r>
                <a:r>
                  <a:rPr lang="de-AT" sz="1800" b="1" dirty="0" err="1">
                    <a:latin typeface="Calibri" panose="020F0502020204030204" pitchFamily="34" charset="0"/>
                    <a:ea typeface="Calibri" panose="020F0502020204030204" pitchFamily="34" charset="0"/>
                    <a:cs typeface="Calibri" panose="020F0502020204030204" pitchFamily="34" charset="0"/>
                  </a:rPr>
                  <a:t>search</a:t>
                </a:r>
                <a:endParaRPr lang="de-AT" sz="1800" b="1" dirty="0">
                  <a:latin typeface="Calibri" panose="020F0502020204030204" pitchFamily="34" charset="0"/>
                  <a:ea typeface="Calibri" panose="020F0502020204030204" pitchFamily="34" charset="0"/>
                  <a:cs typeface="Calibri" panose="020F0502020204030204" pitchFamily="34" charset="0"/>
                </a:endParaRPr>
              </a:p>
              <a:p>
                <a:pPr lvl="1" indent="-342900">
                  <a:spcBef>
                    <a:spcPts val="600"/>
                  </a:spcBef>
                  <a:spcAft>
                    <a:spcPts val="600"/>
                  </a:spcAft>
                  <a:buFont typeface="+mj-lt"/>
                  <a:buAutoNum type="arabicPeriod"/>
                </a:pPr>
                <a:r>
                  <a:rPr lang="de-AT" sz="1800" b="1" dirty="0">
                    <a:latin typeface="Calibri" panose="020F0502020204030204" pitchFamily="34" charset="0"/>
                    <a:ea typeface="Calibri" panose="020F0502020204030204" pitchFamily="34" charset="0"/>
                    <a:cs typeface="Calibri" panose="020F0502020204030204" pitchFamily="34" charset="0"/>
                  </a:rPr>
                  <a:t>Depth-first </a:t>
                </a:r>
                <a:r>
                  <a:rPr lang="de-AT" sz="1800" b="1" dirty="0" err="1">
                    <a:latin typeface="Calibri" panose="020F0502020204030204" pitchFamily="34" charset="0"/>
                    <a:ea typeface="Calibri" panose="020F0502020204030204" pitchFamily="34" charset="0"/>
                    <a:cs typeface="Calibri" panose="020F0502020204030204" pitchFamily="34" charset="0"/>
                  </a:rPr>
                  <a:t>search</a:t>
                </a:r>
                <a:endParaRPr lang="de-AT" sz="1800" b="1" dirty="0">
                  <a:latin typeface="Calibri" panose="020F0502020204030204" pitchFamily="34" charset="0"/>
                  <a:ea typeface="Calibri" panose="020F0502020204030204" pitchFamily="34" charset="0"/>
                  <a:cs typeface="Calibri" panose="020F0502020204030204" pitchFamily="34" charset="0"/>
                </a:endParaRPr>
              </a:p>
            </p:txBody>
          </p:sp>
        </mc:Choice>
        <mc:Fallback>
          <p:sp>
            <p:nvSpPr>
              <p:cNvPr id="10" name="Textplatzhalter 2">
                <a:extLst>
                  <a:ext uri="{FF2B5EF4-FFF2-40B4-BE49-F238E27FC236}">
                    <a16:creationId xmlns:a16="http://schemas.microsoft.com/office/drawing/2014/main" id="{9254B13C-19D7-4861-A881-548D1903C1E4}"/>
                  </a:ext>
                </a:extLst>
              </p:cNvPr>
              <p:cNvSpPr>
                <a:spLocks noGrp="1" noRot="1" noChangeAspect="1" noMove="1" noResize="1" noEditPoints="1" noAdjustHandles="1" noChangeArrowheads="1" noChangeShapeType="1" noTextEdit="1"/>
              </p:cNvSpPr>
              <p:nvPr>
                <p:ph type="body" idx="1"/>
              </p:nvPr>
            </p:nvSpPr>
            <p:spPr>
              <a:xfrm>
                <a:off x="457200" y="1276160"/>
                <a:ext cx="8229300" cy="3874960"/>
              </a:xfrm>
              <a:blipFill>
                <a:blip r:embed="rId3"/>
                <a:stretch>
                  <a:fillRect/>
                </a:stretch>
              </a:blipFill>
            </p:spPr>
            <p:txBody>
              <a:bodyPr/>
              <a:lstStyle/>
              <a:p>
                <a:r>
                  <a:rPr lang="en-AT">
                    <a:noFill/>
                  </a:rPr>
                  <a:t> </a:t>
                </a:r>
              </a:p>
            </p:txBody>
          </p:sp>
        </mc:Fallback>
      </mc:AlternateContent>
    </p:spTree>
    <p:extLst>
      <p:ext uri="{BB962C8B-B14F-4D97-AF65-F5344CB8AC3E}">
        <p14:creationId xmlns:p14="http://schemas.microsoft.com/office/powerpoint/2010/main" val="3388887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noProof="0" dirty="0">
                <a:latin typeface="Calibri" panose="020F0502020204030204" pitchFamily="34" charset="0"/>
                <a:cs typeface="Calibri" panose="020F0502020204030204" pitchFamily="34" charset="0"/>
              </a:rPr>
              <a:t>Breadth-first search (BFS)</a:t>
            </a:r>
          </a:p>
        </p:txBody>
      </p:sp>
      <mc:AlternateContent xmlns:mc="http://schemas.openxmlformats.org/markup-compatibility/2006">
        <mc:Choice xmlns:a14="http://schemas.microsoft.com/office/drawing/2010/main" Requires="a14">
          <p:sp>
            <p:nvSpPr>
              <p:cNvPr id="10" name="Textplatzhalter 2">
                <a:extLst>
                  <a:ext uri="{FF2B5EF4-FFF2-40B4-BE49-F238E27FC236}">
                    <a16:creationId xmlns:a16="http://schemas.microsoft.com/office/drawing/2014/main" id="{9254B13C-19D7-4861-A881-548D1903C1E4}"/>
                  </a:ext>
                </a:extLst>
              </p:cNvPr>
              <p:cNvSpPr>
                <a:spLocks noGrp="1"/>
              </p:cNvSpPr>
              <p:nvPr>
                <p:ph type="body" idx="1"/>
              </p:nvPr>
            </p:nvSpPr>
            <p:spPr>
              <a:xfrm>
                <a:off x="457200" y="1276160"/>
                <a:ext cx="8229300" cy="3204400"/>
              </a:xfrm>
            </p:spPr>
            <p:txBody>
              <a:bodyPr/>
              <a:lstStyle/>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Given a graph </a:t>
                </a:r>
                <a14:m>
                  <m:oMath xmlns:m="http://schemas.openxmlformats.org/officeDocument/2006/math">
                    <m:r>
                      <a:rPr lang="en-US" sz="1800" i="1" smtClean="0">
                        <a:latin typeface="Cambria Math" panose="02040503050406030204" pitchFamily="18" charset="0"/>
                        <a:ea typeface="Calibri" panose="020F0502020204030204" pitchFamily="34" charset="0"/>
                        <a:cs typeface="Calibri" panose="020F0502020204030204" pitchFamily="34" charset="0"/>
                      </a:rPr>
                      <m:t>𝐺</m:t>
                    </m:r>
                    <m:r>
                      <a:rPr lang="en-US" sz="1800" i="1" smtClean="0">
                        <a:latin typeface="Cambria Math" panose="02040503050406030204" pitchFamily="18" charset="0"/>
                        <a:ea typeface="Calibri" panose="020F0502020204030204" pitchFamily="34" charset="0"/>
                        <a:cs typeface="Calibri" panose="020F0502020204030204" pitchFamily="34" charset="0"/>
                      </a:rPr>
                      <m:t>=(</m:t>
                    </m:r>
                    <m:r>
                      <a:rPr lang="en-US" sz="1800" i="1" smtClean="0">
                        <a:latin typeface="Cambria Math" panose="02040503050406030204" pitchFamily="18" charset="0"/>
                        <a:ea typeface="Calibri" panose="020F0502020204030204" pitchFamily="34" charset="0"/>
                        <a:cs typeface="Calibri" panose="020F0502020204030204" pitchFamily="34" charset="0"/>
                      </a:rPr>
                      <m:t>𝑉</m:t>
                    </m:r>
                    <m:r>
                      <a:rPr lang="en-US" sz="1800" i="1" smtClean="0">
                        <a:latin typeface="Cambria Math" panose="02040503050406030204" pitchFamily="18" charset="0"/>
                        <a:ea typeface="Calibri" panose="020F0502020204030204" pitchFamily="34" charset="0"/>
                        <a:cs typeface="Calibri" panose="020F0502020204030204" pitchFamily="34" charset="0"/>
                      </a:rPr>
                      <m:t>,</m:t>
                    </m:r>
                    <m:r>
                      <a:rPr lang="en-US" sz="1800" i="1" smtClean="0">
                        <a:latin typeface="Cambria Math" panose="02040503050406030204" pitchFamily="18" charset="0"/>
                        <a:ea typeface="Calibri" panose="020F0502020204030204" pitchFamily="34" charset="0"/>
                        <a:cs typeface="Calibri" panose="020F0502020204030204" pitchFamily="34" charset="0"/>
                      </a:rPr>
                      <m:t>𝐸</m:t>
                    </m:r>
                    <m:r>
                      <a:rPr lang="en-US" sz="1800" i="1" smtClean="0">
                        <a:latin typeface="Cambria Math" panose="02040503050406030204" pitchFamily="18" charset="0"/>
                        <a:ea typeface="Calibri" panose="020F0502020204030204" pitchFamily="34" charset="0"/>
                        <a:cs typeface="Calibri" panose="020F0502020204030204" pitchFamily="34" charset="0"/>
                      </a:rPr>
                      <m:t>) </m:t>
                    </m:r>
                  </m:oMath>
                </a14:m>
                <a:r>
                  <a:rPr lang="en-US" sz="1800" dirty="0">
                    <a:latin typeface="Calibri" panose="020F0502020204030204" pitchFamily="34" charset="0"/>
                    <a:ea typeface="Calibri" panose="020F0502020204030204" pitchFamily="34" charset="0"/>
                    <a:cs typeface="Calibri" panose="020F0502020204030204" pitchFamily="34" charset="0"/>
                  </a:rPr>
                  <a:t>and a source node </a:t>
                </a:r>
                <a14:m>
                  <m:oMath xmlns:m="http://schemas.openxmlformats.org/officeDocument/2006/math">
                    <m:r>
                      <a:rPr lang="en-US" sz="1800" i="1" smtClean="0">
                        <a:latin typeface="Cambria Math" panose="02040503050406030204" pitchFamily="18" charset="0"/>
                        <a:ea typeface="Calibri" panose="020F0502020204030204" pitchFamily="34" charset="0"/>
                        <a:cs typeface="Calibri" panose="020F0502020204030204" pitchFamily="34" charset="0"/>
                      </a:rPr>
                      <m:t>𝑠</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BFS systematically explores </a:t>
                </a:r>
                <a14:m>
                  <m:oMath xmlns:m="http://schemas.openxmlformats.org/officeDocument/2006/math">
                    <m:r>
                      <a:rPr lang="en-US" sz="1800" i="1" smtClean="0">
                        <a:latin typeface="Cambria Math" panose="02040503050406030204" pitchFamily="18" charset="0"/>
                        <a:ea typeface="Calibri" panose="020F0502020204030204" pitchFamily="34" charset="0"/>
                        <a:cs typeface="Calibri" panose="020F0502020204030204" pitchFamily="34" charset="0"/>
                      </a:rPr>
                      <m:t>𝐺</m:t>
                    </m:r>
                  </m:oMath>
                </a14:m>
                <a:r>
                  <a:rPr lang="en-US" sz="1800" dirty="0">
                    <a:latin typeface="Calibri" panose="020F0502020204030204" pitchFamily="34" charset="0"/>
                    <a:ea typeface="Calibri" panose="020F0502020204030204" pitchFamily="34" charset="0"/>
                    <a:cs typeface="Calibri" panose="020F0502020204030204" pitchFamily="34" charset="0"/>
                  </a:rPr>
                  <a:t> to discover </a:t>
                </a:r>
                <a:r>
                  <a:rPr lang="en-US" sz="1800" i="1" dirty="0">
                    <a:latin typeface="Calibri" panose="020F0502020204030204" pitchFamily="34" charset="0"/>
                    <a:ea typeface="Calibri" panose="020F0502020204030204" pitchFamily="34" charset="0"/>
                    <a:cs typeface="Calibri" panose="020F0502020204030204" pitchFamily="34" charset="0"/>
                  </a:rPr>
                  <a:t>nodes reachable </a:t>
                </a:r>
                <a:r>
                  <a:rPr lang="en-US" sz="1800" dirty="0">
                    <a:latin typeface="Calibri" panose="020F0502020204030204" pitchFamily="34" charset="0"/>
                    <a:ea typeface="Calibri" panose="020F0502020204030204" pitchFamily="34" charset="0"/>
                    <a:cs typeface="Calibri" panose="020F0502020204030204" pitchFamily="34" charset="0"/>
                  </a:rPr>
                  <a:t>from </a:t>
                </a:r>
                <a14:m>
                  <m:oMath xmlns:m="http://schemas.openxmlformats.org/officeDocument/2006/math">
                    <m:r>
                      <a:rPr lang="en-US" sz="1800" i="1" smtClean="0">
                        <a:latin typeface="Cambria Math" panose="02040503050406030204" pitchFamily="18" charset="0"/>
                        <a:ea typeface="Calibri" panose="020F0502020204030204" pitchFamily="34" charset="0"/>
                        <a:cs typeface="Calibri" panose="020F0502020204030204" pitchFamily="34" charset="0"/>
                      </a:rPr>
                      <m:t>𝑠</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It computes the </a:t>
                </a:r>
                <a:r>
                  <a:rPr lang="en-US" sz="1800" i="1" dirty="0">
                    <a:latin typeface="Calibri" panose="020F0502020204030204" pitchFamily="34" charset="0"/>
                    <a:ea typeface="Calibri" panose="020F0502020204030204" pitchFamily="34" charset="0"/>
                    <a:cs typeface="Calibri" panose="020F0502020204030204" pitchFamily="34" charset="0"/>
                  </a:rPr>
                  <a:t>distance</a:t>
                </a:r>
                <a:r>
                  <a:rPr lang="en-US" sz="1800" dirty="0">
                    <a:latin typeface="Calibri" panose="020F0502020204030204" pitchFamily="34" charset="0"/>
                    <a:ea typeface="Calibri" panose="020F0502020204030204" pitchFamily="34" charset="0"/>
                    <a:cs typeface="Calibri" panose="020F0502020204030204" pitchFamily="34" charset="0"/>
                  </a:rPr>
                  <a:t> from </a:t>
                </a:r>
                <a14:m>
                  <m:oMath xmlns:m="http://schemas.openxmlformats.org/officeDocument/2006/math">
                    <m:r>
                      <a:rPr lang="en-US" sz="1800" i="1" smtClean="0">
                        <a:latin typeface="Cambria Math" panose="02040503050406030204" pitchFamily="18" charset="0"/>
                        <a:ea typeface="Calibri" panose="020F0502020204030204" pitchFamily="34" charset="0"/>
                        <a:cs typeface="Calibri" panose="020F0502020204030204" pitchFamily="34" charset="0"/>
                      </a:rPr>
                      <m:t>𝑠</m:t>
                    </m:r>
                  </m:oMath>
                </a14:m>
                <a:r>
                  <a:rPr lang="en-US" sz="1800" dirty="0">
                    <a:latin typeface="Calibri" panose="020F0502020204030204" pitchFamily="34" charset="0"/>
                    <a:ea typeface="Calibri" panose="020F0502020204030204" pitchFamily="34" charset="0"/>
                    <a:cs typeface="Calibri" panose="020F0502020204030204" pitchFamily="34" charset="0"/>
                  </a:rPr>
                  <a:t> to all reachable nodes</a:t>
                </a: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It also produces a BFS tree with root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𝑠</m:t>
                    </m:r>
                  </m:oMath>
                </a14:m>
                <a:r>
                  <a:rPr lang="en-US" sz="1800" dirty="0">
                    <a:latin typeface="Calibri" panose="020F0502020204030204" pitchFamily="34" charset="0"/>
                    <a:ea typeface="Calibri" panose="020F0502020204030204" pitchFamily="34" charset="0"/>
                    <a:cs typeface="Calibri" panose="020F0502020204030204" pitchFamily="34" charset="0"/>
                  </a:rPr>
                  <a:t> containing all reachable nodes</a:t>
                </a: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For any node </a:t>
                </a:r>
                <a14:m>
                  <m:oMath xmlns:m="http://schemas.openxmlformats.org/officeDocument/2006/math">
                    <m:r>
                      <a:rPr lang="en-US" sz="1800" i="1" smtClean="0">
                        <a:latin typeface="Cambria Math" panose="02040503050406030204" pitchFamily="18" charset="0"/>
                        <a:ea typeface="Calibri" panose="020F0502020204030204" pitchFamily="34" charset="0"/>
                        <a:cs typeface="Calibri" panose="020F0502020204030204" pitchFamily="34" charset="0"/>
                      </a:rPr>
                      <m:t>𝑣</m:t>
                    </m:r>
                  </m:oMath>
                </a14:m>
                <a:r>
                  <a:rPr lang="en-US" sz="1800" dirty="0">
                    <a:latin typeface="Calibri" panose="020F0502020204030204" pitchFamily="34" charset="0"/>
                    <a:ea typeface="Calibri" panose="020F0502020204030204" pitchFamily="34" charset="0"/>
                    <a:cs typeface="Calibri" panose="020F0502020204030204" pitchFamily="34" charset="0"/>
                  </a:rPr>
                  <a:t> reachable from </a:t>
                </a:r>
                <a14:m>
                  <m:oMath xmlns:m="http://schemas.openxmlformats.org/officeDocument/2006/math">
                    <m:r>
                      <a:rPr lang="en-US" sz="1800" i="1" smtClean="0">
                        <a:latin typeface="Cambria Math" panose="02040503050406030204" pitchFamily="18" charset="0"/>
                        <a:ea typeface="Calibri" panose="020F0502020204030204" pitchFamily="34" charset="0"/>
                        <a:cs typeface="Calibri" panose="020F0502020204030204" pitchFamily="34" charset="0"/>
                      </a:rPr>
                      <m:t>𝑠</m:t>
                    </m:r>
                  </m:oMath>
                </a14:m>
                <a:r>
                  <a:rPr lang="en-US" sz="1800" dirty="0">
                    <a:latin typeface="Calibri" panose="020F0502020204030204" pitchFamily="34" charset="0"/>
                    <a:ea typeface="Calibri" panose="020F0502020204030204" pitchFamily="34" charset="0"/>
                    <a:cs typeface="Calibri" panose="020F0502020204030204" pitchFamily="34" charset="0"/>
                  </a:rPr>
                  <a:t>, the path in the BFS tree corresponds to the </a:t>
                </a:r>
                <a:r>
                  <a:rPr lang="en-US" sz="1800" i="1" dirty="0">
                    <a:latin typeface="Calibri" panose="020F0502020204030204" pitchFamily="34" charset="0"/>
                    <a:ea typeface="Calibri" panose="020F0502020204030204" pitchFamily="34" charset="0"/>
                    <a:cs typeface="Calibri" panose="020F0502020204030204" pitchFamily="34" charset="0"/>
                  </a:rPr>
                  <a:t>shortest path</a:t>
                </a:r>
                <a:r>
                  <a:rPr lang="en-US" sz="1800" dirty="0">
                    <a:latin typeface="Calibri" panose="020F0502020204030204" pitchFamily="34" charset="0"/>
                    <a:ea typeface="Calibri" panose="020F0502020204030204" pitchFamily="34" charset="0"/>
                    <a:cs typeface="Calibri" panose="020F0502020204030204" pitchFamily="34" charset="0"/>
                  </a:rPr>
                  <a:t> from </a:t>
                </a:r>
                <a14:m>
                  <m:oMath xmlns:m="http://schemas.openxmlformats.org/officeDocument/2006/math">
                    <m:r>
                      <a:rPr lang="en-US" sz="1800" i="1" smtClean="0">
                        <a:latin typeface="Cambria Math" panose="02040503050406030204" pitchFamily="18" charset="0"/>
                        <a:ea typeface="Calibri" panose="020F0502020204030204" pitchFamily="34" charset="0"/>
                        <a:cs typeface="Calibri" panose="020F0502020204030204" pitchFamily="34" charset="0"/>
                      </a:rPr>
                      <m:t>𝑠</m:t>
                    </m:r>
                  </m:oMath>
                </a14:m>
                <a:r>
                  <a:rPr lang="en-US" sz="1800" dirty="0">
                    <a:latin typeface="Calibri" panose="020F0502020204030204" pitchFamily="34" charset="0"/>
                    <a:ea typeface="Calibri" panose="020F0502020204030204" pitchFamily="34" charset="0"/>
                    <a:cs typeface="Calibri" panose="020F0502020204030204" pitchFamily="34" charset="0"/>
                  </a:rPr>
                  <a:t> to </a:t>
                </a:r>
                <a14:m>
                  <m:oMath xmlns:m="http://schemas.openxmlformats.org/officeDocument/2006/math">
                    <m:r>
                      <a:rPr lang="en-US" sz="1800" i="1" smtClean="0">
                        <a:latin typeface="Cambria Math" panose="02040503050406030204" pitchFamily="18" charset="0"/>
                        <a:ea typeface="Calibri" panose="020F0502020204030204" pitchFamily="34" charset="0"/>
                        <a:cs typeface="Calibri" panose="020F0502020204030204" pitchFamily="34" charset="0"/>
                      </a:rPr>
                      <m:t>𝑣</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The algorithm works on both directed and undirected graphs</a:t>
                </a:r>
              </a:p>
            </p:txBody>
          </p:sp>
        </mc:Choice>
        <mc:Fallback>
          <p:sp>
            <p:nvSpPr>
              <p:cNvPr id="10" name="Textplatzhalter 2">
                <a:extLst>
                  <a:ext uri="{FF2B5EF4-FFF2-40B4-BE49-F238E27FC236}">
                    <a16:creationId xmlns:a16="http://schemas.microsoft.com/office/drawing/2014/main" id="{9254B13C-19D7-4861-A881-548D1903C1E4}"/>
                  </a:ext>
                </a:extLst>
              </p:cNvPr>
              <p:cNvSpPr>
                <a:spLocks noGrp="1" noRot="1" noChangeAspect="1" noMove="1" noResize="1" noEditPoints="1" noAdjustHandles="1" noChangeArrowheads="1" noChangeShapeType="1" noTextEdit="1"/>
              </p:cNvSpPr>
              <p:nvPr>
                <p:ph type="body" idx="1"/>
              </p:nvPr>
            </p:nvSpPr>
            <p:spPr>
              <a:xfrm>
                <a:off x="457200" y="1276160"/>
                <a:ext cx="8229300" cy="3204400"/>
              </a:xfrm>
              <a:blipFill>
                <a:blip r:embed="rId3"/>
                <a:stretch>
                  <a:fillRect/>
                </a:stretch>
              </a:blipFill>
            </p:spPr>
            <p:txBody>
              <a:bodyPr/>
              <a:lstStyle/>
              <a:p>
                <a:r>
                  <a:rPr lang="en-AT">
                    <a:noFill/>
                  </a:rPr>
                  <a:t> </a:t>
                </a:r>
              </a:p>
            </p:txBody>
          </p:sp>
        </mc:Fallback>
      </mc:AlternateContent>
    </p:spTree>
    <p:extLst>
      <p:ext uri="{BB962C8B-B14F-4D97-AF65-F5344CB8AC3E}">
        <p14:creationId xmlns:p14="http://schemas.microsoft.com/office/powerpoint/2010/main" val="1685771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noProof="0" dirty="0">
                <a:latin typeface="Calibri" panose="020F0502020204030204" pitchFamily="34" charset="0"/>
                <a:cs typeface="Calibri" panose="020F0502020204030204" pitchFamily="34" charset="0"/>
              </a:rPr>
              <a:t>Breadth-first search (BFS)</a:t>
            </a:r>
          </a:p>
        </p:txBody>
      </p:sp>
      <mc:AlternateContent xmlns:mc="http://schemas.openxmlformats.org/markup-compatibility/2006">
        <mc:Choice xmlns:a14="http://schemas.microsoft.com/office/drawing/2010/main" Requires="a14">
          <p:sp>
            <p:nvSpPr>
              <p:cNvPr id="10" name="Textplatzhalter 2">
                <a:extLst>
                  <a:ext uri="{FF2B5EF4-FFF2-40B4-BE49-F238E27FC236}">
                    <a16:creationId xmlns:a16="http://schemas.microsoft.com/office/drawing/2014/main" id="{9254B13C-19D7-4861-A881-548D1903C1E4}"/>
                  </a:ext>
                </a:extLst>
              </p:cNvPr>
              <p:cNvSpPr>
                <a:spLocks noGrp="1"/>
              </p:cNvSpPr>
              <p:nvPr>
                <p:ph type="body" idx="1"/>
              </p:nvPr>
            </p:nvSpPr>
            <p:spPr>
              <a:xfrm>
                <a:off x="457200" y="1276160"/>
                <a:ext cx="8229300" cy="3204400"/>
              </a:xfrm>
            </p:spPr>
            <p:txBody>
              <a:bodyPr/>
              <a:lstStyle/>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BFS discovers nodes uniformly across the breadth of already discovered nodes</a:t>
                </a: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It discovers first all nodes at distance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𝑘</m:t>
                    </m:r>
                  </m:oMath>
                </a14:m>
                <a:r>
                  <a:rPr lang="en-US" sz="1800" dirty="0">
                    <a:latin typeface="Calibri" panose="020F0502020204030204" pitchFamily="34" charset="0"/>
                    <a:ea typeface="Calibri" panose="020F0502020204030204" pitchFamily="34" charset="0"/>
                    <a:cs typeface="Calibri" panose="020F0502020204030204" pitchFamily="34" charset="0"/>
                  </a:rPr>
                  <a:t> from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𝑠</m:t>
                    </m:r>
                  </m:oMath>
                </a14:m>
                <a:r>
                  <a:rPr lang="en-US" sz="1800" dirty="0">
                    <a:latin typeface="Calibri" panose="020F0502020204030204" pitchFamily="34" charset="0"/>
                    <a:ea typeface="Calibri" panose="020F0502020204030204" pitchFamily="34" charset="0"/>
                    <a:cs typeface="Calibri" panose="020F0502020204030204" pitchFamily="34" charset="0"/>
                  </a:rPr>
                  <a:t> before discovering any node at distance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𝑘</m:t>
                    </m:r>
                    <m:r>
                      <a:rPr lang="en-US" sz="1800" i="1" dirty="0" smtClean="0">
                        <a:latin typeface="Cambria Math" panose="02040503050406030204" pitchFamily="18" charset="0"/>
                        <a:ea typeface="Calibri" panose="020F0502020204030204" pitchFamily="34" charset="0"/>
                        <a:cs typeface="Calibri" panose="020F0502020204030204" pitchFamily="34" charset="0"/>
                      </a:rPr>
                      <m:t>+1</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BFS keeps track of progress by coloring nodes as white, grey, or black</a:t>
                </a:r>
              </a:p>
              <a:p>
                <a:pPr marL="400050" indent="-285750">
                  <a:spcBef>
                    <a:spcPts val="600"/>
                  </a:spcBef>
                  <a:spcAft>
                    <a:spcPts val="600"/>
                  </a:spcAft>
                  <a:buFont typeface="Wingdings" panose="05000000000000000000" pitchFamily="2" charset="2"/>
                  <a:buChar char="v"/>
                </a:pPr>
                <a:r>
                  <a:rPr lang="en-US" sz="1800" i="1" dirty="0">
                    <a:latin typeface="Calibri" panose="020F0502020204030204" pitchFamily="34" charset="0"/>
                    <a:ea typeface="Calibri" panose="020F0502020204030204" pitchFamily="34" charset="0"/>
                    <a:cs typeface="Calibri" panose="020F0502020204030204" pitchFamily="34" charset="0"/>
                  </a:rPr>
                  <a:t>White nodes </a:t>
                </a:r>
                <a:r>
                  <a:rPr lang="en-US" sz="1800" dirty="0">
                    <a:latin typeface="Calibri" panose="020F0502020204030204" pitchFamily="34" charset="0"/>
                    <a:ea typeface="Calibri" panose="020F0502020204030204" pitchFamily="34" charset="0"/>
                    <a:cs typeface="Calibri" panose="020F0502020204030204" pitchFamily="34" charset="0"/>
                  </a:rPr>
                  <a:t>are nodes not yet reached</a:t>
                </a:r>
              </a:p>
              <a:p>
                <a:pPr marL="400050" indent="-285750">
                  <a:spcBef>
                    <a:spcPts val="600"/>
                  </a:spcBef>
                  <a:spcAft>
                    <a:spcPts val="600"/>
                  </a:spcAft>
                  <a:buFont typeface="Wingdings" panose="05000000000000000000" pitchFamily="2" charset="2"/>
                  <a:buChar char="v"/>
                </a:pPr>
                <a:r>
                  <a:rPr lang="en-US" sz="1800" i="1" dirty="0">
                    <a:latin typeface="Calibri" panose="020F0502020204030204" pitchFamily="34" charset="0"/>
                    <a:ea typeface="Calibri" panose="020F0502020204030204" pitchFamily="34" charset="0"/>
                    <a:cs typeface="Calibri" panose="020F0502020204030204" pitchFamily="34" charset="0"/>
                  </a:rPr>
                  <a:t>Grey nodes </a:t>
                </a:r>
                <a:r>
                  <a:rPr lang="en-US" sz="1800" dirty="0">
                    <a:latin typeface="Calibri" panose="020F0502020204030204" pitchFamily="34" charset="0"/>
                    <a:ea typeface="Calibri" panose="020F0502020204030204" pitchFamily="34" charset="0"/>
                    <a:cs typeface="Calibri" panose="020F0502020204030204" pitchFamily="34" charset="0"/>
                  </a:rPr>
                  <a:t>are discovered nodes, but their </a:t>
                </a:r>
                <a:r>
                  <a:rPr lang="en-US" sz="1800" dirty="0" err="1">
                    <a:latin typeface="Calibri" panose="020F0502020204030204" pitchFamily="34" charset="0"/>
                    <a:ea typeface="Calibri" panose="020F0502020204030204" pitchFamily="34" charset="0"/>
                    <a:cs typeface="Calibri" panose="020F0502020204030204" pitchFamily="34" charset="0"/>
                  </a:rPr>
                  <a:t>neighbours</a:t>
                </a:r>
                <a:r>
                  <a:rPr lang="en-US" sz="1800" dirty="0">
                    <a:latin typeface="Calibri" panose="020F0502020204030204" pitchFamily="34" charset="0"/>
                    <a:ea typeface="Calibri" panose="020F0502020204030204" pitchFamily="34" charset="0"/>
                    <a:cs typeface="Calibri" panose="020F0502020204030204" pitchFamily="34" charset="0"/>
                  </a:rPr>
                  <a:t> are not completely examined</a:t>
                </a:r>
              </a:p>
              <a:p>
                <a:pPr marL="400050" indent="-285750">
                  <a:spcBef>
                    <a:spcPts val="600"/>
                  </a:spcBef>
                  <a:spcAft>
                    <a:spcPts val="600"/>
                  </a:spcAft>
                  <a:buFont typeface="Wingdings" panose="05000000000000000000" pitchFamily="2" charset="2"/>
                  <a:buChar char="v"/>
                </a:pPr>
                <a:r>
                  <a:rPr lang="en-US" sz="1800" i="1" dirty="0">
                    <a:latin typeface="Calibri" panose="020F0502020204030204" pitchFamily="34" charset="0"/>
                    <a:ea typeface="Calibri" panose="020F0502020204030204" pitchFamily="34" charset="0"/>
                    <a:cs typeface="Calibri" panose="020F0502020204030204" pitchFamily="34" charset="0"/>
                  </a:rPr>
                  <a:t>Black nodes </a:t>
                </a:r>
                <a:r>
                  <a:rPr lang="en-US" sz="1800" dirty="0">
                    <a:latin typeface="Calibri" panose="020F0502020204030204" pitchFamily="34" charset="0"/>
                    <a:ea typeface="Calibri" panose="020F0502020204030204" pitchFamily="34" charset="0"/>
                    <a:cs typeface="Calibri" panose="020F0502020204030204" pitchFamily="34" charset="0"/>
                  </a:rPr>
                  <a:t>are discovered, and their </a:t>
                </a:r>
                <a:r>
                  <a:rPr lang="en-US" sz="1800" dirty="0" err="1">
                    <a:latin typeface="Calibri" panose="020F0502020204030204" pitchFamily="34" charset="0"/>
                    <a:ea typeface="Calibri" panose="020F0502020204030204" pitchFamily="34" charset="0"/>
                    <a:cs typeface="Calibri" panose="020F0502020204030204" pitchFamily="34" charset="0"/>
                  </a:rPr>
                  <a:t>neighbours</a:t>
                </a:r>
                <a:r>
                  <a:rPr lang="en-US" sz="1800" dirty="0">
                    <a:latin typeface="Calibri" panose="020F0502020204030204" pitchFamily="34" charset="0"/>
                    <a:ea typeface="Calibri" panose="020F0502020204030204" pitchFamily="34" charset="0"/>
                    <a:cs typeface="Calibri" panose="020F0502020204030204" pitchFamily="34" charset="0"/>
                  </a:rPr>
                  <a:t> have been completely examined</a:t>
                </a:r>
              </a:p>
            </p:txBody>
          </p:sp>
        </mc:Choice>
        <mc:Fallback>
          <p:sp>
            <p:nvSpPr>
              <p:cNvPr id="10" name="Textplatzhalter 2">
                <a:extLst>
                  <a:ext uri="{FF2B5EF4-FFF2-40B4-BE49-F238E27FC236}">
                    <a16:creationId xmlns:a16="http://schemas.microsoft.com/office/drawing/2014/main" id="{9254B13C-19D7-4861-A881-548D1903C1E4}"/>
                  </a:ext>
                </a:extLst>
              </p:cNvPr>
              <p:cNvSpPr>
                <a:spLocks noGrp="1" noRot="1" noChangeAspect="1" noMove="1" noResize="1" noEditPoints="1" noAdjustHandles="1" noChangeArrowheads="1" noChangeShapeType="1" noTextEdit="1"/>
              </p:cNvSpPr>
              <p:nvPr>
                <p:ph type="body" idx="1"/>
              </p:nvPr>
            </p:nvSpPr>
            <p:spPr>
              <a:xfrm>
                <a:off x="457200" y="1276160"/>
                <a:ext cx="8229300" cy="3204400"/>
              </a:xfrm>
              <a:blipFill>
                <a:blip r:embed="rId3"/>
                <a:stretch>
                  <a:fillRect b="-791"/>
                </a:stretch>
              </a:blipFill>
            </p:spPr>
            <p:txBody>
              <a:bodyPr/>
              <a:lstStyle/>
              <a:p>
                <a:r>
                  <a:rPr lang="en-AT">
                    <a:noFill/>
                  </a:rPr>
                  <a:t> </a:t>
                </a:r>
              </a:p>
            </p:txBody>
          </p:sp>
        </mc:Fallback>
      </mc:AlternateContent>
    </p:spTree>
    <p:extLst>
      <p:ext uri="{BB962C8B-B14F-4D97-AF65-F5344CB8AC3E}">
        <p14:creationId xmlns:p14="http://schemas.microsoft.com/office/powerpoint/2010/main" val="3404528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 Verbindung mit Pfeil 6"/>
          <p:cNvCxnSpPr>
            <a:cxnSpLocks noChangeShapeType="1"/>
            <a:endCxn id="23" idx="1"/>
          </p:cNvCxnSpPr>
          <p:nvPr/>
        </p:nvCxnSpPr>
        <p:spPr bwMode="auto">
          <a:xfrm>
            <a:off x="2716925"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pic>
        <p:nvPicPr>
          <p:cNvPr id="23" name="Grafik 22"/>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4067056" y="1848220"/>
            <a:ext cx="810000" cy="810000"/>
          </a:xfrm>
          <a:prstGeom prst="rect">
            <a:avLst/>
          </a:prstGeom>
          <a:ln w="38100" cap="sq">
            <a:solidFill>
              <a:srgbClr val="000000"/>
            </a:solidFill>
            <a:prstDash val="solid"/>
            <a:miter lim="800000"/>
          </a:ln>
          <a:effectLst/>
        </p:spPr>
      </p:pic>
      <p:sp>
        <p:nvSpPr>
          <p:cNvPr id="25" name="Rechteck 24"/>
          <p:cNvSpPr/>
          <p:nvPr/>
        </p:nvSpPr>
        <p:spPr>
          <a:xfrm>
            <a:off x="4180427" y="1610198"/>
            <a:ext cx="560090"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Vienna</a:t>
            </a:r>
          </a:p>
        </p:txBody>
      </p:sp>
      <p:pic>
        <p:nvPicPr>
          <p:cNvPr id="22" name="Grafik 21"/>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6257165" y="1848220"/>
            <a:ext cx="810000" cy="810000"/>
          </a:xfrm>
          <a:prstGeom prst="rect">
            <a:avLst/>
          </a:prstGeom>
          <a:ln w="38100" cap="sq">
            <a:solidFill>
              <a:srgbClr val="000000"/>
            </a:solidFill>
            <a:prstDash val="solid"/>
            <a:miter lim="800000"/>
          </a:ln>
          <a:effectLst/>
        </p:spPr>
      </p:pic>
      <p:sp>
        <p:nvSpPr>
          <p:cNvPr id="28" name="Rechteck 27"/>
          <p:cNvSpPr/>
          <p:nvPr/>
        </p:nvSpPr>
        <p:spPr>
          <a:xfrm>
            <a:off x="6374907" y="1604824"/>
            <a:ext cx="574517" cy="230832"/>
          </a:xfrm>
          <a:prstGeom prst="rect">
            <a:avLst/>
          </a:prstGeom>
          <a:noFill/>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pic>
        <p:nvPicPr>
          <p:cNvPr id="11" name="Grafik 10"/>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4055471" y="3468964"/>
            <a:ext cx="810000" cy="810000"/>
          </a:xfrm>
          <a:prstGeom prst="rect">
            <a:avLst/>
          </a:prstGeom>
          <a:ln w="38100" cap="sq">
            <a:solidFill>
              <a:srgbClr val="000000"/>
            </a:solidFill>
            <a:prstDash val="solid"/>
            <a:miter lim="800000"/>
          </a:ln>
          <a:effectLst/>
        </p:spPr>
      </p:pic>
      <p:sp>
        <p:nvSpPr>
          <p:cNvPr id="31" name="Rechteck 30"/>
          <p:cNvSpPr/>
          <p:nvPr/>
        </p:nvSpPr>
        <p:spPr>
          <a:xfrm>
            <a:off x="4902406" y="3730956"/>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0" name="Grafik 19"/>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1906925" y="1848220"/>
            <a:ext cx="810000" cy="810000"/>
          </a:xfrm>
          <a:prstGeom prst="rect">
            <a:avLst/>
          </a:prstGeom>
          <a:ln w="38100" cap="sq">
            <a:solidFill>
              <a:srgbClr val="000000"/>
            </a:solidFill>
            <a:prstDash val="solid"/>
            <a:miter lim="800000"/>
          </a:ln>
          <a:effectLst/>
        </p:spPr>
      </p:pic>
      <p:sp>
        <p:nvSpPr>
          <p:cNvPr id="32" name="Rechteck 31"/>
          <p:cNvSpPr/>
          <p:nvPr/>
        </p:nvSpPr>
        <p:spPr>
          <a:xfrm>
            <a:off x="2080773" y="1604824"/>
            <a:ext cx="462306"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4" name="Grafik 23"/>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4067056" y="5089708"/>
            <a:ext cx="810000" cy="810000"/>
          </a:xfrm>
          <a:prstGeom prst="rect">
            <a:avLst/>
          </a:prstGeom>
          <a:ln w="38100" cap="sq">
            <a:solidFill>
              <a:srgbClr val="000000"/>
            </a:solidFill>
            <a:prstDash val="solid"/>
            <a:miter lim="800000"/>
          </a:ln>
          <a:effectLst/>
        </p:spPr>
      </p:pic>
      <p:sp>
        <p:nvSpPr>
          <p:cNvPr id="33" name="Rechteck 32"/>
          <p:cNvSpPr/>
          <p:nvPr/>
        </p:nvSpPr>
        <p:spPr>
          <a:xfrm>
            <a:off x="4168297" y="4845975"/>
            <a:ext cx="590546"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London</a:t>
            </a:r>
          </a:p>
        </p:txBody>
      </p:sp>
      <p:pic>
        <p:nvPicPr>
          <p:cNvPr id="18" name="Grafik 17"/>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6257165" y="5089708"/>
            <a:ext cx="810000" cy="810000"/>
          </a:xfrm>
          <a:prstGeom prst="rect">
            <a:avLst/>
          </a:prstGeom>
          <a:ln w="38100" cap="sq">
            <a:solidFill>
              <a:srgbClr val="000000"/>
            </a:solidFill>
            <a:prstDash val="solid"/>
            <a:miter lim="800000"/>
          </a:ln>
          <a:effectLst/>
        </p:spPr>
      </p:pic>
      <p:sp>
        <p:nvSpPr>
          <p:cNvPr id="34" name="Rechteck 33"/>
          <p:cNvSpPr/>
          <p:nvPr/>
        </p:nvSpPr>
        <p:spPr>
          <a:xfrm>
            <a:off x="5284348" y="5386485"/>
            <a:ext cx="914353" cy="230832"/>
          </a:xfrm>
          <a:prstGeom prst="rect">
            <a:avLst/>
          </a:prstGeom>
          <a:noFill/>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pic>
        <p:nvPicPr>
          <p:cNvPr id="21" name="Grafik 20"/>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1906925" y="5089708"/>
            <a:ext cx="810000" cy="810000"/>
          </a:xfrm>
          <a:prstGeom prst="rect">
            <a:avLst/>
          </a:prstGeom>
          <a:ln w="38100" cap="sq">
            <a:solidFill>
              <a:srgbClr val="000000"/>
            </a:solidFill>
            <a:prstDash val="solid"/>
            <a:miter lim="800000"/>
          </a:ln>
          <a:effectLst/>
        </p:spPr>
      </p:pic>
      <p:sp>
        <p:nvSpPr>
          <p:cNvPr id="35" name="Rechteck 34"/>
          <p:cNvSpPr/>
          <p:nvPr/>
        </p:nvSpPr>
        <p:spPr>
          <a:xfrm>
            <a:off x="2088787" y="4843120"/>
            <a:ext cx="446277"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cxnSp>
        <p:nvCxnSpPr>
          <p:cNvPr id="43" name="Gerade Verbindung mit Pfeil 42"/>
          <p:cNvCxnSpPr>
            <a:cxnSpLocks noChangeShapeType="1"/>
          </p:cNvCxnSpPr>
          <p:nvPr/>
        </p:nvCxnSpPr>
        <p:spPr bwMode="auto">
          <a:xfrm>
            <a:off x="4903553"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4" name="Gerade Verbindung mit Pfeil 43"/>
          <p:cNvCxnSpPr>
            <a:cxnSpLocks noChangeShapeType="1"/>
          </p:cNvCxnSpPr>
          <p:nvPr/>
        </p:nvCxnSpPr>
        <p:spPr bwMode="auto">
          <a:xfrm>
            <a:off x="2716925" y="5524985"/>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5" name="Gerade Verbindung mit Pfeil 44"/>
          <p:cNvCxnSpPr>
            <a:cxnSpLocks noChangeShapeType="1"/>
          </p:cNvCxnSpPr>
          <p:nvPr/>
        </p:nvCxnSpPr>
        <p:spPr bwMode="auto">
          <a:xfrm flipH="1">
            <a:off x="2716926" y="4278964"/>
            <a:ext cx="1336094"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0" name="Gerade Verbindung mit Pfeil 59"/>
          <p:cNvCxnSpPr>
            <a:cxnSpLocks noChangeShapeType="1"/>
          </p:cNvCxnSpPr>
          <p:nvPr/>
        </p:nvCxnSpPr>
        <p:spPr bwMode="auto">
          <a:xfrm>
            <a:off x="4469726" y="2658220"/>
            <a:ext cx="0"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1" name="Gerade Verbindung mit Pfeil 60"/>
          <p:cNvCxnSpPr>
            <a:cxnSpLocks noChangeShapeType="1"/>
          </p:cNvCxnSpPr>
          <p:nvPr/>
        </p:nvCxnSpPr>
        <p:spPr bwMode="auto">
          <a:xfrm>
            <a:off x="6691199" y="2679830"/>
            <a:ext cx="0" cy="2379251"/>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8" name="Gerade Verbindung mit Pfeil 67"/>
          <p:cNvCxnSpPr>
            <a:cxnSpLocks noChangeShapeType="1"/>
          </p:cNvCxnSpPr>
          <p:nvPr/>
        </p:nvCxnSpPr>
        <p:spPr bwMode="auto">
          <a:xfrm>
            <a:off x="4874119" y="4278964"/>
            <a:ext cx="1379565" cy="79871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1" name="Gerade Verbindung mit Pfeil 70"/>
          <p:cNvCxnSpPr>
            <a:cxnSpLocks noChangeShapeType="1"/>
          </p:cNvCxnSpPr>
          <p:nvPr/>
        </p:nvCxnSpPr>
        <p:spPr bwMode="auto">
          <a:xfrm>
            <a:off x="2716925" y="2658220"/>
            <a:ext cx="1323633" cy="795606"/>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4" name="Gerade Verbindung mit Pfeil 73"/>
          <p:cNvCxnSpPr>
            <a:cxnSpLocks noChangeShapeType="1"/>
          </p:cNvCxnSpPr>
          <p:nvPr/>
        </p:nvCxnSpPr>
        <p:spPr bwMode="auto">
          <a:xfrm flipH="1">
            <a:off x="4865472" y="2665904"/>
            <a:ext cx="1367503" cy="80306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sp>
        <p:nvSpPr>
          <p:cNvPr id="26" name="Titel 1">
            <a:extLst>
              <a:ext uri="{FF2B5EF4-FFF2-40B4-BE49-F238E27FC236}">
                <a16:creationId xmlns:a16="http://schemas.microsoft.com/office/drawing/2014/main" id="{A73A9437-BF7C-46C8-BD4E-D3829A9CBF0E}"/>
              </a:ext>
            </a:extLst>
          </p:cNvPr>
          <p:cNvSpPr txBox="1">
            <a:spLocks/>
          </p:cNvSpPr>
          <p:nvPr/>
        </p:nvSpPr>
        <p:spPr>
          <a:xfrm>
            <a:off x="457200" y="273600"/>
            <a:ext cx="8229300" cy="1144800"/>
          </a:xfrm>
        </p:spPr>
        <p:txBody>
          <a:bodyPr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4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b="1" dirty="0">
                <a:latin typeface="Calibri" panose="020F0502020204030204" pitchFamily="34" charset="0"/>
                <a:cs typeface="Calibri" panose="020F0502020204030204" pitchFamily="34" charset="0"/>
              </a:rPr>
              <a:t>BFS</a:t>
            </a:r>
          </a:p>
        </p:txBody>
      </p:sp>
    </p:spTree>
    <p:extLst>
      <p:ext uri="{BB962C8B-B14F-4D97-AF65-F5344CB8AC3E}">
        <p14:creationId xmlns:p14="http://schemas.microsoft.com/office/powerpoint/2010/main" val="6587893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Tabelle 39"/>
          <p:cNvGraphicFramePr>
            <a:graphicFrameLocks noGrp="1"/>
          </p:cNvGraphicFramePr>
          <p:nvPr/>
        </p:nvGraphicFramePr>
        <p:xfrm>
          <a:off x="7552046" y="2359249"/>
          <a:ext cx="964882" cy="1668780"/>
        </p:xfrm>
        <a:graphic>
          <a:graphicData uri="http://schemas.openxmlformats.org/drawingml/2006/table">
            <a:tbl>
              <a:tblPr firstRow="1" bandRow="1">
                <a:tableStyleId>{5940675A-B579-460E-94D1-54222C63F5DA}</a:tableStyleId>
              </a:tblPr>
              <a:tblGrid>
                <a:gridCol w="964882">
                  <a:extLst>
                    <a:ext uri="{9D8B030D-6E8A-4147-A177-3AD203B41FA5}">
                      <a16:colId xmlns:a16="http://schemas.microsoft.com/office/drawing/2014/main" val="715316522"/>
                    </a:ext>
                  </a:extLst>
                </a:gridCol>
              </a:tblGrid>
              <a:tr h="278130">
                <a:tc>
                  <a:txBody>
                    <a:bodyPr/>
                    <a:lstStyle/>
                    <a:p>
                      <a:endParaRPr lang="en-US" sz="1100" dirty="0"/>
                    </a:p>
                  </a:txBody>
                  <a:tcPr marL="68580" marR="68580" marT="34290" marB="34290"/>
                </a:tc>
                <a:extLst>
                  <a:ext uri="{0D108BD9-81ED-4DB2-BD59-A6C34878D82A}">
                    <a16:rowId xmlns:a16="http://schemas.microsoft.com/office/drawing/2014/main" val="1413745254"/>
                  </a:ext>
                </a:extLst>
              </a:tr>
              <a:tr h="278130">
                <a:tc>
                  <a:txBody>
                    <a:bodyPr/>
                    <a:lstStyle/>
                    <a:p>
                      <a:endParaRPr lang="en-US" sz="1100"/>
                    </a:p>
                  </a:txBody>
                  <a:tcPr marL="68580" marR="68580" marT="34290" marB="34290"/>
                </a:tc>
                <a:extLst>
                  <a:ext uri="{0D108BD9-81ED-4DB2-BD59-A6C34878D82A}">
                    <a16:rowId xmlns:a16="http://schemas.microsoft.com/office/drawing/2014/main" val="1494897690"/>
                  </a:ext>
                </a:extLst>
              </a:tr>
              <a:tr h="278130">
                <a:tc>
                  <a:txBody>
                    <a:bodyPr/>
                    <a:lstStyle/>
                    <a:p>
                      <a:endParaRPr lang="en-US" sz="1100" dirty="0"/>
                    </a:p>
                  </a:txBody>
                  <a:tcPr marL="68580" marR="68580" marT="34290" marB="34290"/>
                </a:tc>
                <a:extLst>
                  <a:ext uri="{0D108BD9-81ED-4DB2-BD59-A6C34878D82A}">
                    <a16:rowId xmlns:a16="http://schemas.microsoft.com/office/drawing/2014/main" val="398061953"/>
                  </a:ext>
                </a:extLst>
              </a:tr>
              <a:tr h="278130">
                <a:tc>
                  <a:txBody>
                    <a:bodyPr/>
                    <a:lstStyle/>
                    <a:p>
                      <a:endParaRPr lang="en-US" sz="1100" dirty="0"/>
                    </a:p>
                  </a:txBody>
                  <a:tcPr marL="68580" marR="68580" marT="34290" marB="34290"/>
                </a:tc>
                <a:extLst>
                  <a:ext uri="{0D108BD9-81ED-4DB2-BD59-A6C34878D82A}">
                    <a16:rowId xmlns:a16="http://schemas.microsoft.com/office/drawing/2014/main" val="533970250"/>
                  </a:ext>
                </a:extLst>
              </a:tr>
              <a:tr h="278130">
                <a:tc>
                  <a:txBody>
                    <a:bodyPr/>
                    <a:lstStyle/>
                    <a:p>
                      <a:endParaRPr lang="en-US" sz="1100"/>
                    </a:p>
                  </a:txBody>
                  <a:tcPr marL="68580" marR="68580" marT="34290" marB="34290"/>
                </a:tc>
                <a:extLst>
                  <a:ext uri="{0D108BD9-81ED-4DB2-BD59-A6C34878D82A}">
                    <a16:rowId xmlns:a16="http://schemas.microsoft.com/office/drawing/2014/main" val="2450525908"/>
                  </a:ext>
                </a:extLst>
              </a:tr>
              <a:tr h="278130">
                <a:tc>
                  <a:txBody>
                    <a:bodyPr/>
                    <a:lstStyle/>
                    <a:p>
                      <a:endParaRPr lang="en-US" sz="1100" dirty="0"/>
                    </a:p>
                  </a:txBody>
                  <a:tcPr marL="68580" marR="68580" marT="34290" marB="34290"/>
                </a:tc>
                <a:extLst>
                  <a:ext uri="{0D108BD9-81ED-4DB2-BD59-A6C34878D82A}">
                    <a16:rowId xmlns:a16="http://schemas.microsoft.com/office/drawing/2014/main" val="2128231988"/>
                  </a:ext>
                </a:extLst>
              </a:tr>
            </a:tbl>
          </a:graphicData>
        </a:graphic>
      </p:graphicFrame>
      <p:sp>
        <p:nvSpPr>
          <p:cNvPr id="10" name="Rechteck 9"/>
          <p:cNvSpPr/>
          <p:nvPr/>
        </p:nvSpPr>
        <p:spPr>
          <a:xfrm>
            <a:off x="7552046" y="2359249"/>
            <a:ext cx="964882" cy="27699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Rechteck 38"/>
          <p:cNvSpPr/>
          <p:nvPr/>
        </p:nvSpPr>
        <p:spPr>
          <a:xfrm>
            <a:off x="7747565" y="2359249"/>
            <a:ext cx="560090"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Vienna</a:t>
            </a:r>
          </a:p>
        </p:txBody>
      </p:sp>
      <p:cxnSp>
        <p:nvCxnSpPr>
          <p:cNvPr id="38" name="Gerade Verbindung mit Pfeil 37"/>
          <p:cNvCxnSpPr>
            <a:cxnSpLocks noChangeShapeType="1"/>
            <a:endCxn id="41" idx="1"/>
          </p:cNvCxnSpPr>
          <p:nvPr/>
        </p:nvCxnSpPr>
        <p:spPr bwMode="auto">
          <a:xfrm>
            <a:off x="2716925"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pic>
        <p:nvPicPr>
          <p:cNvPr id="41" name="Grafik 40"/>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067056" y="1848220"/>
            <a:ext cx="810000" cy="810000"/>
          </a:xfrm>
          <a:prstGeom prst="rect">
            <a:avLst/>
          </a:prstGeom>
          <a:ln w="38100" cap="sq">
            <a:solidFill>
              <a:srgbClr val="000000"/>
            </a:solidFill>
            <a:prstDash val="solid"/>
            <a:miter lim="800000"/>
          </a:ln>
          <a:effectLst/>
        </p:spPr>
      </p:pic>
      <p:sp>
        <p:nvSpPr>
          <p:cNvPr id="42" name="Rechteck 41"/>
          <p:cNvSpPr/>
          <p:nvPr/>
        </p:nvSpPr>
        <p:spPr>
          <a:xfrm>
            <a:off x="4180427" y="1610198"/>
            <a:ext cx="560090"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Vienna</a:t>
            </a:r>
          </a:p>
        </p:txBody>
      </p:sp>
      <p:pic>
        <p:nvPicPr>
          <p:cNvPr id="46" name="Grafik 45"/>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257165" y="1848220"/>
            <a:ext cx="810000" cy="810000"/>
          </a:xfrm>
          <a:prstGeom prst="rect">
            <a:avLst/>
          </a:prstGeom>
          <a:ln w="38100" cap="sq">
            <a:solidFill>
              <a:srgbClr val="000000"/>
            </a:solidFill>
            <a:prstDash val="solid"/>
            <a:miter lim="800000"/>
          </a:ln>
          <a:effectLst/>
        </p:spPr>
      </p:pic>
      <p:sp>
        <p:nvSpPr>
          <p:cNvPr id="47" name="Rechteck 46"/>
          <p:cNvSpPr/>
          <p:nvPr/>
        </p:nvSpPr>
        <p:spPr>
          <a:xfrm>
            <a:off x="6374907" y="1604824"/>
            <a:ext cx="574517" cy="230832"/>
          </a:xfrm>
          <a:prstGeom prst="rect">
            <a:avLst/>
          </a:prstGeom>
          <a:noFill/>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pic>
        <p:nvPicPr>
          <p:cNvPr id="48" name="Grafik 47"/>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055471" y="3468964"/>
            <a:ext cx="810000" cy="810000"/>
          </a:xfrm>
          <a:prstGeom prst="rect">
            <a:avLst/>
          </a:prstGeom>
          <a:ln w="38100" cap="sq">
            <a:solidFill>
              <a:srgbClr val="000000"/>
            </a:solidFill>
            <a:prstDash val="solid"/>
            <a:miter lim="800000"/>
          </a:ln>
          <a:effectLst/>
        </p:spPr>
      </p:pic>
      <p:sp>
        <p:nvSpPr>
          <p:cNvPr id="49" name="Rechteck 48"/>
          <p:cNvSpPr/>
          <p:nvPr/>
        </p:nvSpPr>
        <p:spPr>
          <a:xfrm>
            <a:off x="4902406" y="3730956"/>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50" name="Grafik 49"/>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906925" y="1848220"/>
            <a:ext cx="810000" cy="810000"/>
          </a:xfrm>
          <a:prstGeom prst="rect">
            <a:avLst/>
          </a:prstGeom>
          <a:ln w="38100" cap="sq">
            <a:solidFill>
              <a:srgbClr val="000000"/>
            </a:solidFill>
            <a:prstDash val="solid"/>
            <a:miter lim="800000"/>
          </a:ln>
          <a:effectLst/>
        </p:spPr>
      </p:pic>
      <p:sp>
        <p:nvSpPr>
          <p:cNvPr id="51" name="Rechteck 50"/>
          <p:cNvSpPr/>
          <p:nvPr/>
        </p:nvSpPr>
        <p:spPr>
          <a:xfrm>
            <a:off x="2080773" y="1604824"/>
            <a:ext cx="462306"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52" name="Grafik 51"/>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067056" y="5089708"/>
            <a:ext cx="810000" cy="810000"/>
          </a:xfrm>
          <a:prstGeom prst="rect">
            <a:avLst/>
          </a:prstGeom>
          <a:ln w="38100" cap="sq">
            <a:solidFill>
              <a:srgbClr val="000000"/>
            </a:solidFill>
            <a:prstDash val="solid"/>
            <a:miter lim="800000"/>
          </a:ln>
          <a:effectLst/>
        </p:spPr>
      </p:pic>
      <p:sp>
        <p:nvSpPr>
          <p:cNvPr id="53" name="Rechteck 52"/>
          <p:cNvSpPr/>
          <p:nvPr/>
        </p:nvSpPr>
        <p:spPr>
          <a:xfrm>
            <a:off x="4168297" y="4845975"/>
            <a:ext cx="590546"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London</a:t>
            </a:r>
          </a:p>
        </p:txBody>
      </p:sp>
      <p:pic>
        <p:nvPicPr>
          <p:cNvPr id="54" name="Grafik 53"/>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257165" y="5089708"/>
            <a:ext cx="810000" cy="810000"/>
          </a:xfrm>
          <a:prstGeom prst="rect">
            <a:avLst/>
          </a:prstGeom>
          <a:ln w="38100" cap="sq">
            <a:solidFill>
              <a:srgbClr val="000000"/>
            </a:solidFill>
            <a:prstDash val="solid"/>
            <a:miter lim="800000"/>
          </a:ln>
          <a:effectLst/>
        </p:spPr>
      </p:pic>
      <p:sp>
        <p:nvSpPr>
          <p:cNvPr id="55" name="Rechteck 54"/>
          <p:cNvSpPr/>
          <p:nvPr/>
        </p:nvSpPr>
        <p:spPr>
          <a:xfrm>
            <a:off x="5284348" y="5386485"/>
            <a:ext cx="914353" cy="230832"/>
          </a:xfrm>
          <a:prstGeom prst="rect">
            <a:avLst/>
          </a:prstGeom>
          <a:noFill/>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pic>
        <p:nvPicPr>
          <p:cNvPr id="56" name="Grafik 55"/>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1906925" y="5089708"/>
            <a:ext cx="810000" cy="810000"/>
          </a:xfrm>
          <a:prstGeom prst="rect">
            <a:avLst/>
          </a:prstGeom>
          <a:ln w="38100" cap="sq">
            <a:solidFill>
              <a:srgbClr val="000000"/>
            </a:solidFill>
            <a:prstDash val="solid"/>
            <a:miter lim="800000"/>
          </a:ln>
          <a:effectLst/>
        </p:spPr>
      </p:pic>
      <p:sp>
        <p:nvSpPr>
          <p:cNvPr id="57" name="Rechteck 56"/>
          <p:cNvSpPr/>
          <p:nvPr/>
        </p:nvSpPr>
        <p:spPr>
          <a:xfrm>
            <a:off x="2088787" y="4843120"/>
            <a:ext cx="446277"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cxnSp>
        <p:nvCxnSpPr>
          <p:cNvPr id="58" name="Gerade Verbindung mit Pfeil 57"/>
          <p:cNvCxnSpPr>
            <a:cxnSpLocks noChangeShapeType="1"/>
          </p:cNvCxnSpPr>
          <p:nvPr/>
        </p:nvCxnSpPr>
        <p:spPr bwMode="auto">
          <a:xfrm>
            <a:off x="4903553"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59" name="Gerade Verbindung mit Pfeil 58"/>
          <p:cNvCxnSpPr>
            <a:cxnSpLocks noChangeShapeType="1"/>
          </p:cNvCxnSpPr>
          <p:nvPr/>
        </p:nvCxnSpPr>
        <p:spPr bwMode="auto">
          <a:xfrm>
            <a:off x="2716925" y="5524985"/>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2" name="Gerade Verbindung mit Pfeil 61"/>
          <p:cNvCxnSpPr>
            <a:cxnSpLocks noChangeShapeType="1"/>
          </p:cNvCxnSpPr>
          <p:nvPr/>
        </p:nvCxnSpPr>
        <p:spPr bwMode="auto">
          <a:xfrm flipH="1">
            <a:off x="2716926" y="4278964"/>
            <a:ext cx="1336094"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3" name="Gerade Verbindung mit Pfeil 62"/>
          <p:cNvCxnSpPr>
            <a:cxnSpLocks noChangeShapeType="1"/>
          </p:cNvCxnSpPr>
          <p:nvPr/>
        </p:nvCxnSpPr>
        <p:spPr bwMode="auto">
          <a:xfrm>
            <a:off x="4469726" y="2658220"/>
            <a:ext cx="0"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4" name="Gerade Verbindung mit Pfeil 63"/>
          <p:cNvCxnSpPr>
            <a:cxnSpLocks noChangeShapeType="1"/>
          </p:cNvCxnSpPr>
          <p:nvPr/>
        </p:nvCxnSpPr>
        <p:spPr bwMode="auto">
          <a:xfrm>
            <a:off x="6691199" y="2679830"/>
            <a:ext cx="0" cy="2379251"/>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5" name="Gerade Verbindung mit Pfeil 64"/>
          <p:cNvCxnSpPr>
            <a:cxnSpLocks noChangeShapeType="1"/>
          </p:cNvCxnSpPr>
          <p:nvPr/>
        </p:nvCxnSpPr>
        <p:spPr bwMode="auto">
          <a:xfrm>
            <a:off x="4874119" y="4278964"/>
            <a:ext cx="1379565" cy="79871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6" name="Gerade Verbindung mit Pfeil 65"/>
          <p:cNvCxnSpPr>
            <a:cxnSpLocks noChangeShapeType="1"/>
          </p:cNvCxnSpPr>
          <p:nvPr/>
        </p:nvCxnSpPr>
        <p:spPr bwMode="auto">
          <a:xfrm>
            <a:off x="2716925" y="2658220"/>
            <a:ext cx="1323633" cy="795606"/>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7" name="Gerade Verbindung mit Pfeil 66"/>
          <p:cNvCxnSpPr>
            <a:cxnSpLocks noChangeShapeType="1"/>
          </p:cNvCxnSpPr>
          <p:nvPr/>
        </p:nvCxnSpPr>
        <p:spPr bwMode="auto">
          <a:xfrm flipH="1">
            <a:off x="4865472" y="2665904"/>
            <a:ext cx="1367503" cy="80306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sp>
        <p:nvSpPr>
          <p:cNvPr id="69" name="Rechteck 68"/>
          <p:cNvSpPr/>
          <p:nvPr/>
        </p:nvSpPr>
        <p:spPr>
          <a:xfrm>
            <a:off x="1822573" y="1668844"/>
            <a:ext cx="2206400" cy="427794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Rechteck 69"/>
          <p:cNvSpPr/>
          <p:nvPr/>
        </p:nvSpPr>
        <p:spPr>
          <a:xfrm>
            <a:off x="4906860" y="1668844"/>
            <a:ext cx="2208055" cy="4277948"/>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Rechteck 71"/>
          <p:cNvSpPr/>
          <p:nvPr/>
        </p:nvSpPr>
        <p:spPr>
          <a:xfrm>
            <a:off x="4030627" y="1668844"/>
            <a:ext cx="872927" cy="4277948"/>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1" name="Titel 1">
            <a:extLst>
              <a:ext uri="{FF2B5EF4-FFF2-40B4-BE49-F238E27FC236}">
                <a16:creationId xmlns:a16="http://schemas.microsoft.com/office/drawing/2014/main" id="{67CBB704-C4AD-4913-AB3E-47B2A3A5DA5A}"/>
              </a:ext>
            </a:extLst>
          </p:cNvPr>
          <p:cNvSpPr txBox="1">
            <a:spLocks/>
          </p:cNvSpPr>
          <p:nvPr/>
        </p:nvSpPr>
        <p:spPr>
          <a:xfrm>
            <a:off x="457200" y="273600"/>
            <a:ext cx="8229300" cy="1144800"/>
          </a:xfrm>
        </p:spPr>
        <p:txBody>
          <a:bodyPr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4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b="1" dirty="0">
                <a:latin typeface="Calibri" panose="020F0502020204030204" pitchFamily="34" charset="0"/>
                <a:cs typeface="Calibri" panose="020F0502020204030204" pitchFamily="34" charset="0"/>
              </a:rPr>
              <a:t>BFS</a:t>
            </a:r>
          </a:p>
        </p:txBody>
      </p:sp>
    </p:spTree>
    <p:extLst>
      <p:ext uri="{BB962C8B-B14F-4D97-AF65-F5344CB8AC3E}">
        <p14:creationId xmlns:p14="http://schemas.microsoft.com/office/powerpoint/2010/main" val="6058851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Tabelle 39"/>
          <p:cNvGraphicFramePr>
            <a:graphicFrameLocks noGrp="1"/>
          </p:cNvGraphicFramePr>
          <p:nvPr/>
        </p:nvGraphicFramePr>
        <p:xfrm>
          <a:off x="7552046" y="2359249"/>
          <a:ext cx="964882" cy="1668780"/>
        </p:xfrm>
        <a:graphic>
          <a:graphicData uri="http://schemas.openxmlformats.org/drawingml/2006/table">
            <a:tbl>
              <a:tblPr firstRow="1" bandRow="1">
                <a:tableStyleId>{5940675A-B579-460E-94D1-54222C63F5DA}</a:tableStyleId>
              </a:tblPr>
              <a:tblGrid>
                <a:gridCol w="964882">
                  <a:extLst>
                    <a:ext uri="{9D8B030D-6E8A-4147-A177-3AD203B41FA5}">
                      <a16:colId xmlns:a16="http://schemas.microsoft.com/office/drawing/2014/main" val="715316522"/>
                    </a:ext>
                  </a:extLst>
                </a:gridCol>
              </a:tblGrid>
              <a:tr h="278130">
                <a:tc>
                  <a:txBody>
                    <a:bodyPr/>
                    <a:lstStyle/>
                    <a:p>
                      <a:endParaRPr lang="en-US" sz="1100" dirty="0"/>
                    </a:p>
                  </a:txBody>
                  <a:tcPr marL="68580" marR="68580" marT="34290" marB="34290"/>
                </a:tc>
                <a:extLst>
                  <a:ext uri="{0D108BD9-81ED-4DB2-BD59-A6C34878D82A}">
                    <a16:rowId xmlns:a16="http://schemas.microsoft.com/office/drawing/2014/main" val="1413745254"/>
                  </a:ext>
                </a:extLst>
              </a:tr>
              <a:tr h="278130">
                <a:tc>
                  <a:txBody>
                    <a:bodyPr/>
                    <a:lstStyle/>
                    <a:p>
                      <a:endParaRPr lang="en-US" sz="1100"/>
                    </a:p>
                  </a:txBody>
                  <a:tcPr marL="68580" marR="68580" marT="34290" marB="34290"/>
                </a:tc>
                <a:extLst>
                  <a:ext uri="{0D108BD9-81ED-4DB2-BD59-A6C34878D82A}">
                    <a16:rowId xmlns:a16="http://schemas.microsoft.com/office/drawing/2014/main" val="1494897690"/>
                  </a:ext>
                </a:extLst>
              </a:tr>
              <a:tr h="278130">
                <a:tc>
                  <a:txBody>
                    <a:bodyPr/>
                    <a:lstStyle/>
                    <a:p>
                      <a:endParaRPr lang="en-US" sz="1100" dirty="0"/>
                    </a:p>
                  </a:txBody>
                  <a:tcPr marL="68580" marR="68580" marT="34290" marB="34290"/>
                </a:tc>
                <a:extLst>
                  <a:ext uri="{0D108BD9-81ED-4DB2-BD59-A6C34878D82A}">
                    <a16:rowId xmlns:a16="http://schemas.microsoft.com/office/drawing/2014/main" val="398061953"/>
                  </a:ext>
                </a:extLst>
              </a:tr>
              <a:tr h="278130">
                <a:tc>
                  <a:txBody>
                    <a:bodyPr/>
                    <a:lstStyle/>
                    <a:p>
                      <a:endParaRPr lang="en-US" sz="1100" dirty="0"/>
                    </a:p>
                  </a:txBody>
                  <a:tcPr marL="68580" marR="68580" marT="34290" marB="34290"/>
                </a:tc>
                <a:extLst>
                  <a:ext uri="{0D108BD9-81ED-4DB2-BD59-A6C34878D82A}">
                    <a16:rowId xmlns:a16="http://schemas.microsoft.com/office/drawing/2014/main" val="533970250"/>
                  </a:ext>
                </a:extLst>
              </a:tr>
              <a:tr h="278130">
                <a:tc>
                  <a:txBody>
                    <a:bodyPr/>
                    <a:lstStyle/>
                    <a:p>
                      <a:endParaRPr lang="en-US" sz="1100"/>
                    </a:p>
                  </a:txBody>
                  <a:tcPr marL="68580" marR="68580" marT="34290" marB="34290"/>
                </a:tc>
                <a:extLst>
                  <a:ext uri="{0D108BD9-81ED-4DB2-BD59-A6C34878D82A}">
                    <a16:rowId xmlns:a16="http://schemas.microsoft.com/office/drawing/2014/main" val="2450525908"/>
                  </a:ext>
                </a:extLst>
              </a:tr>
              <a:tr h="278130">
                <a:tc>
                  <a:txBody>
                    <a:bodyPr/>
                    <a:lstStyle/>
                    <a:p>
                      <a:endParaRPr lang="en-US" sz="1100" dirty="0"/>
                    </a:p>
                  </a:txBody>
                  <a:tcPr marL="68580" marR="68580" marT="34290" marB="34290"/>
                </a:tc>
                <a:extLst>
                  <a:ext uri="{0D108BD9-81ED-4DB2-BD59-A6C34878D82A}">
                    <a16:rowId xmlns:a16="http://schemas.microsoft.com/office/drawing/2014/main" val="2128231988"/>
                  </a:ext>
                </a:extLst>
              </a:tr>
            </a:tbl>
          </a:graphicData>
        </a:graphic>
      </p:graphicFrame>
      <p:cxnSp>
        <p:nvCxnSpPr>
          <p:cNvPr id="7" name="Gerade Verbindung mit Pfeil 6"/>
          <p:cNvCxnSpPr>
            <a:cxnSpLocks noChangeShapeType="1"/>
            <a:endCxn id="23" idx="1"/>
          </p:cNvCxnSpPr>
          <p:nvPr/>
        </p:nvCxnSpPr>
        <p:spPr bwMode="auto">
          <a:xfrm>
            <a:off x="2716925"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pic>
        <p:nvPicPr>
          <p:cNvPr id="23" name="Grafik 2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067056" y="1848220"/>
            <a:ext cx="810000" cy="810000"/>
          </a:xfrm>
          <a:prstGeom prst="rect">
            <a:avLst/>
          </a:prstGeom>
          <a:ln w="38100" cap="sq">
            <a:solidFill>
              <a:srgbClr val="000000"/>
            </a:solidFill>
            <a:prstDash val="solid"/>
            <a:miter lim="800000"/>
          </a:ln>
          <a:effectLst/>
        </p:spPr>
      </p:pic>
      <p:sp>
        <p:nvSpPr>
          <p:cNvPr id="25" name="Rechteck 24"/>
          <p:cNvSpPr/>
          <p:nvPr/>
        </p:nvSpPr>
        <p:spPr>
          <a:xfrm>
            <a:off x="4180427" y="1610198"/>
            <a:ext cx="560090"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Vienna</a:t>
            </a:r>
          </a:p>
        </p:txBody>
      </p:sp>
      <p:pic>
        <p:nvPicPr>
          <p:cNvPr id="22" name="Grafik 2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257165" y="1848220"/>
            <a:ext cx="810000" cy="810000"/>
          </a:xfrm>
          <a:prstGeom prst="rect">
            <a:avLst/>
          </a:prstGeom>
          <a:ln w="38100" cap="sq">
            <a:solidFill>
              <a:srgbClr val="000000"/>
            </a:solidFill>
            <a:prstDash val="solid"/>
            <a:miter lim="800000"/>
          </a:ln>
          <a:effectLst/>
        </p:spPr>
      </p:pic>
      <p:sp>
        <p:nvSpPr>
          <p:cNvPr id="28" name="Rechteck 27"/>
          <p:cNvSpPr/>
          <p:nvPr/>
        </p:nvSpPr>
        <p:spPr>
          <a:xfrm>
            <a:off x="6374907" y="1604824"/>
            <a:ext cx="574517" cy="230832"/>
          </a:xfrm>
          <a:prstGeom prst="rect">
            <a:avLst/>
          </a:prstGeom>
          <a:noFill/>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pic>
        <p:nvPicPr>
          <p:cNvPr id="11" name="Grafik 10"/>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055471" y="3468964"/>
            <a:ext cx="810000" cy="810000"/>
          </a:xfrm>
          <a:prstGeom prst="rect">
            <a:avLst/>
          </a:prstGeom>
          <a:ln w="38100" cap="sq">
            <a:solidFill>
              <a:srgbClr val="000000"/>
            </a:solidFill>
            <a:prstDash val="solid"/>
            <a:miter lim="800000"/>
          </a:ln>
          <a:effectLst/>
        </p:spPr>
      </p:pic>
      <p:sp>
        <p:nvSpPr>
          <p:cNvPr id="31" name="Rechteck 30"/>
          <p:cNvSpPr/>
          <p:nvPr/>
        </p:nvSpPr>
        <p:spPr>
          <a:xfrm>
            <a:off x="4902406" y="3730956"/>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0" name="Grafik 19"/>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906925" y="1848220"/>
            <a:ext cx="810000" cy="810000"/>
          </a:xfrm>
          <a:prstGeom prst="rect">
            <a:avLst/>
          </a:prstGeom>
          <a:ln w="38100" cap="sq">
            <a:solidFill>
              <a:srgbClr val="000000"/>
            </a:solidFill>
            <a:prstDash val="solid"/>
            <a:miter lim="800000"/>
          </a:ln>
          <a:effectLst>
            <a:glow>
              <a:schemeClr val="accent1"/>
            </a:glow>
            <a:softEdge rad="0"/>
          </a:effectLst>
        </p:spPr>
      </p:pic>
      <p:sp>
        <p:nvSpPr>
          <p:cNvPr id="32" name="Rechteck 31"/>
          <p:cNvSpPr/>
          <p:nvPr/>
        </p:nvSpPr>
        <p:spPr>
          <a:xfrm>
            <a:off x="2080773" y="1604824"/>
            <a:ext cx="462306" cy="230832"/>
          </a:xfrm>
          <a:prstGeom prst="rect">
            <a:avLst/>
          </a:prstGeom>
          <a:noFill/>
          <a:effectLst>
            <a:glow>
              <a:schemeClr val="accent1"/>
            </a:glow>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4" name="Grafik 23"/>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067056" y="5089708"/>
            <a:ext cx="810000" cy="810000"/>
          </a:xfrm>
          <a:prstGeom prst="rect">
            <a:avLst/>
          </a:prstGeom>
          <a:ln w="38100" cap="sq">
            <a:solidFill>
              <a:srgbClr val="000000"/>
            </a:solidFill>
            <a:prstDash val="solid"/>
            <a:miter lim="800000"/>
          </a:ln>
          <a:effectLst/>
        </p:spPr>
      </p:pic>
      <p:sp>
        <p:nvSpPr>
          <p:cNvPr id="33" name="Rechteck 32"/>
          <p:cNvSpPr/>
          <p:nvPr/>
        </p:nvSpPr>
        <p:spPr>
          <a:xfrm>
            <a:off x="4168297" y="4845975"/>
            <a:ext cx="590546"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London</a:t>
            </a:r>
          </a:p>
        </p:txBody>
      </p:sp>
      <p:pic>
        <p:nvPicPr>
          <p:cNvPr id="18" name="Grafik 17"/>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257165" y="5089708"/>
            <a:ext cx="810000" cy="810000"/>
          </a:xfrm>
          <a:prstGeom prst="rect">
            <a:avLst/>
          </a:prstGeom>
          <a:ln w="38100" cap="sq">
            <a:solidFill>
              <a:srgbClr val="000000"/>
            </a:solidFill>
            <a:prstDash val="solid"/>
            <a:miter lim="800000"/>
          </a:ln>
          <a:effectLst/>
        </p:spPr>
      </p:pic>
      <p:sp>
        <p:nvSpPr>
          <p:cNvPr id="34" name="Rechteck 33"/>
          <p:cNvSpPr/>
          <p:nvPr/>
        </p:nvSpPr>
        <p:spPr>
          <a:xfrm>
            <a:off x="5284348" y="5386485"/>
            <a:ext cx="914353" cy="230832"/>
          </a:xfrm>
          <a:prstGeom prst="rect">
            <a:avLst/>
          </a:prstGeom>
          <a:noFill/>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pic>
        <p:nvPicPr>
          <p:cNvPr id="21" name="Grafik 20"/>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1906925" y="5089708"/>
            <a:ext cx="810000" cy="810000"/>
          </a:xfrm>
          <a:prstGeom prst="rect">
            <a:avLst/>
          </a:prstGeom>
          <a:ln w="38100" cap="sq">
            <a:solidFill>
              <a:srgbClr val="000000"/>
            </a:solidFill>
            <a:prstDash val="solid"/>
            <a:miter lim="800000"/>
          </a:ln>
          <a:effectLst/>
        </p:spPr>
      </p:pic>
      <p:sp>
        <p:nvSpPr>
          <p:cNvPr id="35" name="Rechteck 34"/>
          <p:cNvSpPr/>
          <p:nvPr/>
        </p:nvSpPr>
        <p:spPr>
          <a:xfrm>
            <a:off x="2088787" y="4843120"/>
            <a:ext cx="446277"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cxnSp>
        <p:nvCxnSpPr>
          <p:cNvPr id="43" name="Gerade Verbindung mit Pfeil 42"/>
          <p:cNvCxnSpPr>
            <a:cxnSpLocks noChangeShapeType="1"/>
          </p:cNvCxnSpPr>
          <p:nvPr/>
        </p:nvCxnSpPr>
        <p:spPr bwMode="auto">
          <a:xfrm>
            <a:off x="4903553"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4" name="Gerade Verbindung mit Pfeil 43"/>
          <p:cNvCxnSpPr>
            <a:cxnSpLocks noChangeShapeType="1"/>
          </p:cNvCxnSpPr>
          <p:nvPr/>
        </p:nvCxnSpPr>
        <p:spPr bwMode="auto">
          <a:xfrm>
            <a:off x="2716925" y="5524985"/>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5" name="Gerade Verbindung mit Pfeil 44"/>
          <p:cNvCxnSpPr>
            <a:cxnSpLocks noChangeShapeType="1"/>
          </p:cNvCxnSpPr>
          <p:nvPr/>
        </p:nvCxnSpPr>
        <p:spPr bwMode="auto">
          <a:xfrm flipH="1">
            <a:off x="2716926" y="4278964"/>
            <a:ext cx="1336094"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0" name="Gerade Verbindung mit Pfeil 59"/>
          <p:cNvCxnSpPr>
            <a:cxnSpLocks noChangeShapeType="1"/>
          </p:cNvCxnSpPr>
          <p:nvPr/>
        </p:nvCxnSpPr>
        <p:spPr bwMode="auto">
          <a:xfrm>
            <a:off x="4469726" y="2658220"/>
            <a:ext cx="0"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1" name="Gerade Verbindung mit Pfeil 60"/>
          <p:cNvCxnSpPr>
            <a:cxnSpLocks noChangeShapeType="1"/>
          </p:cNvCxnSpPr>
          <p:nvPr/>
        </p:nvCxnSpPr>
        <p:spPr bwMode="auto">
          <a:xfrm>
            <a:off x="6691199" y="2679830"/>
            <a:ext cx="0" cy="2379251"/>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8" name="Gerade Verbindung mit Pfeil 67"/>
          <p:cNvCxnSpPr>
            <a:cxnSpLocks noChangeShapeType="1"/>
          </p:cNvCxnSpPr>
          <p:nvPr/>
        </p:nvCxnSpPr>
        <p:spPr bwMode="auto">
          <a:xfrm>
            <a:off x="4874119" y="4278964"/>
            <a:ext cx="1379565" cy="79871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1" name="Gerade Verbindung mit Pfeil 70"/>
          <p:cNvCxnSpPr>
            <a:cxnSpLocks noChangeShapeType="1"/>
          </p:cNvCxnSpPr>
          <p:nvPr/>
        </p:nvCxnSpPr>
        <p:spPr bwMode="auto">
          <a:xfrm>
            <a:off x="2716925" y="2658220"/>
            <a:ext cx="1323633" cy="795606"/>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4" name="Gerade Verbindung mit Pfeil 73"/>
          <p:cNvCxnSpPr>
            <a:cxnSpLocks noChangeShapeType="1"/>
          </p:cNvCxnSpPr>
          <p:nvPr/>
        </p:nvCxnSpPr>
        <p:spPr bwMode="auto">
          <a:xfrm flipH="1">
            <a:off x="4865472" y="2665904"/>
            <a:ext cx="1367503" cy="80306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sp>
        <p:nvSpPr>
          <p:cNvPr id="30" name="Rechteck 29"/>
          <p:cNvSpPr/>
          <p:nvPr/>
        </p:nvSpPr>
        <p:spPr>
          <a:xfrm>
            <a:off x="1827251" y="1668844"/>
            <a:ext cx="2206400" cy="427794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Rechteck 37"/>
          <p:cNvSpPr/>
          <p:nvPr/>
        </p:nvSpPr>
        <p:spPr>
          <a:xfrm>
            <a:off x="4906860" y="1668844"/>
            <a:ext cx="2208055" cy="4277948"/>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Rechteck 38"/>
          <p:cNvSpPr/>
          <p:nvPr/>
        </p:nvSpPr>
        <p:spPr>
          <a:xfrm>
            <a:off x="4030627" y="2690066"/>
            <a:ext cx="872927" cy="3260137"/>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Pfeil nach rechts 40"/>
          <p:cNvSpPr/>
          <p:nvPr/>
        </p:nvSpPr>
        <p:spPr>
          <a:xfrm>
            <a:off x="3580775" y="1900234"/>
            <a:ext cx="362047" cy="281978"/>
          </a:xfrm>
          <a:prstGeom prst="rightArrow">
            <a:avLst/>
          </a:prstGeom>
          <a:gradFill>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Rechteck 35"/>
          <p:cNvSpPr/>
          <p:nvPr/>
        </p:nvSpPr>
        <p:spPr>
          <a:xfrm>
            <a:off x="4909765" y="1900233"/>
            <a:ext cx="213841"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0</a:t>
            </a:r>
          </a:p>
        </p:txBody>
      </p:sp>
      <p:sp>
        <p:nvSpPr>
          <p:cNvPr id="37" name="Titel 1">
            <a:extLst>
              <a:ext uri="{FF2B5EF4-FFF2-40B4-BE49-F238E27FC236}">
                <a16:creationId xmlns:a16="http://schemas.microsoft.com/office/drawing/2014/main" id="{8823D8DF-3163-483C-8C0B-B5164735C76D}"/>
              </a:ext>
            </a:extLst>
          </p:cNvPr>
          <p:cNvSpPr txBox="1">
            <a:spLocks/>
          </p:cNvSpPr>
          <p:nvPr/>
        </p:nvSpPr>
        <p:spPr>
          <a:xfrm>
            <a:off x="457200" y="273600"/>
            <a:ext cx="8229300" cy="1144800"/>
          </a:xfrm>
        </p:spPr>
        <p:txBody>
          <a:bodyPr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4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b="1" dirty="0">
                <a:latin typeface="Calibri" panose="020F0502020204030204" pitchFamily="34" charset="0"/>
                <a:cs typeface="Calibri" panose="020F0502020204030204" pitchFamily="34" charset="0"/>
              </a:rPr>
              <a:t>BFS</a:t>
            </a:r>
          </a:p>
        </p:txBody>
      </p:sp>
    </p:spTree>
    <p:extLst>
      <p:ext uri="{BB962C8B-B14F-4D97-AF65-F5344CB8AC3E}">
        <p14:creationId xmlns:p14="http://schemas.microsoft.com/office/powerpoint/2010/main" val="4237961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 name="Tabelle 49"/>
          <p:cNvGraphicFramePr>
            <a:graphicFrameLocks noGrp="1"/>
          </p:cNvGraphicFramePr>
          <p:nvPr/>
        </p:nvGraphicFramePr>
        <p:xfrm>
          <a:off x="7552046" y="2359249"/>
          <a:ext cx="964882" cy="1668780"/>
        </p:xfrm>
        <a:graphic>
          <a:graphicData uri="http://schemas.openxmlformats.org/drawingml/2006/table">
            <a:tbl>
              <a:tblPr firstRow="1" bandRow="1">
                <a:tableStyleId>{5940675A-B579-460E-94D1-54222C63F5DA}</a:tableStyleId>
              </a:tblPr>
              <a:tblGrid>
                <a:gridCol w="964882">
                  <a:extLst>
                    <a:ext uri="{9D8B030D-6E8A-4147-A177-3AD203B41FA5}">
                      <a16:colId xmlns:a16="http://schemas.microsoft.com/office/drawing/2014/main" val="715316522"/>
                    </a:ext>
                  </a:extLst>
                </a:gridCol>
              </a:tblGrid>
              <a:tr h="278130">
                <a:tc>
                  <a:txBody>
                    <a:bodyPr/>
                    <a:lstStyle/>
                    <a:p>
                      <a:endParaRPr lang="en-US" sz="1100" dirty="0"/>
                    </a:p>
                  </a:txBody>
                  <a:tcPr marL="68580" marR="68580" marT="34290" marB="34290"/>
                </a:tc>
                <a:extLst>
                  <a:ext uri="{0D108BD9-81ED-4DB2-BD59-A6C34878D82A}">
                    <a16:rowId xmlns:a16="http://schemas.microsoft.com/office/drawing/2014/main" val="1413745254"/>
                  </a:ext>
                </a:extLst>
              </a:tr>
              <a:tr h="278130">
                <a:tc>
                  <a:txBody>
                    <a:bodyPr/>
                    <a:lstStyle/>
                    <a:p>
                      <a:endParaRPr lang="en-US" sz="1100"/>
                    </a:p>
                  </a:txBody>
                  <a:tcPr marL="68580" marR="68580" marT="34290" marB="34290"/>
                </a:tc>
                <a:extLst>
                  <a:ext uri="{0D108BD9-81ED-4DB2-BD59-A6C34878D82A}">
                    <a16:rowId xmlns:a16="http://schemas.microsoft.com/office/drawing/2014/main" val="1494897690"/>
                  </a:ext>
                </a:extLst>
              </a:tr>
              <a:tr h="278130">
                <a:tc>
                  <a:txBody>
                    <a:bodyPr/>
                    <a:lstStyle/>
                    <a:p>
                      <a:endParaRPr lang="en-US" sz="1100" dirty="0"/>
                    </a:p>
                  </a:txBody>
                  <a:tcPr marL="68580" marR="68580" marT="34290" marB="34290"/>
                </a:tc>
                <a:extLst>
                  <a:ext uri="{0D108BD9-81ED-4DB2-BD59-A6C34878D82A}">
                    <a16:rowId xmlns:a16="http://schemas.microsoft.com/office/drawing/2014/main" val="398061953"/>
                  </a:ext>
                </a:extLst>
              </a:tr>
              <a:tr h="278130">
                <a:tc>
                  <a:txBody>
                    <a:bodyPr/>
                    <a:lstStyle/>
                    <a:p>
                      <a:endParaRPr lang="en-US" sz="1100" dirty="0"/>
                    </a:p>
                  </a:txBody>
                  <a:tcPr marL="68580" marR="68580" marT="34290" marB="34290"/>
                </a:tc>
                <a:extLst>
                  <a:ext uri="{0D108BD9-81ED-4DB2-BD59-A6C34878D82A}">
                    <a16:rowId xmlns:a16="http://schemas.microsoft.com/office/drawing/2014/main" val="533970250"/>
                  </a:ext>
                </a:extLst>
              </a:tr>
              <a:tr h="278130">
                <a:tc>
                  <a:txBody>
                    <a:bodyPr/>
                    <a:lstStyle/>
                    <a:p>
                      <a:endParaRPr lang="en-US" sz="1100"/>
                    </a:p>
                  </a:txBody>
                  <a:tcPr marL="68580" marR="68580" marT="34290" marB="34290"/>
                </a:tc>
                <a:extLst>
                  <a:ext uri="{0D108BD9-81ED-4DB2-BD59-A6C34878D82A}">
                    <a16:rowId xmlns:a16="http://schemas.microsoft.com/office/drawing/2014/main" val="2450525908"/>
                  </a:ext>
                </a:extLst>
              </a:tr>
              <a:tr h="278130">
                <a:tc>
                  <a:txBody>
                    <a:bodyPr/>
                    <a:lstStyle/>
                    <a:p>
                      <a:endParaRPr lang="en-US" sz="1100" dirty="0"/>
                    </a:p>
                  </a:txBody>
                  <a:tcPr marL="68580" marR="68580" marT="34290" marB="34290"/>
                </a:tc>
                <a:extLst>
                  <a:ext uri="{0D108BD9-81ED-4DB2-BD59-A6C34878D82A}">
                    <a16:rowId xmlns:a16="http://schemas.microsoft.com/office/drawing/2014/main" val="2128231988"/>
                  </a:ext>
                </a:extLst>
              </a:tr>
            </a:tbl>
          </a:graphicData>
        </a:graphic>
      </p:graphicFrame>
      <p:cxnSp>
        <p:nvCxnSpPr>
          <p:cNvPr id="7" name="Gerade Verbindung mit Pfeil 6"/>
          <p:cNvCxnSpPr>
            <a:cxnSpLocks noChangeShapeType="1"/>
            <a:endCxn id="23" idx="1"/>
          </p:cNvCxnSpPr>
          <p:nvPr/>
        </p:nvCxnSpPr>
        <p:spPr bwMode="auto">
          <a:xfrm>
            <a:off x="2716925"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pic>
        <p:nvPicPr>
          <p:cNvPr id="23" name="Grafik 2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067056" y="1848220"/>
            <a:ext cx="810000" cy="810000"/>
          </a:xfrm>
          <a:prstGeom prst="rect">
            <a:avLst/>
          </a:prstGeom>
          <a:ln w="38100" cap="sq">
            <a:solidFill>
              <a:srgbClr val="000000"/>
            </a:solidFill>
            <a:prstDash val="solid"/>
            <a:miter lim="800000"/>
          </a:ln>
          <a:effectLst/>
        </p:spPr>
      </p:pic>
      <p:sp>
        <p:nvSpPr>
          <p:cNvPr id="25" name="Rechteck 24"/>
          <p:cNvSpPr/>
          <p:nvPr/>
        </p:nvSpPr>
        <p:spPr>
          <a:xfrm>
            <a:off x="4180427" y="1610198"/>
            <a:ext cx="560090"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Vienna</a:t>
            </a:r>
          </a:p>
        </p:txBody>
      </p:sp>
      <p:pic>
        <p:nvPicPr>
          <p:cNvPr id="22" name="Grafik 2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257165" y="1848220"/>
            <a:ext cx="810000" cy="810000"/>
          </a:xfrm>
          <a:prstGeom prst="rect">
            <a:avLst/>
          </a:prstGeom>
          <a:ln w="38100" cap="sq">
            <a:solidFill>
              <a:srgbClr val="000000"/>
            </a:solidFill>
            <a:prstDash val="solid"/>
            <a:miter lim="800000"/>
          </a:ln>
          <a:effectLst/>
        </p:spPr>
      </p:pic>
      <p:sp>
        <p:nvSpPr>
          <p:cNvPr id="28" name="Rechteck 27"/>
          <p:cNvSpPr/>
          <p:nvPr/>
        </p:nvSpPr>
        <p:spPr>
          <a:xfrm>
            <a:off x="6374907" y="1604824"/>
            <a:ext cx="574517" cy="230832"/>
          </a:xfrm>
          <a:prstGeom prst="rect">
            <a:avLst/>
          </a:prstGeom>
          <a:noFill/>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pic>
        <p:nvPicPr>
          <p:cNvPr id="11" name="Grafik 10"/>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055471" y="3468964"/>
            <a:ext cx="810000" cy="810000"/>
          </a:xfrm>
          <a:prstGeom prst="rect">
            <a:avLst/>
          </a:prstGeom>
          <a:ln w="38100" cap="sq">
            <a:solidFill>
              <a:srgbClr val="000000"/>
            </a:solidFill>
            <a:prstDash val="solid"/>
            <a:miter lim="800000"/>
          </a:ln>
          <a:effectLst/>
        </p:spPr>
      </p:pic>
      <p:sp>
        <p:nvSpPr>
          <p:cNvPr id="31" name="Rechteck 30"/>
          <p:cNvSpPr/>
          <p:nvPr/>
        </p:nvSpPr>
        <p:spPr>
          <a:xfrm>
            <a:off x="4902406" y="3730956"/>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0" name="Grafik 19"/>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906925" y="1848220"/>
            <a:ext cx="810000" cy="810000"/>
          </a:xfrm>
          <a:prstGeom prst="rect">
            <a:avLst/>
          </a:prstGeom>
          <a:ln w="38100" cap="sq">
            <a:solidFill>
              <a:srgbClr val="000000"/>
            </a:solidFill>
            <a:prstDash val="solid"/>
            <a:miter lim="800000"/>
          </a:ln>
          <a:effectLst>
            <a:glow>
              <a:schemeClr val="accent1"/>
            </a:glow>
            <a:softEdge rad="0"/>
          </a:effectLst>
        </p:spPr>
      </p:pic>
      <p:sp>
        <p:nvSpPr>
          <p:cNvPr id="32" name="Rechteck 31"/>
          <p:cNvSpPr/>
          <p:nvPr/>
        </p:nvSpPr>
        <p:spPr>
          <a:xfrm>
            <a:off x="2080773" y="1604824"/>
            <a:ext cx="462306" cy="230832"/>
          </a:xfrm>
          <a:prstGeom prst="rect">
            <a:avLst/>
          </a:prstGeom>
          <a:noFill/>
          <a:effectLst>
            <a:glow>
              <a:schemeClr val="accent1"/>
            </a:glow>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4" name="Grafik 23"/>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067056" y="5089708"/>
            <a:ext cx="810000" cy="810000"/>
          </a:xfrm>
          <a:prstGeom prst="rect">
            <a:avLst/>
          </a:prstGeom>
          <a:ln w="38100" cap="sq">
            <a:solidFill>
              <a:srgbClr val="000000"/>
            </a:solidFill>
            <a:prstDash val="solid"/>
            <a:miter lim="800000"/>
          </a:ln>
          <a:effectLst/>
        </p:spPr>
      </p:pic>
      <p:sp>
        <p:nvSpPr>
          <p:cNvPr id="33" name="Rechteck 32"/>
          <p:cNvSpPr/>
          <p:nvPr/>
        </p:nvSpPr>
        <p:spPr>
          <a:xfrm>
            <a:off x="4168297" y="4845975"/>
            <a:ext cx="590546"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London</a:t>
            </a:r>
          </a:p>
        </p:txBody>
      </p:sp>
      <p:pic>
        <p:nvPicPr>
          <p:cNvPr id="18" name="Grafik 17"/>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257165" y="5089708"/>
            <a:ext cx="810000" cy="810000"/>
          </a:xfrm>
          <a:prstGeom prst="rect">
            <a:avLst/>
          </a:prstGeom>
          <a:ln w="38100" cap="sq">
            <a:solidFill>
              <a:srgbClr val="000000"/>
            </a:solidFill>
            <a:prstDash val="solid"/>
            <a:miter lim="800000"/>
          </a:ln>
          <a:effectLst/>
        </p:spPr>
      </p:pic>
      <p:sp>
        <p:nvSpPr>
          <p:cNvPr id="34" name="Rechteck 33"/>
          <p:cNvSpPr/>
          <p:nvPr/>
        </p:nvSpPr>
        <p:spPr>
          <a:xfrm>
            <a:off x="5284348" y="5386485"/>
            <a:ext cx="914353" cy="230832"/>
          </a:xfrm>
          <a:prstGeom prst="rect">
            <a:avLst/>
          </a:prstGeom>
          <a:noFill/>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pic>
        <p:nvPicPr>
          <p:cNvPr id="21" name="Grafik 20"/>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1906925" y="5089708"/>
            <a:ext cx="810000" cy="810000"/>
          </a:xfrm>
          <a:prstGeom prst="rect">
            <a:avLst/>
          </a:prstGeom>
          <a:ln w="38100" cap="sq">
            <a:solidFill>
              <a:srgbClr val="000000"/>
            </a:solidFill>
            <a:prstDash val="solid"/>
            <a:miter lim="800000"/>
          </a:ln>
          <a:effectLst/>
        </p:spPr>
      </p:pic>
      <p:sp>
        <p:nvSpPr>
          <p:cNvPr id="35" name="Rechteck 34"/>
          <p:cNvSpPr/>
          <p:nvPr/>
        </p:nvSpPr>
        <p:spPr>
          <a:xfrm>
            <a:off x="2088787" y="4843120"/>
            <a:ext cx="446277"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cxnSp>
        <p:nvCxnSpPr>
          <p:cNvPr id="43" name="Gerade Verbindung mit Pfeil 42"/>
          <p:cNvCxnSpPr>
            <a:cxnSpLocks noChangeShapeType="1"/>
          </p:cNvCxnSpPr>
          <p:nvPr/>
        </p:nvCxnSpPr>
        <p:spPr bwMode="auto">
          <a:xfrm>
            <a:off x="4903553"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4" name="Gerade Verbindung mit Pfeil 43"/>
          <p:cNvCxnSpPr>
            <a:cxnSpLocks noChangeShapeType="1"/>
          </p:cNvCxnSpPr>
          <p:nvPr/>
        </p:nvCxnSpPr>
        <p:spPr bwMode="auto">
          <a:xfrm>
            <a:off x="2716925" y="5524985"/>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5" name="Gerade Verbindung mit Pfeil 44"/>
          <p:cNvCxnSpPr>
            <a:cxnSpLocks noChangeShapeType="1"/>
          </p:cNvCxnSpPr>
          <p:nvPr/>
        </p:nvCxnSpPr>
        <p:spPr bwMode="auto">
          <a:xfrm flipH="1">
            <a:off x="2716926" y="4278964"/>
            <a:ext cx="1336094"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0" name="Gerade Verbindung mit Pfeil 59"/>
          <p:cNvCxnSpPr>
            <a:cxnSpLocks noChangeShapeType="1"/>
          </p:cNvCxnSpPr>
          <p:nvPr/>
        </p:nvCxnSpPr>
        <p:spPr bwMode="auto">
          <a:xfrm>
            <a:off x="4469726" y="2658220"/>
            <a:ext cx="0"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1" name="Gerade Verbindung mit Pfeil 60"/>
          <p:cNvCxnSpPr>
            <a:cxnSpLocks noChangeShapeType="1"/>
          </p:cNvCxnSpPr>
          <p:nvPr/>
        </p:nvCxnSpPr>
        <p:spPr bwMode="auto">
          <a:xfrm>
            <a:off x="6691199" y="2679830"/>
            <a:ext cx="0" cy="2379251"/>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8" name="Gerade Verbindung mit Pfeil 67"/>
          <p:cNvCxnSpPr>
            <a:cxnSpLocks noChangeShapeType="1"/>
          </p:cNvCxnSpPr>
          <p:nvPr/>
        </p:nvCxnSpPr>
        <p:spPr bwMode="auto">
          <a:xfrm>
            <a:off x="4874119" y="4278964"/>
            <a:ext cx="1379565" cy="79871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1" name="Gerade Verbindung mit Pfeil 70"/>
          <p:cNvCxnSpPr>
            <a:cxnSpLocks noChangeShapeType="1"/>
          </p:cNvCxnSpPr>
          <p:nvPr/>
        </p:nvCxnSpPr>
        <p:spPr bwMode="auto">
          <a:xfrm>
            <a:off x="2716925" y="2658220"/>
            <a:ext cx="1323633" cy="795606"/>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4" name="Gerade Verbindung mit Pfeil 73"/>
          <p:cNvCxnSpPr>
            <a:cxnSpLocks noChangeShapeType="1"/>
          </p:cNvCxnSpPr>
          <p:nvPr/>
        </p:nvCxnSpPr>
        <p:spPr bwMode="auto">
          <a:xfrm flipH="1">
            <a:off x="4865472" y="2665904"/>
            <a:ext cx="1367503" cy="80306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sp>
        <p:nvSpPr>
          <p:cNvPr id="46" name="Rechteck 45"/>
          <p:cNvSpPr/>
          <p:nvPr/>
        </p:nvSpPr>
        <p:spPr>
          <a:xfrm>
            <a:off x="7815217" y="2357319"/>
            <a:ext cx="462306" cy="230832"/>
          </a:xfrm>
          <a:prstGeom prst="rect">
            <a:avLst/>
          </a:prstGeom>
          <a:noFill/>
          <a:effectLst>
            <a:glow>
              <a:schemeClr val="accent1"/>
            </a:glow>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7" name="Rechteck 46"/>
          <p:cNvSpPr/>
          <p:nvPr/>
        </p:nvSpPr>
        <p:spPr>
          <a:xfrm>
            <a:off x="7740113" y="2636999"/>
            <a:ext cx="574517" cy="230832"/>
          </a:xfrm>
          <a:prstGeom prst="rect">
            <a:avLst/>
          </a:prstGeom>
          <a:noFill/>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sp>
        <p:nvSpPr>
          <p:cNvPr id="48" name="Rechteck 47"/>
          <p:cNvSpPr/>
          <p:nvPr/>
        </p:nvSpPr>
        <p:spPr>
          <a:xfrm>
            <a:off x="7806152" y="2925092"/>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38" name="Rechteck 37"/>
          <p:cNvSpPr/>
          <p:nvPr/>
        </p:nvSpPr>
        <p:spPr>
          <a:xfrm>
            <a:off x="1827251" y="2693477"/>
            <a:ext cx="2206400" cy="3266963"/>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Rechteck 38"/>
          <p:cNvSpPr/>
          <p:nvPr/>
        </p:nvSpPr>
        <p:spPr>
          <a:xfrm>
            <a:off x="4903448" y="2690065"/>
            <a:ext cx="2208055" cy="1111784"/>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Rechteck 39"/>
          <p:cNvSpPr/>
          <p:nvPr/>
        </p:nvSpPr>
        <p:spPr>
          <a:xfrm>
            <a:off x="4030627" y="4330605"/>
            <a:ext cx="872927" cy="1609362"/>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Pfeil nach rechts 40"/>
          <p:cNvSpPr/>
          <p:nvPr/>
        </p:nvSpPr>
        <p:spPr>
          <a:xfrm>
            <a:off x="3580775" y="1900234"/>
            <a:ext cx="362047" cy="281978"/>
          </a:xfrm>
          <a:prstGeom prst="rightArrow">
            <a:avLst/>
          </a:prstGeom>
          <a:gradFill>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Rechteck 41"/>
          <p:cNvSpPr/>
          <p:nvPr/>
        </p:nvSpPr>
        <p:spPr>
          <a:xfrm>
            <a:off x="4898342" y="4078581"/>
            <a:ext cx="2208055" cy="1851151"/>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 name="Rechteck 50"/>
          <p:cNvSpPr/>
          <p:nvPr/>
        </p:nvSpPr>
        <p:spPr>
          <a:xfrm>
            <a:off x="5726317" y="3801850"/>
            <a:ext cx="1249179" cy="276273"/>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Rechteck 35"/>
          <p:cNvSpPr/>
          <p:nvPr/>
        </p:nvSpPr>
        <p:spPr>
          <a:xfrm>
            <a:off x="4909765" y="1900233"/>
            <a:ext cx="213841"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0</a:t>
            </a:r>
          </a:p>
        </p:txBody>
      </p:sp>
      <p:sp>
        <p:nvSpPr>
          <p:cNvPr id="37" name="Rechteck 36"/>
          <p:cNvSpPr/>
          <p:nvPr/>
        </p:nvSpPr>
        <p:spPr>
          <a:xfrm>
            <a:off x="2758122" y="1903072"/>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9" name="Rechteck 48"/>
          <p:cNvSpPr/>
          <p:nvPr/>
        </p:nvSpPr>
        <p:spPr>
          <a:xfrm>
            <a:off x="6013686" y="1898379"/>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52" name="Rechteck 51"/>
          <p:cNvSpPr/>
          <p:nvPr/>
        </p:nvSpPr>
        <p:spPr>
          <a:xfrm>
            <a:off x="4503280" y="3185948"/>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53" name="Titel 1">
            <a:extLst>
              <a:ext uri="{FF2B5EF4-FFF2-40B4-BE49-F238E27FC236}">
                <a16:creationId xmlns:a16="http://schemas.microsoft.com/office/drawing/2014/main" id="{9103038C-CF18-481C-B2F3-9A6E28874CC4}"/>
              </a:ext>
            </a:extLst>
          </p:cNvPr>
          <p:cNvSpPr txBox="1">
            <a:spLocks/>
          </p:cNvSpPr>
          <p:nvPr/>
        </p:nvSpPr>
        <p:spPr>
          <a:xfrm>
            <a:off x="457200" y="273600"/>
            <a:ext cx="8229300" cy="1144800"/>
          </a:xfrm>
        </p:spPr>
        <p:txBody>
          <a:bodyPr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4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b="1" dirty="0">
                <a:latin typeface="Calibri" panose="020F0502020204030204" pitchFamily="34" charset="0"/>
                <a:cs typeface="Calibri" panose="020F0502020204030204" pitchFamily="34" charset="0"/>
              </a:rPr>
              <a:t>BFS</a:t>
            </a:r>
          </a:p>
        </p:txBody>
      </p:sp>
    </p:spTree>
    <p:extLst>
      <p:ext uri="{BB962C8B-B14F-4D97-AF65-F5344CB8AC3E}">
        <p14:creationId xmlns:p14="http://schemas.microsoft.com/office/powerpoint/2010/main" val="4244247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2"/>
          <p:cNvSpPr txBox="1">
            <a:spLocks noGrp="1"/>
          </p:cNvSpPr>
          <p:nvPr>
            <p:ph type="title"/>
          </p:nvPr>
        </p:nvSpPr>
        <p:spPr>
          <a:xfrm>
            <a:off x="313944" y="274320"/>
            <a:ext cx="8458200" cy="1143000"/>
          </a:xfrm>
          <a:prstGeom prst="rect">
            <a:avLst/>
          </a:prstGeom>
          <a:noFill/>
          <a:ln>
            <a:noFill/>
          </a:ln>
        </p:spPr>
        <p:txBody>
          <a:bodyPr spcFirstLastPara="1" wrap="square" lIns="91425" tIns="91425" rIns="91425" bIns="91425" anchor="ctr" anchorCtr="0">
            <a:noAutofit/>
          </a:bodyPr>
          <a:lstStyle/>
          <a:p>
            <a:pPr algn="r">
              <a:buClr>
                <a:schemeClr val="dk1"/>
              </a:buClr>
              <a:buSzPts val="2800"/>
            </a:pPr>
            <a:r>
              <a:rPr lang="en-US" sz="2800" b="1" noProof="0" dirty="0">
                <a:solidFill>
                  <a:schemeClr val="dk1"/>
                </a:solidFill>
                <a:latin typeface="Calibri"/>
                <a:cs typeface="Calibri"/>
                <a:sym typeface="Calibri"/>
              </a:rPr>
              <a:t>Outline</a:t>
            </a:r>
            <a:endParaRPr lang="en-US" noProof="0" dirty="0">
              <a:solidFill>
                <a:schemeClr val="dk1"/>
              </a:solidFill>
            </a:endParaRPr>
          </a:p>
        </p:txBody>
      </p:sp>
      <p:sp>
        <p:nvSpPr>
          <p:cNvPr id="87" name="Google Shape;87;p2"/>
          <p:cNvSpPr txBox="1">
            <a:spLocks noGrp="1"/>
          </p:cNvSpPr>
          <p:nvPr>
            <p:ph type="body" idx="1"/>
          </p:nvPr>
        </p:nvSpPr>
        <p:spPr>
          <a:xfrm>
            <a:off x="457200" y="1606216"/>
            <a:ext cx="8229600" cy="1717429"/>
          </a:xfrm>
          <a:prstGeom prst="rect">
            <a:avLst/>
          </a:prstGeom>
          <a:noFill/>
          <a:ln>
            <a:noFill/>
          </a:ln>
        </p:spPr>
        <p:txBody>
          <a:bodyPr spcFirstLastPara="1" wrap="square" lIns="91425" tIns="91425" rIns="91425" bIns="91425" anchor="t" anchorCtr="0">
            <a:noAutofit/>
          </a:bodyPr>
          <a:lstStyle/>
          <a:p>
            <a:pPr marL="0" indent="0">
              <a:spcBef>
                <a:spcPts val="640"/>
              </a:spcBef>
            </a:pPr>
            <a:endParaRPr lang="en-US" sz="1800" noProof="0" dirty="0">
              <a:latin typeface="Calibri" panose="020F0502020204030204" pitchFamily="34" charset="0"/>
              <a:cs typeface="Calibri" panose="020F0502020204030204" pitchFamily="34" charset="0"/>
            </a:endParaRPr>
          </a:p>
          <a:p>
            <a:pPr marL="0" indent="0">
              <a:spcBef>
                <a:spcPts val="640"/>
              </a:spcBef>
            </a:pPr>
            <a:endParaRPr lang="en-US" sz="1800" noProof="0" dirty="0">
              <a:latin typeface="Calibri" panose="020F0502020204030204" pitchFamily="34" charset="0"/>
              <a:cs typeface="Calibri" panose="020F0502020204030204" pitchFamily="34" charset="0"/>
            </a:endParaRPr>
          </a:p>
        </p:txBody>
      </p:sp>
      <p:sp>
        <p:nvSpPr>
          <p:cNvPr id="5" name="Textfeld 4">
            <a:extLst>
              <a:ext uri="{FF2B5EF4-FFF2-40B4-BE49-F238E27FC236}">
                <a16:creationId xmlns:a16="http://schemas.microsoft.com/office/drawing/2014/main" id="{29E762BB-C30C-4581-B3C1-7319E93FAD44}"/>
              </a:ext>
            </a:extLst>
          </p:cNvPr>
          <p:cNvSpPr txBox="1"/>
          <p:nvPr/>
        </p:nvSpPr>
        <p:spPr>
          <a:xfrm>
            <a:off x="457200" y="1701579"/>
            <a:ext cx="7533861" cy="2031325"/>
          </a:xfrm>
          <a:prstGeom prst="rect">
            <a:avLst/>
          </a:prstGeom>
          <a:noFill/>
        </p:spPr>
        <p:txBody>
          <a:bodyPr wrap="square" rtlCol="0">
            <a:spAutoFit/>
          </a:bodyPr>
          <a:lstStyle/>
          <a:p>
            <a:pPr marL="342900" indent="-342900">
              <a:buFont typeface="+mj-lt"/>
              <a:buAutoNum type="arabicPeriod"/>
            </a:pPr>
            <a:r>
              <a:rPr lang="en-US" sz="1800" dirty="0">
                <a:latin typeface="Calibri" panose="020F0502020204030204" pitchFamily="34" charset="0"/>
                <a:cs typeface="Calibri" panose="020F0502020204030204" pitchFamily="34" charset="0"/>
                <a:hlinkClick r:id="rId3" action="ppaction://hlinksldjump"/>
              </a:rPr>
              <a:t>Representation of graphs</a:t>
            </a:r>
            <a:endParaRPr lang="en-US" sz="1800" dirty="0">
              <a:latin typeface="Calibri" panose="020F0502020204030204" pitchFamily="34" charset="0"/>
              <a:cs typeface="Calibri" panose="020F0502020204030204" pitchFamily="34" charset="0"/>
            </a:endParaRPr>
          </a:p>
          <a:p>
            <a:pPr marL="342900" indent="-342900">
              <a:buFont typeface="+mj-lt"/>
              <a:buAutoNum type="arabicPeriod"/>
            </a:pPr>
            <a:r>
              <a:rPr lang="en-US" sz="1800" dirty="0">
                <a:latin typeface="Calibri" panose="020F0502020204030204" pitchFamily="34" charset="0"/>
                <a:cs typeface="Calibri" panose="020F0502020204030204" pitchFamily="34" charset="0"/>
                <a:hlinkClick r:id="rId4" action="ppaction://hlinksldjump"/>
              </a:rPr>
              <a:t>Exercise</a:t>
            </a:r>
            <a:endParaRPr lang="en-US" sz="1800" dirty="0">
              <a:latin typeface="Calibri" panose="020F0502020204030204" pitchFamily="34" charset="0"/>
              <a:cs typeface="Calibri" panose="020F0502020204030204" pitchFamily="34" charset="0"/>
            </a:endParaRPr>
          </a:p>
          <a:p>
            <a:pPr marL="342900" indent="-342900">
              <a:buFont typeface="+mj-lt"/>
              <a:buAutoNum type="arabicPeriod"/>
            </a:pPr>
            <a:r>
              <a:rPr lang="en-US" sz="1800" dirty="0">
                <a:latin typeface="Calibri" panose="020F0502020204030204" pitchFamily="34" charset="0"/>
                <a:cs typeface="Calibri" panose="020F0502020204030204" pitchFamily="34" charset="0"/>
                <a:hlinkClick r:id="rId5" action="ppaction://hlinksldjump"/>
              </a:rPr>
              <a:t>Graph traversal</a:t>
            </a:r>
            <a:endParaRPr lang="en-US" sz="1800" dirty="0">
              <a:latin typeface="Calibri" panose="020F0502020204030204" pitchFamily="34" charset="0"/>
              <a:cs typeface="Calibri" panose="020F0502020204030204" pitchFamily="34" charset="0"/>
            </a:endParaRPr>
          </a:p>
          <a:p>
            <a:pPr marL="342900" indent="-342900">
              <a:buFont typeface="+mj-lt"/>
              <a:buAutoNum type="arabicPeriod"/>
            </a:pPr>
            <a:r>
              <a:rPr lang="en-US" sz="1800" dirty="0">
                <a:latin typeface="Calibri" panose="020F0502020204030204" pitchFamily="34" charset="0"/>
                <a:cs typeface="Calibri" panose="020F0502020204030204" pitchFamily="34" charset="0"/>
                <a:hlinkClick r:id="rId6" action="ppaction://hlinksldjump"/>
              </a:rPr>
              <a:t>Exercise</a:t>
            </a:r>
            <a:endParaRPr lang="en-US" sz="1800" dirty="0">
              <a:latin typeface="Calibri" panose="020F0502020204030204" pitchFamily="34" charset="0"/>
              <a:cs typeface="Calibri" panose="020F0502020204030204" pitchFamily="34" charset="0"/>
            </a:endParaRPr>
          </a:p>
          <a:p>
            <a:pPr marL="342900" indent="-342900">
              <a:buFont typeface="+mj-lt"/>
              <a:buAutoNum type="arabicPeriod"/>
            </a:pPr>
            <a:r>
              <a:rPr lang="en-US" sz="1800" dirty="0">
                <a:latin typeface="Calibri" panose="020F0502020204030204" pitchFamily="34" charset="0"/>
                <a:cs typeface="Calibri" panose="020F0502020204030204" pitchFamily="34" charset="0"/>
                <a:hlinkClick r:id="rId7" action="ppaction://hlinksldjump"/>
              </a:rPr>
              <a:t>Exercise</a:t>
            </a:r>
            <a:endParaRPr lang="en-US" sz="1800" dirty="0">
              <a:latin typeface="Calibri" panose="020F0502020204030204" pitchFamily="34" charset="0"/>
              <a:cs typeface="Calibri" panose="020F0502020204030204" pitchFamily="34" charset="0"/>
            </a:endParaRPr>
          </a:p>
          <a:p>
            <a:pPr marL="342900" indent="-342900">
              <a:buFont typeface="+mj-lt"/>
              <a:buAutoNum type="arabicPeriod"/>
            </a:pPr>
            <a:r>
              <a:rPr lang="en-US" sz="1800" dirty="0">
                <a:latin typeface="Calibri" panose="020F0502020204030204" pitchFamily="34" charset="0"/>
                <a:cs typeface="Calibri" panose="020F0502020204030204" pitchFamily="34" charset="0"/>
                <a:hlinkClick r:id="rId8" action="ppaction://hlinksldjump"/>
              </a:rPr>
              <a:t>Minimum spanning trees</a:t>
            </a:r>
            <a:endParaRPr lang="en-US" sz="1800" dirty="0">
              <a:latin typeface="Calibri" panose="020F0502020204030204" pitchFamily="34" charset="0"/>
              <a:cs typeface="Calibri" panose="020F0502020204030204" pitchFamily="34" charset="0"/>
            </a:endParaRPr>
          </a:p>
          <a:p>
            <a:pPr marL="342900" indent="-342900">
              <a:buFont typeface="+mj-lt"/>
              <a:buAutoNum type="arabicPeriod"/>
            </a:pPr>
            <a:r>
              <a:rPr lang="en-US" sz="1800">
                <a:latin typeface="Calibri" panose="020F0502020204030204" pitchFamily="34" charset="0"/>
                <a:cs typeface="Calibri" panose="020F0502020204030204" pitchFamily="34" charset="0"/>
                <a:hlinkClick r:id="rId9" action="ppaction://hlinksldjump"/>
              </a:rPr>
              <a:t>Exercise</a:t>
            </a:r>
            <a:endParaRPr lang="en-US" sz="1800" dirty="0">
              <a:latin typeface="Calibri" panose="020F0502020204030204" pitchFamily="34" charset="0"/>
              <a:cs typeface="Calibri" panose="020F050202020403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 name="Tabelle 49"/>
          <p:cNvGraphicFramePr>
            <a:graphicFrameLocks noGrp="1"/>
          </p:cNvGraphicFramePr>
          <p:nvPr/>
        </p:nvGraphicFramePr>
        <p:xfrm>
          <a:off x="7552046" y="2359249"/>
          <a:ext cx="964882" cy="1668780"/>
        </p:xfrm>
        <a:graphic>
          <a:graphicData uri="http://schemas.openxmlformats.org/drawingml/2006/table">
            <a:tbl>
              <a:tblPr firstRow="1" bandRow="1">
                <a:tableStyleId>{5940675A-B579-460E-94D1-54222C63F5DA}</a:tableStyleId>
              </a:tblPr>
              <a:tblGrid>
                <a:gridCol w="964882">
                  <a:extLst>
                    <a:ext uri="{9D8B030D-6E8A-4147-A177-3AD203B41FA5}">
                      <a16:colId xmlns:a16="http://schemas.microsoft.com/office/drawing/2014/main" val="715316522"/>
                    </a:ext>
                  </a:extLst>
                </a:gridCol>
              </a:tblGrid>
              <a:tr h="278130">
                <a:tc>
                  <a:txBody>
                    <a:bodyPr/>
                    <a:lstStyle/>
                    <a:p>
                      <a:endParaRPr lang="en-US" sz="1100" dirty="0"/>
                    </a:p>
                  </a:txBody>
                  <a:tcPr marL="68580" marR="68580" marT="34290" marB="34290"/>
                </a:tc>
                <a:extLst>
                  <a:ext uri="{0D108BD9-81ED-4DB2-BD59-A6C34878D82A}">
                    <a16:rowId xmlns:a16="http://schemas.microsoft.com/office/drawing/2014/main" val="1413745254"/>
                  </a:ext>
                </a:extLst>
              </a:tr>
              <a:tr h="278130">
                <a:tc>
                  <a:txBody>
                    <a:bodyPr/>
                    <a:lstStyle/>
                    <a:p>
                      <a:endParaRPr lang="en-US" sz="1100"/>
                    </a:p>
                  </a:txBody>
                  <a:tcPr marL="68580" marR="68580" marT="34290" marB="34290"/>
                </a:tc>
                <a:extLst>
                  <a:ext uri="{0D108BD9-81ED-4DB2-BD59-A6C34878D82A}">
                    <a16:rowId xmlns:a16="http://schemas.microsoft.com/office/drawing/2014/main" val="1494897690"/>
                  </a:ext>
                </a:extLst>
              </a:tr>
              <a:tr h="278130">
                <a:tc>
                  <a:txBody>
                    <a:bodyPr/>
                    <a:lstStyle/>
                    <a:p>
                      <a:endParaRPr lang="en-US" sz="1100" dirty="0"/>
                    </a:p>
                  </a:txBody>
                  <a:tcPr marL="68580" marR="68580" marT="34290" marB="34290"/>
                </a:tc>
                <a:extLst>
                  <a:ext uri="{0D108BD9-81ED-4DB2-BD59-A6C34878D82A}">
                    <a16:rowId xmlns:a16="http://schemas.microsoft.com/office/drawing/2014/main" val="398061953"/>
                  </a:ext>
                </a:extLst>
              </a:tr>
              <a:tr h="278130">
                <a:tc>
                  <a:txBody>
                    <a:bodyPr/>
                    <a:lstStyle/>
                    <a:p>
                      <a:endParaRPr lang="en-US" sz="1100" dirty="0"/>
                    </a:p>
                  </a:txBody>
                  <a:tcPr marL="68580" marR="68580" marT="34290" marB="34290"/>
                </a:tc>
                <a:extLst>
                  <a:ext uri="{0D108BD9-81ED-4DB2-BD59-A6C34878D82A}">
                    <a16:rowId xmlns:a16="http://schemas.microsoft.com/office/drawing/2014/main" val="533970250"/>
                  </a:ext>
                </a:extLst>
              </a:tr>
              <a:tr h="278130">
                <a:tc>
                  <a:txBody>
                    <a:bodyPr/>
                    <a:lstStyle/>
                    <a:p>
                      <a:endParaRPr lang="en-US" sz="1100"/>
                    </a:p>
                  </a:txBody>
                  <a:tcPr marL="68580" marR="68580" marT="34290" marB="34290"/>
                </a:tc>
                <a:extLst>
                  <a:ext uri="{0D108BD9-81ED-4DB2-BD59-A6C34878D82A}">
                    <a16:rowId xmlns:a16="http://schemas.microsoft.com/office/drawing/2014/main" val="2450525908"/>
                  </a:ext>
                </a:extLst>
              </a:tr>
              <a:tr h="278130">
                <a:tc>
                  <a:txBody>
                    <a:bodyPr/>
                    <a:lstStyle/>
                    <a:p>
                      <a:endParaRPr lang="en-US" sz="1100" dirty="0"/>
                    </a:p>
                  </a:txBody>
                  <a:tcPr marL="68580" marR="68580" marT="34290" marB="34290"/>
                </a:tc>
                <a:extLst>
                  <a:ext uri="{0D108BD9-81ED-4DB2-BD59-A6C34878D82A}">
                    <a16:rowId xmlns:a16="http://schemas.microsoft.com/office/drawing/2014/main" val="2128231988"/>
                  </a:ext>
                </a:extLst>
              </a:tr>
            </a:tbl>
          </a:graphicData>
        </a:graphic>
      </p:graphicFrame>
      <p:sp>
        <p:nvSpPr>
          <p:cNvPr id="51" name="Rechteck 50"/>
          <p:cNvSpPr/>
          <p:nvPr/>
        </p:nvSpPr>
        <p:spPr>
          <a:xfrm>
            <a:off x="7552046" y="2359249"/>
            <a:ext cx="964882" cy="27699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7" name="Gerade Verbindung mit Pfeil 6"/>
          <p:cNvCxnSpPr>
            <a:cxnSpLocks noChangeShapeType="1"/>
            <a:endCxn id="23" idx="1"/>
          </p:cNvCxnSpPr>
          <p:nvPr/>
        </p:nvCxnSpPr>
        <p:spPr bwMode="auto">
          <a:xfrm>
            <a:off x="2716925"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pic>
        <p:nvPicPr>
          <p:cNvPr id="23" name="Grafik 2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067056" y="1848220"/>
            <a:ext cx="810000" cy="810000"/>
          </a:xfrm>
          <a:prstGeom prst="rect">
            <a:avLst/>
          </a:prstGeom>
          <a:ln w="38100" cap="sq">
            <a:solidFill>
              <a:srgbClr val="000000"/>
            </a:solidFill>
            <a:prstDash val="solid"/>
            <a:miter lim="800000"/>
          </a:ln>
          <a:effectLst/>
        </p:spPr>
      </p:pic>
      <p:sp>
        <p:nvSpPr>
          <p:cNvPr id="25" name="Rechteck 24"/>
          <p:cNvSpPr/>
          <p:nvPr/>
        </p:nvSpPr>
        <p:spPr>
          <a:xfrm>
            <a:off x="4180427" y="1610198"/>
            <a:ext cx="560090"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Vienna</a:t>
            </a:r>
          </a:p>
        </p:txBody>
      </p:sp>
      <p:pic>
        <p:nvPicPr>
          <p:cNvPr id="22" name="Grafik 2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257165" y="1848220"/>
            <a:ext cx="810000" cy="810000"/>
          </a:xfrm>
          <a:prstGeom prst="rect">
            <a:avLst/>
          </a:prstGeom>
          <a:ln w="38100" cap="sq">
            <a:solidFill>
              <a:srgbClr val="000000"/>
            </a:solidFill>
            <a:prstDash val="solid"/>
            <a:miter lim="800000"/>
          </a:ln>
          <a:effectLst/>
        </p:spPr>
      </p:pic>
      <p:sp>
        <p:nvSpPr>
          <p:cNvPr id="28" name="Rechteck 27"/>
          <p:cNvSpPr/>
          <p:nvPr/>
        </p:nvSpPr>
        <p:spPr>
          <a:xfrm>
            <a:off x="6374907" y="1604824"/>
            <a:ext cx="574517" cy="230832"/>
          </a:xfrm>
          <a:prstGeom prst="rect">
            <a:avLst/>
          </a:prstGeom>
          <a:noFill/>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pic>
        <p:nvPicPr>
          <p:cNvPr id="11" name="Grafik 10"/>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055471" y="3468964"/>
            <a:ext cx="810000" cy="810000"/>
          </a:xfrm>
          <a:prstGeom prst="rect">
            <a:avLst/>
          </a:prstGeom>
          <a:ln w="38100" cap="sq">
            <a:solidFill>
              <a:srgbClr val="000000"/>
            </a:solidFill>
            <a:prstDash val="solid"/>
            <a:miter lim="800000"/>
          </a:ln>
          <a:effectLst/>
        </p:spPr>
      </p:pic>
      <p:sp>
        <p:nvSpPr>
          <p:cNvPr id="31" name="Rechteck 30"/>
          <p:cNvSpPr/>
          <p:nvPr/>
        </p:nvSpPr>
        <p:spPr>
          <a:xfrm>
            <a:off x="4902406" y="3730956"/>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0" name="Grafik 19"/>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906925" y="1848220"/>
            <a:ext cx="810000" cy="810000"/>
          </a:xfrm>
          <a:prstGeom prst="rect">
            <a:avLst/>
          </a:prstGeom>
          <a:ln w="38100" cap="sq">
            <a:solidFill>
              <a:srgbClr val="000000"/>
            </a:solidFill>
            <a:prstDash val="solid"/>
            <a:miter lim="800000"/>
          </a:ln>
          <a:effectLst>
            <a:glow>
              <a:schemeClr val="accent1"/>
            </a:glow>
            <a:softEdge rad="0"/>
          </a:effectLst>
        </p:spPr>
      </p:pic>
      <p:sp>
        <p:nvSpPr>
          <p:cNvPr id="32" name="Rechteck 31"/>
          <p:cNvSpPr/>
          <p:nvPr/>
        </p:nvSpPr>
        <p:spPr>
          <a:xfrm>
            <a:off x="2080773" y="1604824"/>
            <a:ext cx="462306" cy="230832"/>
          </a:xfrm>
          <a:prstGeom prst="rect">
            <a:avLst/>
          </a:prstGeom>
          <a:noFill/>
          <a:effectLst>
            <a:glow>
              <a:schemeClr val="accent1"/>
            </a:glow>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4" name="Grafik 23"/>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067056" y="5089708"/>
            <a:ext cx="810000" cy="810000"/>
          </a:xfrm>
          <a:prstGeom prst="rect">
            <a:avLst/>
          </a:prstGeom>
          <a:ln w="38100" cap="sq">
            <a:solidFill>
              <a:srgbClr val="000000"/>
            </a:solidFill>
            <a:prstDash val="solid"/>
            <a:miter lim="800000"/>
          </a:ln>
          <a:effectLst/>
        </p:spPr>
      </p:pic>
      <p:sp>
        <p:nvSpPr>
          <p:cNvPr id="33" name="Rechteck 32"/>
          <p:cNvSpPr/>
          <p:nvPr/>
        </p:nvSpPr>
        <p:spPr>
          <a:xfrm>
            <a:off x="4168297" y="4845975"/>
            <a:ext cx="590546"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London</a:t>
            </a:r>
          </a:p>
        </p:txBody>
      </p:sp>
      <p:pic>
        <p:nvPicPr>
          <p:cNvPr id="18" name="Grafik 17"/>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257165" y="5089708"/>
            <a:ext cx="810000" cy="810000"/>
          </a:xfrm>
          <a:prstGeom prst="rect">
            <a:avLst/>
          </a:prstGeom>
          <a:ln w="38100" cap="sq">
            <a:solidFill>
              <a:srgbClr val="000000"/>
            </a:solidFill>
            <a:prstDash val="solid"/>
            <a:miter lim="800000"/>
          </a:ln>
          <a:effectLst/>
        </p:spPr>
      </p:pic>
      <p:sp>
        <p:nvSpPr>
          <p:cNvPr id="34" name="Rechteck 33"/>
          <p:cNvSpPr/>
          <p:nvPr/>
        </p:nvSpPr>
        <p:spPr>
          <a:xfrm>
            <a:off x="5284348" y="5386485"/>
            <a:ext cx="914353" cy="230832"/>
          </a:xfrm>
          <a:prstGeom prst="rect">
            <a:avLst/>
          </a:prstGeom>
          <a:noFill/>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pic>
        <p:nvPicPr>
          <p:cNvPr id="21" name="Grafik 20"/>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1906925" y="5089708"/>
            <a:ext cx="810000" cy="810000"/>
          </a:xfrm>
          <a:prstGeom prst="rect">
            <a:avLst/>
          </a:prstGeom>
          <a:ln w="38100" cap="sq">
            <a:solidFill>
              <a:srgbClr val="000000"/>
            </a:solidFill>
            <a:prstDash val="solid"/>
            <a:miter lim="800000"/>
          </a:ln>
          <a:effectLst/>
        </p:spPr>
      </p:pic>
      <p:sp>
        <p:nvSpPr>
          <p:cNvPr id="35" name="Rechteck 34"/>
          <p:cNvSpPr/>
          <p:nvPr/>
        </p:nvSpPr>
        <p:spPr>
          <a:xfrm>
            <a:off x="2088787" y="4843120"/>
            <a:ext cx="446277"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cxnSp>
        <p:nvCxnSpPr>
          <p:cNvPr id="43" name="Gerade Verbindung mit Pfeil 42"/>
          <p:cNvCxnSpPr>
            <a:cxnSpLocks noChangeShapeType="1"/>
          </p:cNvCxnSpPr>
          <p:nvPr/>
        </p:nvCxnSpPr>
        <p:spPr bwMode="auto">
          <a:xfrm>
            <a:off x="4903553"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4" name="Gerade Verbindung mit Pfeil 43"/>
          <p:cNvCxnSpPr>
            <a:cxnSpLocks noChangeShapeType="1"/>
          </p:cNvCxnSpPr>
          <p:nvPr/>
        </p:nvCxnSpPr>
        <p:spPr bwMode="auto">
          <a:xfrm>
            <a:off x="2716925" y="5524985"/>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5" name="Gerade Verbindung mit Pfeil 44"/>
          <p:cNvCxnSpPr>
            <a:cxnSpLocks noChangeShapeType="1"/>
          </p:cNvCxnSpPr>
          <p:nvPr/>
        </p:nvCxnSpPr>
        <p:spPr bwMode="auto">
          <a:xfrm flipH="1">
            <a:off x="2716926" y="4278964"/>
            <a:ext cx="1336094"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0" name="Gerade Verbindung mit Pfeil 59"/>
          <p:cNvCxnSpPr>
            <a:cxnSpLocks noChangeShapeType="1"/>
          </p:cNvCxnSpPr>
          <p:nvPr/>
        </p:nvCxnSpPr>
        <p:spPr bwMode="auto">
          <a:xfrm>
            <a:off x="4469726" y="2658220"/>
            <a:ext cx="0"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1" name="Gerade Verbindung mit Pfeil 60"/>
          <p:cNvCxnSpPr>
            <a:cxnSpLocks noChangeShapeType="1"/>
          </p:cNvCxnSpPr>
          <p:nvPr/>
        </p:nvCxnSpPr>
        <p:spPr bwMode="auto">
          <a:xfrm>
            <a:off x="6691199" y="2679830"/>
            <a:ext cx="0" cy="2379251"/>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8" name="Gerade Verbindung mit Pfeil 67"/>
          <p:cNvCxnSpPr>
            <a:cxnSpLocks noChangeShapeType="1"/>
          </p:cNvCxnSpPr>
          <p:nvPr/>
        </p:nvCxnSpPr>
        <p:spPr bwMode="auto">
          <a:xfrm>
            <a:off x="4874119" y="4278964"/>
            <a:ext cx="1379565" cy="79871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1" name="Gerade Verbindung mit Pfeil 70"/>
          <p:cNvCxnSpPr>
            <a:cxnSpLocks noChangeShapeType="1"/>
          </p:cNvCxnSpPr>
          <p:nvPr/>
        </p:nvCxnSpPr>
        <p:spPr bwMode="auto">
          <a:xfrm>
            <a:off x="2716925" y="2658220"/>
            <a:ext cx="1323633" cy="795606"/>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4" name="Gerade Verbindung mit Pfeil 73"/>
          <p:cNvCxnSpPr>
            <a:cxnSpLocks noChangeShapeType="1"/>
          </p:cNvCxnSpPr>
          <p:nvPr/>
        </p:nvCxnSpPr>
        <p:spPr bwMode="auto">
          <a:xfrm flipH="1">
            <a:off x="4865472" y="2665904"/>
            <a:ext cx="1367503" cy="80306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sp>
        <p:nvSpPr>
          <p:cNvPr id="46" name="Rechteck 45"/>
          <p:cNvSpPr/>
          <p:nvPr/>
        </p:nvSpPr>
        <p:spPr>
          <a:xfrm>
            <a:off x="7815217" y="2357319"/>
            <a:ext cx="462306" cy="230832"/>
          </a:xfrm>
          <a:prstGeom prst="rect">
            <a:avLst/>
          </a:prstGeom>
          <a:noFill/>
          <a:effectLst>
            <a:glow>
              <a:schemeClr val="accent1"/>
            </a:glow>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7" name="Rechteck 46"/>
          <p:cNvSpPr/>
          <p:nvPr/>
        </p:nvSpPr>
        <p:spPr>
          <a:xfrm>
            <a:off x="7740113" y="2636999"/>
            <a:ext cx="574517" cy="230832"/>
          </a:xfrm>
          <a:prstGeom prst="rect">
            <a:avLst/>
          </a:prstGeom>
          <a:noFill/>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sp>
        <p:nvSpPr>
          <p:cNvPr id="48" name="Rechteck 47"/>
          <p:cNvSpPr/>
          <p:nvPr/>
        </p:nvSpPr>
        <p:spPr>
          <a:xfrm>
            <a:off x="7806152" y="2925092"/>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52" name="Rechteck 51"/>
          <p:cNvSpPr/>
          <p:nvPr/>
        </p:nvSpPr>
        <p:spPr>
          <a:xfrm>
            <a:off x="4030627" y="4330605"/>
            <a:ext cx="872927" cy="1609362"/>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Rechteck 35"/>
          <p:cNvSpPr/>
          <p:nvPr/>
        </p:nvSpPr>
        <p:spPr>
          <a:xfrm>
            <a:off x="4909765" y="1900233"/>
            <a:ext cx="213841"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0</a:t>
            </a:r>
          </a:p>
        </p:txBody>
      </p:sp>
      <p:sp>
        <p:nvSpPr>
          <p:cNvPr id="37" name="Rechteck 36"/>
          <p:cNvSpPr/>
          <p:nvPr/>
        </p:nvSpPr>
        <p:spPr>
          <a:xfrm>
            <a:off x="2758122" y="1903072"/>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38" name="Rechteck 37"/>
          <p:cNvSpPr/>
          <p:nvPr/>
        </p:nvSpPr>
        <p:spPr>
          <a:xfrm>
            <a:off x="6013686" y="1898379"/>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39" name="Rechteck 38"/>
          <p:cNvSpPr/>
          <p:nvPr/>
        </p:nvSpPr>
        <p:spPr>
          <a:xfrm>
            <a:off x="4503280" y="3185948"/>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0" name="Rechteck 39"/>
          <p:cNvSpPr/>
          <p:nvPr/>
        </p:nvSpPr>
        <p:spPr>
          <a:xfrm>
            <a:off x="1827251" y="2693477"/>
            <a:ext cx="2206400" cy="3266963"/>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9" name="Rechteck 48"/>
          <p:cNvSpPr/>
          <p:nvPr/>
        </p:nvSpPr>
        <p:spPr>
          <a:xfrm>
            <a:off x="4903448" y="2690065"/>
            <a:ext cx="2208055" cy="1111784"/>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5" name="Rechteck 54"/>
          <p:cNvSpPr/>
          <p:nvPr/>
        </p:nvSpPr>
        <p:spPr>
          <a:xfrm>
            <a:off x="4898342" y="4078581"/>
            <a:ext cx="2208055" cy="1851151"/>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6" name="Rechteck 55"/>
          <p:cNvSpPr/>
          <p:nvPr/>
        </p:nvSpPr>
        <p:spPr>
          <a:xfrm>
            <a:off x="5726317" y="3801850"/>
            <a:ext cx="1249179" cy="276273"/>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Titel 1">
            <a:extLst>
              <a:ext uri="{FF2B5EF4-FFF2-40B4-BE49-F238E27FC236}">
                <a16:creationId xmlns:a16="http://schemas.microsoft.com/office/drawing/2014/main" id="{5E28E9BD-FB48-493B-B432-4275CAFF8F12}"/>
              </a:ext>
            </a:extLst>
          </p:cNvPr>
          <p:cNvSpPr txBox="1">
            <a:spLocks/>
          </p:cNvSpPr>
          <p:nvPr/>
        </p:nvSpPr>
        <p:spPr>
          <a:xfrm>
            <a:off x="457200" y="273600"/>
            <a:ext cx="8229300" cy="1144800"/>
          </a:xfrm>
        </p:spPr>
        <p:txBody>
          <a:bodyPr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4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b="1" dirty="0">
                <a:latin typeface="Calibri" panose="020F0502020204030204" pitchFamily="34" charset="0"/>
                <a:cs typeface="Calibri" panose="020F0502020204030204" pitchFamily="34" charset="0"/>
              </a:rPr>
              <a:t>BFS</a:t>
            </a:r>
          </a:p>
        </p:txBody>
      </p:sp>
    </p:spTree>
    <p:extLst>
      <p:ext uri="{BB962C8B-B14F-4D97-AF65-F5344CB8AC3E}">
        <p14:creationId xmlns:p14="http://schemas.microsoft.com/office/powerpoint/2010/main" val="942469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 name="Tabelle 48"/>
          <p:cNvGraphicFramePr>
            <a:graphicFrameLocks noGrp="1"/>
          </p:cNvGraphicFramePr>
          <p:nvPr/>
        </p:nvGraphicFramePr>
        <p:xfrm>
          <a:off x="7552046" y="2359249"/>
          <a:ext cx="964882" cy="1668780"/>
        </p:xfrm>
        <a:graphic>
          <a:graphicData uri="http://schemas.openxmlformats.org/drawingml/2006/table">
            <a:tbl>
              <a:tblPr firstRow="1" bandRow="1">
                <a:tableStyleId>{5940675A-B579-460E-94D1-54222C63F5DA}</a:tableStyleId>
              </a:tblPr>
              <a:tblGrid>
                <a:gridCol w="964882">
                  <a:extLst>
                    <a:ext uri="{9D8B030D-6E8A-4147-A177-3AD203B41FA5}">
                      <a16:colId xmlns:a16="http://schemas.microsoft.com/office/drawing/2014/main" val="715316522"/>
                    </a:ext>
                  </a:extLst>
                </a:gridCol>
              </a:tblGrid>
              <a:tr h="278130">
                <a:tc>
                  <a:txBody>
                    <a:bodyPr/>
                    <a:lstStyle/>
                    <a:p>
                      <a:endParaRPr lang="en-US" sz="1100" dirty="0"/>
                    </a:p>
                  </a:txBody>
                  <a:tcPr marL="68580" marR="68580" marT="34290" marB="34290"/>
                </a:tc>
                <a:extLst>
                  <a:ext uri="{0D108BD9-81ED-4DB2-BD59-A6C34878D82A}">
                    <a16:rowId xmlns:a16="http://schemas.microsoft.com/office/drawing/2014/main" val="1413745254"/>
                  </a:ext>
                </a:extLst>
              </a:tr>
              <a:tr h="278130">
                <a:tc>
                  <a:txBody>
                    <a:bodyPr/>
                    <a:lstStyle/>
                    <a:p>
                      <a:endParaRPr lang="en-US" sz="1100"/>
                    </a:p>
                  </a:txBody>
                  <a:tcPr marL="68580" marR="68580" marT="34290" marB="34290"/>
                </a:tc>
                <a:extLst>
                  <a:ext uri="{0D108BD9-81ED-4DB2-BD59-A6C34878D82A}">
                    <a16:rowId xmlns:a16="http://schemas.microsoft.com/office/drawing/2014/main" val="1494897690"/>
                  </a:ext>
                </a:extLst>
              </a:tr>
              <a:tr h="278130">
                <a:tc>
                  <a:txBody>
                    <a:bodyPr/>
                    <a:lstStyle/>
                    <a:p>
                      <a:endParaRPr lang="en-US" sz="1100" dirty="0"/>
                    </a:p>
                  </a:txBody>
                  <a:tcPr marL="68580" marR="68580" marT="34290" marB="34290"/>
                </a:tc>
                <a:extLst>
                  <a:ext uri="{0D108BD9-81ED-4DB2-BD59-A6C34878D82A}">
                    <a16:rowId xmlns:a16="http://schemas.microsoft.com/office/drawing/2014/main" val="398061953"/>
                  </a:ext>
                </a:extLst>
              </a:tr>
              <a:tr h="278130">
                <a:tc>
                  <a:txBody>
                    <a:bodyPr/>
                    <a:lstStyle/>
                    <a:p>
                      <a:endParaRPr lang="en-US" sz="1100"/>
                    </a:p>
                  </a:txBody>
                  <a:tcPr marL="68580" marR="68580" marT="34290" marB="34290"/>
                </a:tc>
                <a:extLst>
                  <a:ext uri="{0D108BD9-81ED-4DB2-BD59-A6C34878D82A}">
                    <a16:rowId xmlns:a16="http://schemas.microsoft.com/office/drawing/2014/main" val="533970250"/>
                  </a:ext>
                </a:extLst>
              </a:tr>
              <a:tr h="278130">
                <a:tc>
                  <a:txBody>
                    <a:bodyPr/>
                    <a:lstStyle/>
                    <a:p>
                      <a:endParaRPr lang="en-US" sz="1100"/>
                    </a:p>
                  </a:txBody>
                  <a:tcPr marL="68580" marR="68580" marT="34290" marB="34290"/>
                </a:tc>
                <a:extLst>
                  <a:ext uri="{0D108BD9-81ED-4DB2-BD59-A6C34878D82A}">
                    <a16:rowId xmlns:a16="http://schemas.microsoft.com/office/drawing/2014/main" val="2450525908"/>
                  </a:ext>
                </a:extLst>
              </a:tr>
              <a:tr h="278130">
                <a:tc>
                  <a:txBody>
                    <a:bodyPr/>
                    <a:lstStyle/>
                    <a:p>
                      <a:endParaRPr lang="en-US" sz="1100" dirty="0"/>
                    </a:p>
                  </a:txBody>
                  <a:tcPr marL="68580" marR="68580" marT="34290" marB="34290"/>
                </a:tc>
                <a:extLst>
                  <a:ext uri="{0D108BD9-81ED-4DB2-BD59-A6C34878D82A}">
                    <a16:rowId xmlns:a16="http://schemas.microsoft.com/office/drawing/2014/main" val="2128231988"/>
                  </a:ext>
                </a:extLst>
              </a:tr>
            </a:tbl>
          </a:graphicData>
        </a:graphic>
      </p:graphicFrame>
      <p:cxnSp>
        <p:nvCxnSpPr>
          <p:cNvPr id="7" name="Gerade Verbindung mit Pfeil 6"/>
          <p:cNvCxnSpPr>
            <a:cxnSpLocks noChangeShapeType="1"/>
            <a:endCxn id="23" idx="1"/>
          </p:cNvCxnSpPr>
          <p:nvPr/>
        </p:nvCxnSpPr>
        <p:spPr bwMode="auto">
          <a:xfrm>
            <a:off x="2716925"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pic>
        <p:nvPicPr>
          <p:cNvPr id="23" name="Grafik 2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067056" y="1848220"/>
            <a:ext cx="810000" cy="810000"/>
          </a:xfrm>
          <a:prstGeom prst="rect">
            <a:avLst/>
          </a:prstGeom>
          <a:ln w="38100" cap="sq">
            <a:solidFill>
              <a:srgbClr val="000000"/>
            </a:solidFill>
            <a:prstDash val="solid"/>
            <a:miter lim="800000"/>
          </a:ln>
          <a:effectLst/>
        </p:spPr>
      </p:pic>
      <p:sp>
        <p:nvSpPr>
          <p:cNvPr id="25" name="Rechteck 24"/>
          <p:cNvSpPr/>
          <p:nvPr/>
        </p:nvSpPr>
        <p:spPr>
          <a:xfrm>
            <a:off x="4180427" y="1610198"/>
            <a:ext cx="560090"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Vienna</a:t>
            </a:r>
          </a:p>
        </p:txBody>
      </p:sp>
      <p:pic>
        <p:nvPicPr>
          <p:cNvPr id="22" name="Grafik 2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257165" y="1848220"/>
            <a:ext cx="810000" cy="810000"/>
          </a:xfrm>
          <a:prstGeom prst="rect">
            <a:avLst/>
          </a:prstGeom>
          <a:ln w="38100" cap="sq">
            <a:solidFill>
              <a:srgbClr val="000000"/>
            </a:solidFill>
            <a:prstDash val="solid"/>
            <a:miter lim="800000"/>
          </a:ln>
          <a:effectLst/>
        </p:spPr>
      </p:pic>
      <p:sp>
        <p:nvSpPr>
          <p:cNvPr id="28" name="Rechteck 27"/>
          <p:cNvSpPr/>
          <p:nvPr/>
        </p:nvSpPr>
        <p:spPr>
          <a:xfrm>
            <a:off x="6374907" y="1604824"/>
            <a:ext cx="574517" cy="230832"/>
          </a:xfrm>
          <a:prstGeom prst="rect">
            <a:avLst/>
          </a:prstGeom>
          <a:noFill/>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pic>
        <p:nvPicPr>
          <p:cNvPr id="11" name="Grafik 10"/>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055471" y="3468964"/>
            <a:ext cx="810000" cy="810000"/>
          </a:xfrm>
          <a:prstGeom prst="rect">
            <a:avLst/>
          </a:prstGeom>
          <a:ln w="38100" cap="sq">
            <a:solidFill>
              <a:srgbClr val="000000"/>
            </a:solidFill>
            <a:prstDash val="solid"/>
            <a:miter lim="800000"/>
          </a:ln>
          <a:effectLst/>
        </p:spPr>
      </p:pic>
      <p:sp>
        <p:nvSpPr>
          <p:cNvPr id="31" name="Rechteck 30"/>
          <p:cNvSpPr/>
          <p:nvPr/>
        </p:nvSpPr>
        <p:spPr>
          <a:xfrm>
            <a:off x="4902406" y="3730956"/>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0" name="Grafik 19"/>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906925" y="1848220"/>
            <a:ext cx="810000" cy="810000"/>
          </a:xfrm>
          <a:prstGeom prst="rect">
            <a:avLst/>
          </a:prstGeom>
          <a:ln w="38100" cap="sq">
            <a:solidFill>
              <a:srgbClr val="000000"/>
            </a:solidFill>
            <a:prstDash val="solid"/>
            <a:miter lim="800000"/>
          </a:ln>
          <a:effectLst>
            <a:glow>
              <a:schemeClr val="accent1"/>
            </a:glow>
            <a:softEdge rad="0"/>
          </a:effectLst>
        </p:spPr>
      </p:pic>
      <p:sp>
        <p:nvSpPr>
          <p:cNvPr id="32" name="Rechteck 31"/>
          <p:cNvSpPr/>
          <p:nvPr/>
        </p:nvSpPr>
        <p:spPr>
          <a:xfrm>
            <a:off x="2080773" y="1604824"/>
            <a:ext cx="462306" cy="230832"/>
          </a:xfrm>
          <a:prstGeom prst="rect">
            <a:avLst/>
          </a:prstGeom>
          <a:noFill/>
          <a:effectLst>
            <a:glow>
              <a:schemeClr val="accent1"/>
            </a:glow>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4" name="Grafik 23"/>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067056" y="5089708"/>
            <a:ext cx="810000" cy="810000"/>
          </a:xfrm>
          <a:prstGeom prst="rect">
            <a:avLst/>
          </a:prstGeom>
          <a:ln w="38100" cap="sq">
            <a:solidFill>
              <a:srgbClr val="000000"/>
            </a:solidFill>
            <a:prstDash val="solid"/>
            <a:miter lim="800000"/>
          </a:ln>
          <a:effectLst/>
        </p:spPr>
      </p:pic>
      <p:sp>
        <p:nvSpPr>
          <p:cNvPr id="33" name="Rechteck 32"/>
          <p:cNvSpPr/>
          <p:nvPr/>
        </p:nvSpPr>
        <p:spPr>
          <a:xfrm>
            <a:off x="4168297" y="4845975"/>
            <a:ext cx="590546"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London</a:t>
            </a:r>
          </a:p>
        </p:txBody>
      </p:sp>
      <p:pic>
        <p:nvPicPr>
          <p:cNvPr id="18" name="Grafik 17"/>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257165" y="5089708"/>
            <a:ext cx="810000" cy="810000"/>
          </a:xfrm>
          <a:prstGeom prst="rect">
            <a:avLst/>
          </a:prstGeom>
          <a:ln w="38100" cap="sq">
            <a:solidFill>
              <a:srgbClr val="000000"/>
            </a:solidFill>
            <a:prstDash val="solid"/>
            <a:miter lim="800000"/>
          </a:ln>
          <a:effectLst/>
        </p:spPr>
      </p:pic>
      <p:sp>
        <p:nvSpPr>
          <p:cNvPr id="34" name="Rechteck 33"/>
          <p:cNvSpPr/>
          <p:nvPr/>
        </p:nvSpPr>
        <p:spPr>
          <a:xfrm>
            <a:off x="5284348" y="5386485"/>
            <a:ext cx="914353" cy="230832"/>
          </a:xfrm>
          <a:prstGeom prst="rect">
            <a:avLst/>
          </a:prstGeom>
          <a:noFill/>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pic>
        <p:nvPicPr>
          <p:cNvPr id="21" name="Grafik 20"/>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1906925" y="5089708"/>
            <a:ext cx="810000" cy="810000"/>
          </a:xfrm>
          <a:prstGeom prst="rect">
            <a:avLst/>
          </a:prstGeom>
          <a:ln w="38100" cap="sq">
            <a:solidFill>
              <a:srgbClr val="000000"/>
            </a:solidFill>
            <a:prstDash val="solid"/>
            <a:miter lim="800000"/>
          </a:ln>
          <a:effectLst/>
        </p:spPr>
      </p:pic>
      <p:sp>
        <p:nvSpPr>
          <p:cNvPr id="35" name="Rechteck 34"/>
          <p:cNvSpPr/>
          <p:nvPr/>
        </p:nvSpPr>
        <p:spPr>
          <a:xfrm>
            <a:off x="2088787" y="4843120"/>
            <a:ext cx="446277"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cxnSp>
        <p:nvCxnSpPr>
          <p:cNvPr id="43" name="Gerade Verbindung mit Pfeil 42"/>
          <p:cNvCxnSpPr>
            <a:cxnSpLocks noChangeShapeType="1"/>
          </p:cNvCxnSpPr>
          <p:nvPr/>
        </p:nvCxnSpPr>
        <p:spPr bwMode="auto">
          <a:xfrm>
            <a:off x="4903553"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4" name="Gerade Verbindung mit Pfeil 43"/>
          <p:cNvCxnSpPr>
            <a:cxnSpLocks noChangeShapeType="1"/>
          </p:cNvCxnSpPr>
          <p:nvPr/>
        </p:nvCxnSpPr>
        <p:spPr bwMode="auto">
          <a:xfrm>
            <a:off x="2716925" y="5524985"/>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5" name="Gerade Verbindung mit Pfeil 44"/>
          <p:cNvCxnSpPr>
            <a:cxnSpLocks noChangeShapeType="1"/>
          </p:cNvCxnSpPr>
          <p:nvPr/>
        </p:nvCxnSpPr>
        <p:spPr bwMode="auto">
          <a:xfrm flipH="1">
            <a:off x="2716926" y="4278964"/>
            <a:ext cx="1336094"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0" name="Gerade Verbindung mit Pfeil 59"/>
          <p:cNvCxnSpPr>
            <a:cxnSpLocks noChangeShapeType="1"/>
          </p:cNvCxnSpPr>
          <p:nvPr/>
        </p:nvCxnSpPr>
        <p:spPr bwMode="auto">
          <a:xfrm>
            <a:off x="4469726" y="2658220"/>
            <a:ext cx="0"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1" name="Gerade Verbindung mit Pfeil 60"/>
          <p:cNvCxnSpPr>
            <a:cxnSpLocks noChangeShapeType="1"/>
          </p:cNvCxnSpPr>
          <p:nvPr/>
        </p:nvCxnSpPr>
        <p:spPr bwMode="auto">
          <a:xfrm>
            <a:off x="6691199" y="2679830"/>
            <a:ext cx="0" cy="2379251"/>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8" name="Gerade Verbindung mit Pfeil 67"/>
          <p:cNvCxnSpPr>
            <a:cxnSpLocks noChangeShapeType="1"/>
          </p:cNvCxnSpPr>
          <p:nvPr/>
        </p:nvCxnSpPr>
        <p:spPr bwMode="auto">
          <a:xfrm>
            <a:off x="4874119" y="4278964"/>
            <a:ext cx="1379565" cy="79871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1" name="Gerade Verbindung mit Pfeil 70"/>
          <p:cNvCxnSpPr>
            <a:cxnSpLocks noChangeShapeType="1"/>
          </p:cNvCxnSpPr>
          <p:nvPr/>
        </p:nvCxnSpPr>
        <p:spPr bwMode="auto">
          <a:xfrm>
            <a:off x="2716925" y="2658220"/>
            <a:ext cx="1323633" cy="795606"/>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4" name="Gerade Verbindung mit Pfeil 73"/>
          <p:cNvCxnSpPr>
            <a:cxnSpLocks noChangeShapeType="1"/>
          </p:cNvCxnSpPr>
          <p:nvPr/>
        </p:nvCxnSpPr>
        <p:spPr bwMode="auto">
          <a:xfrm flipH="1">
            <a:off x="4865472" y="2665904"/>
            <a:ext cx="1367503" cy="80306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sp>
        <p:nvSpPr>
          <p:cNvPr id="38" name="Pfeil nach rechts 37"/>
          <p:cNvSpPr/>
          <p:nvPr/>
        </p:nvSpPr>
        <p:spPr>
          <a:xfrm>
            <a:off x="1420644" y="1900233"/>
            <a:ext cx="362047" cy="281978"/>
          </a:xfrm>
          <a:prstGeom prst="rightArrow">
            <a:avLst/>
          </a:prstGeom>
          <a:gradFill>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Rechteck 39"/>
          <p:cNvSpPr/>
          <p:nvPr/>
        </p:nvSpPr>
        <p:spPr>
          <a:xfrm>
            <a:off x="7753896" y="2365172"/>
            <a:ext cx="574517" cy="230832"/>
          </a:xfrm>
          <a:prstGeom prst="rect">
            <a:avLst/>
          </a:prstGeom>
          <a:noFill/>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sp>
        <p:nvSpPr>
          <p:cNvPr id="42" name="Rechteck 41"/>
          <p:cNvSpPr/>
          <p:nvPr/>
        </p:nvSpPr>
        <p:spPr>
          <a:xfrm>
            <a:off x="7791815" y="2647775"/>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1" name="Rechteck 40"/>
          <p:cNvSpPr/>
          <p:nvPr/>
        </p:nvSpPr>
        <p:spPr>
          <a:xfrm>
            <a:off x="4030627" y="4330605"/>
            <a:ext cx="872927" cy="1609362"/>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Rechteck 36"/>
          <p:cNvSpPr/>
          <p:nvPr/>
        </p:nvSpPr>
        <p:spPr>
          <a:xfrm>
            <a:off x="4909765" y="1900233"/>
            <a:ext cx="213841"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0</a:t>
            </a:r>
          </a:p>
        </p:txBody>
      </p:sp>
      <p:sp>
        <p:nvSpPr>
          <p:cNvPr id="48" name="Rechteck 47"/>
          <p:cNvSpPr/>
          <p:nvPr/>
        </p:nvSpPr>
        <p:spPr>
          <a:xfrm>
            <a:off x="2758122" y="1903072"/>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50" name="Rechteck 49"/>
          <p:cNvSpPr/>
          <p:nvPr/>
        </p:nvSpPr>
        <p:spPr>
          <a:xfrm>
            <a:off x="6013686" y="1898379"/>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51" name="Rechteck 50"/>
          <p:cNvSpPr/>
          <p:nvPr/>
        </p:nvSpPr>
        <p:spPr>
          <a:xfrm>
            <a:off x="4503280" y="3185948"/>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52" name="Rechteck 51"/>
          <p:cNvSpPr/>
          <p:nvPr/>
        </p:nvSpPr>
        <p:spPr>
          <a:xfrm>
            <a:off x="1827251" y="2693477"/>
            <a:ext cx="2206400" cy="3266963"/>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3" name="Rechteck 52"/>
          <p:cNvSpPr/>
          <p:nvPr/>
        </p:nvSpPr>
        <p:spPr>
          <a:xfrm>
            <a:off x="4903448" y="2690065"/>
            <a:ext cx="2208055" cy="1111784"/>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4" name="Rechteck 53"/>
          <p:cNvSpPr/>
          <p:nvPr/>
        </p:nvSpPr>
        <p:spPr>
          <a:xfrm>
            <a:off x="4898342" y="4078581"/>
            <a:ext cx="2208055" cy="1851151"/>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5" name="Rechteck 54"/>
          <p:cNvSpPr/>
          <p:nvPr/>
        </p:nvSpPr>
        <p:spPr>
          <a:xfrm>
            <a:off x="5726317" y="3801850"/>
            <a:ext cx="1249179" cy="276273"/>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Titel 1">
            <a:extLst>
              <a:ext uri="{FF2B5EF4-FFF2-40B4-BE49-F238E27FC236}">
                <a16:creationId xmlns:a16="http://schemas.microsoft.com/office/drawing/2014/main" id="{E0938CA6-933F-492A-9271-2137FFB1E94C}"/>
              </a:ext>
            </a:extLst>
          </p:cNvPr>
          <p:cNvSpPr txBox="1">
            <a:spLocks/>
          </p:cNvSpPr>
          <p:nvPr/>
        </p:nvSpPr>
        <p:spPr>
          <a:xfrm>
            <a:off x="457200" y="273600"/>
            <a:ext cx="8229300" cy="1144800"/>
          </a:xfrm>
        </p:spPr>
        <p:txBody>
          <a:bodyPr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4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b="1" dirty="0">
                <a:latin typeface="Calibri" panose="020F0502020204030204" pitchFamily="34" charset="0"/>
                <a:cs typeface="Calibri" panose="020F0502020204030204" pitchFamily="34" charset="0"/>
              </a:rPr>
              <a:t>BFS</a:t>
            </a:r>
          </a:p>
        </p:txBody>
      </p:sp>
    </p:spTree>
    <p:extLst>
      <p:ext uri="{BB962C8B-B14F-4D97-AF65-F5344CB8AC3E}">
        <p14:creationId xmlns:p14="http://schemas.microsoft.com/office/powerpoint/2010/main" val="73161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 name="Tabelle 48"/>
          <p:cNvGraphicFramePr>
            <a:graphicFrameLocks noGrp="1"/>
          </p:cNvGraphicFramePr>
          <p:nvPr/>
        </p:nvGraphicFramePr>
        <p:xfrm>
          <a:off x="7552046" y="2359249"/>
          <a:ext cx="964882" cy="1668780"/>
        </p:xfrm>
        <a:graphic>
          <a:graphicData uri="http://schemas.openxmlformats.org/drawingml/2006/table">
            <a:tbl>
              <a:tblPr firstRow="1" bandRow="1">
                <a:tableStyleId>{5940675A-B579-460E-94D1-54222C63F5DA}</a:tableStyleId>
              </a:tblPr>
              <a:tblGrid>
                <a:gridCol w="964882">
                  <a:extLst>
                    <a:ext uri="{9D8B030D-6E8A-4147-A177-3AD203B41FA5}">
                      <a16:colId xmlns:a16="http://schemas.microsoft.com/office/drawing/2014/main" val="715316522"/>
                    </a:ext>
                  </a:extLst>
                </a:gridCol>
              </a:tblGrid>
              <a:tr h="278130">
                <a:tc>
                  <a:txBody>
                    <a:bodyPr/>
                    <a:lstStyle/>
                    <a:p>
                      <a:endParaRPr lang="en-US" sz="1100" dirty="0"/>
                    </a:p>
                  </a:txBody>
                  <a:tcPr marL="68580" marR="68580" marT="34290" marB="34290"/>
                </a:tc>
                <a:extLst>
                  <a:ext uri="{0D108BD9-81ED-4DB2-BD59-A6C34878D82A}">
                    <a16:rowId xmlns:a16="http://schemas.microsoft.com/office/drawing/2014/main" val="1413745254"/>
                  </a:ext>
                </a:extLst>
              </a:tr>
              <a:tr h="278130">
                <a:tc>
                  <a:txBody>
                    <a:bodyPr/>
                    <a:lstStyle/>
                    <a:p>
                      <a:endParaRPr lang="en-US" sz="1100"/>
                    </a:p>
                  </a:txBody>
                  <a:tcPr marL="68580" marR="68580" marT="34290" marB="34290"/>
                </a:tc>
                <a:extLst>
                  <a:ext uri="{0D108BD9-81ED-4DB2-BD59-A6C34878D82A}">
                    <a16:rowId xmlns:a16="http://schemas.microsoft.com/office/drawing/2014/main" val="1494897690"/>
                  </a:ext>
                </a:extLst>
              </a:tr>
              <a:tr h="278130">
                <a:tc>
                  <a:txBody>
                    <a:bodyPr/>
                    <a:lstStyle/>
                    <a:p>
                      <a:endParaRPr lang="en-US" sz="1100" dirty="0"/>
                    </a:p>
                  </a:txBody>
                  <a:tcPr marL="68580" marR="68580" marT="34290" marB="34290"/>
                </a:tc>
                <a:extLst>
                  <a:ext uri="{0D108BD9-81ED-4DB2-BD59-A6C34878D82A}">
                    <a16:rowId xmlns:a16="http://schemas.microsoft.com/office/drawing/2014/main" val="398061953"/>
                  </a:ext>
                </a:extLst>
              </a:tr>
              <a:tr h="278130">
                <a:tc>
                  <a:txBody>
                    <a:bodyPr/>
                    <a:lstStyle/>
                    <a:p>
                      <a:endParaRPr lang="en-US" sz="1100"/>
                    </a:p>
                  </a:txBody>
                  <a:tcPr marL="68580" marR="68580" marT="34290" marB="34290"/>
                </a:tc>
                <a:extLst>
                  <a:ext uri="{0D108BD9-81ED-4DB2-BD59-A6C34878D82A}">
                    <a16:rowId xmlns:a16="http://schemas.microsoft.com/office/drawing/2014/main" val="533970250"/>
                  </a:ext>
                </a:extLst>
              </a:tr>
              <a:tr h="278130">
                <a:tc>
                  <a:txBody>
                    <a:bodyPr/>
                    <a:lstStyle/>
                    <a:p>
                      <a:endParaRPr lang="en-US" sz="1100"/>
                    </a:p>
                  </a:txBody>
                  <a:tcPr marL="68580" marR="68580" marT="34290" marB="34290"/>
                </a:tc>
                <a:extLst>
                  <a:ext uri="{0D108BD9-81ED-4DB2-BD59-A6C34878D82A}">
                    <a16:rowId xmlns:a16="http://schemas.microsoft.com/office/drawing/2014/main" val="2450525908"/>
                  </a:ext>
                </a:extLst>
              </a:tr>
              <a:tr h="278130">
                <a:tc>
                  <a:txBody>
                    <a:bodyPr/>
                    <a:lstStyle/>
                    <a:p>
                      <a:endParaRPr lang="en-US" sz="1100" dirty="0"/>
                    </a:p>
                  </a:txBody>
                  <a:tcPr marL="68580" marR="68580" marT="34290" marB="34290"/>
                </a:tc>
                <a:extLst>
                  <a:ext uri="{0D108BD9-81ED-4DB2-BD59-A6C34878D82A}">
                    <a16:rowId xmlns:a16="http://schemas.microsoft.com/office/drawing/2014/main" val="2128231988"/>
                  </a:ext>
                </a:extLst>
              </a:tr>
            </a:tbl>
          </a:graphicData>
        </a:graphic>
      </p:graphicFrame>
      <p:cxnSp>
        <p:nvCxnSpPr>
          <p:cNvPr id="7" name="Gerade Verbindung mit Pfeil 6"/>
          <p:cNvCxnSpPr>
            <a:cxnSpLocks noChangeShapeType="1"/>
            <a:endCxn id="23" idx="1"/>
          </p:cNvCxnSpPr>
          <p:nvPr/>
        </p:nvCxnSpPr>
        <p:spPr bwMode="auto">
          <a:xfrm>
            <a:off x="2716925"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pic>
        <p:nvPicPr>
          <p:cNvPr id="23" name="Grafik 2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067056" y="1848220"/>
            <a:ext cx="810000" cy="810000"/>
          </a:xfrm>
          <a:prstGeom prst="rect">
            <a:avLst/>
          </a:prstGeom>
          <a:ln w="38100" cap="sq">
            <a:solidFill>
              <a:srgbClr val="000000"/>
            </a:solidFill>
            <a:prstDash val="solid"/>
            <a:miter lim="800000"/>
          </a:ln>
          <a:effectLst/>
        </p:spPr>
      </p:pic>
      <p:sp>
        <p:nvSpPr>
          <p:cNvPr id="25" name="Rechteck 24"/>
          <p:cNvSpPr/>
          <p:nvPr/>
        </p:nvSpPr>
        <p:spPr>
          <a:xfrm>
            <a:off x="4180427" y="1610198"/>
            <a:ext cx="560090"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Vienna</a:t>
            </a:r>
          </a:p>
        </p:txBody>
      </p:sp>
      <p:pic>
        <p:nvPicPr>
          <p:cNvPr id="22" name="Grafik 2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257165" y="1848220"/>
            <a:ext cx="810000" cy="810000"/>
          </a:xfrm>
          <a:prstGeom prst="rect">
            <a:avLst/>
          </a:prstGeom>
          <a:ln w="38100" cap="sq">
            <a:solidFill>
              <a:srgbClr val="000000"/>
            </a:solidFill>
            <a:prstDash val="solid"/>
            <a:miter lim="800000"/>
          </a:ln>
          <a:effectLst/>
        </p:spPr>
      </p:pic>
      <p:sp>
        <p:nvSpPr>
          <p:cNvPr id="28" name="Rechteck 27"/>
          <p:cNvSpPr/>
          <p:nvPr/>
        </p:nvSpPr>
        <p:spPr>
          <a:xfrm>
            <a:off x="6374907" y="1604824"/>
            <a:ext cx="574517" cy="230832"/>
          </a:xfrm>
          <a:prstGeom prst="rect">
            <a:avLst/>
          </a:prstGeom>
          <a:noFill/>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pic>
        <p:nvPicPr>
          <p:cNvPr id="11" name="Grafik 10"/>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055471" y="3468964"/>
            <a:ext cx="810000" cy="810000"/>
          </a:xfrm>
          <a:prstGeom prst="rect">
            <a:avLst/>
          </a:prstGeom>
          <a:ln w="38100" cap="sq">
            <a:solidFill>
              <a:srgbClr val="000000"/>
            </a:solidFill>
            <a:prstDash val="solid"/>
            <a:miter lim="800000"/>
          </a:ln>
          <a:effectLst/>
        </p:spPr>
      </p:pic>
      <p:sp>
        <p:nvSpPr>
          <p:cNvPr id="31" name="Rechteck 30"/>
          <p:cNvSpPr/>
          <p:nvPr/>
        </p:nvSpPr>
        <p:spPr>
          <a:xfrm>
            <a:off x="4902406" y="3730956"/>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0" name="Grafik 19"/>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906925" y="1848220"/>
            <a:ext cx="810000" cy="810000"/>
          </a:xfrm>
          <a:prstGeom prst="rect">
            <a:avLst/>
          </a:prstGeom>
          <a:ln w="38100" cap="sq">
            <a:solidFill>
              <a:srgbClr val="000000"/>
            </a:solidFill>
            <a:prstDash val="solid"/>
            <a:miter lim="800000"/>
          </a:ln>
          <a:effectLst>
            <a:glow>
              <a:schemeClr val="accent1"/>
            </a:glow>
            <a:softEdge rad="0"/>
          </a:effectLst>
        </p:spPr>
      </p:pic>
      <p:sp>
        <p:nvSpPr>
          <p:cNvPr id="32" name="Rechteck 31"/>
          <p:cNvSpPr/>
          <p:nvPr/>
        </p:nvSpPr>
        <p:spPr>
          <a:xfrm>
            <a:off x="2080773" y="1604824"/>
            <a:ext cx="462306" cy="230832"/>
          </a:xfrm>
          <a:prstGeom prst="rect">
            <a:avLst/>
          </a:prstGeom>
          <a:noFill/>
          <a:effectLst>
            <a:glow>
              <a:schemeClr val="accent1"/>
            </a:glow>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4" name="Grafik 23"/>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067056" y="5089708"/>
            <a:ext cx="810000" cy="810000"/>
          </a:xfrm>
          <a:prstGeom prst="rect">
            <a:avLst/>
          </a:prstGeom>
          <a:ln w="38100" cap="sq">
            <a:solidFill>
              <a:srgbClr val="000000"/>
            </a:solidFill>
            <a:prstDash val="solid"/>
            <a:miter lim="800000"/>
          </a:ln>
          <a:effectLst/>
        </p:spPr>
      </p:pic>
      <p:sp>
        <p:nvSpPr>
          <p:cNvPr id="33" name="Rechteck 32"/>
          <p:cNvSpPr/>
          <p:nvPr/>
        </p:nvSpPr>
        <p:spPr>
          <a:xfrm>
            <a:off x="4168297" y="4845975"/>
            <a:ext cx="590546"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London</a:t>
            </a:r>
          </a:p>
        </p:txBody>
      </p:sp>
      <p:pic>
        <p:nvPicPr>
          <p:cNvPr id="18" name="Grafik 17"/>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257165" y="5089708"/>
            <a:ext cx="810000" cy="810000"/>
          </a:xfrm>
          <a:prstGeom prst="rect">
            <a:avLst/>
          </a:prstGeom>
          <a:ln w="38100" cap="sq">
            <a:solidFill>
              <a:srgbClr val="000000"/>
            </a:solidFill>
            <a:prstDash val="solid"/>
            <a:miter lim="800000"/>
          </a:ln>
          <a:effectLst/>
        </p:spPr>
      </p:pic>
      <p:sp>
        <p:nvSpPr>
          <p:cNvPr id="34" name="Rechteck 33"/>
          <p:cNvSpPr/>
          <p:nvPr/>
        </p:nvSpPr>
        <p:spPr>
          <a:xfrm>
            <a:off x="5284348" y="5386485"/>
            <a:ext cx="914353" cy="230832"/>
          </a:xfrm>
          <a:prstGeom prst="rect">
            <a:avLst/>
          </a:prstGeom>
          <a:noFill/>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pic>
        <p:nvPicPr>
          <p:cNvPr id="21" name="Grafik 20"/>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1906925" y="5089708"/>
            <a:ext cx="810000" cy="810000"/>
          </a:xfrm>
          <a:prstGeom prst="rect">
            <a:avLst/>
          </a:prstGeom>
          <a:ln w="38100" cap="sq">
            <a:solidFill>
              <a:srgbClr val="000000"/>
            </a:solidFill>
            <a:prstDash val="solid"/>
            <a:miter lim="800000"/>
          </a:ln>
          <a:effectLst/>
        </p:spPr>
      </p:pic>
      <p:sp>
        <p:nvSpPr>
          <p:cNvPr id="35" name="Rechteck 34"/>
          <p:cNvSpPr/>
          <p:nvPr/>
        </p:nvSpPr>
        <p:spPr>
          <a:xfrm>
            <a:off x="2088787" y="4843120"/>
            <a:ext cx="446277"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cxnSp>
        <p:nvCxnSpPr>
          <p:cNvPr id="43" name="Gerade Verbindung mit Pfeil 42"/>
          <p:cNvCxnSpPr>
            <a:cxnSpLocks noChangeShapeType="1"/>
          </p:cNvCxnSpPr>
          <p:nvPr/>
        </p:nvCxnSpPr>
        <p:spPr bwMode="auto">
          <a:xfrm>
            <a:off x="4903553"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4" name="Gerade Verbindung mit Pfeil 43"/>
          <p:cNvCxnSpPr>
            <a:cxnSpLocks noChangeShapeType="1"/>
          </p:cNvCxnSpPr>
          <p:nvPr/>
        </p:nvCxnSpPr>
        <p:spPr bwMode="auto">
          <a:xfrm>
            <a:off x="2716925" y="5524985"/>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5" name="Gerade Verbindung mit Pfeil 44"/>
          <p:cNvCxnSpPr>
            <a:cxnSpLocks noChangeShapeType="1"/>
          </p:cNvCxnSpPr>
          <p:nvPr/>
        </p:nvCxnSpPr>
        <p:spPr bwMode="auto">
          <a:xfrm flipH="1">
            <a:off x="2716926" y="4278964"/>
            <a:ext cx="1336094"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0" name="Gerade Verbindung mit Pfeil 59"/>
          <p:cNvCxnSpPr>
            <a:cxnSpLocks noChangeShapeType="1"/>
          </p:cNvCxnSpPr>
          <p:nvPr/>
        </p:nvCxnSpPr>
        <p:spPr bwMode="auto">
          <a:xfrm>
            <a:off x="4469726" y="2658220"/>
            <a:ext cx="0"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1" name="Gerade Verbindung mit Pfeil 60"/>
          <p:cNvCxnSpPr>
            <a:cxnSpLocks noChangeShapeType="1"/>
          </p:cNvCxnSpPr>
          <p:nvPr/>
        </p:nvCxnSpPr>
        <p:spPr bwMode="auto">
          <a:xfrm>
            <a:off x="6691199" y="2679830"/>
            <a:ext cx="0" cy="2379251"/>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8" name="Gerade Verbindung mit Pfeil 67"/>
          <p:cNvCxnSpPr>
            <a:cxnSpLocks noChangeShapeType="1"/>
          </p:cNvCxnSpPr>
          <p:nvPr/>
        </p:nvCxnSpPr>
        <p:spPr bwMode="auto">
          <a:xfrm>
            <a:off x="4874119" y="4278964"/>
            <a:ext cx="1379565" cy="79871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1" name="Gerade Verbindung mit Pfeil 70"/>
          <p:cNvCxnSpPr>
            <a:cxnSpLocks noChangeShapeType="1"/>
          </p:cNvCxnSpPr>
          <p:nvPr/>
        </p:nvCxnSpPr>
        <p:spPr bwMode="auto">
          <a:xfrm>
            <a:off x="2716925" y="2658220"/>
            <a:ext cx="1323633" cy="795606"/>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4" name="Gerade Verbindung mit Pfeil 73"/>
          <p:cNvCxnSpPr>
            <a:cxnSpLocks noChangeShapeType="1"/>
          </p:cNvCxnSpPr>
          <p:nvPr/>
        </p:nvCxnSpPr>
        <p:spPr bwMode="auto">
          <a:xfrm flipH="1">
            <a:off x="4865472" y="2665904"/>
            <a:ext cx="1367503" cy="80306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sp>
        <p:nvSpPr>
          <p:cNvPr id="38" name="Pfeil nach rechts 37"/>
          <p:cNvSpPr/>
          <p:nvPr/>
        </p:nvSpPr>
        <p:spPr>
          <a:xfrm>
            <a:off x="1420644" y="1900233"/>
            <a:ext cx="362047" cy="281978"/>
          </a:xfrm>
          <a:prstGeom prst="rightArrow">
            <a:avLst/>
          </a:prstGeom>
          <a:gradFill>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0" name="Rechteck 49"/>
          <p:cNvSpPr/>
          <p:nvPr/>
        </p:nvSpPr>
        <p:spPr>
          <a:xfrm>
            <a:off x="7753896" y="2365172"/>
            <a:ext cx="574517" cy="230832"/>
          </a:xfrm>
          <a:prstGeom prst="rect">
            <a:avLst/>
          </a:prstGeom>
          <a:noFill/>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sp>
        <p:nvSpPr>
          <p:cNvPr id="51" name="Rechteck 50"/>
          <p:cNvSpPr/>
          <p:nvPr/>
        </p:nvSpPr>
        <p:spPr>
          <a:xfrm>
            <a:off x="7791815" y="2647775"/>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36" name="Rechteck 35"/>
          <p:cNvSpPr/>
          <p:nvPr/>
        </p:nvSpPr>
        <p:spPr>
          <a:xfrm>
            <a:off x="1827251" y="3504916"/>
            <a:ext cx="2206400" cy="244187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Rechteck 39"/>
          <p:cNvSpPr/>
          <p:nvPr/>
        </p:nvSpPr>
        <p:spPr>
          <a:xfrm>
            <a:off x="4030627" y="4330605"/>
            <a:ext cx="872927" cy="1609362"/>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Rechteck 36"/>
          <p:cNvSpPr/>
          <p:nvPr/>
        </p:nvSpPr>
        <p:spPr>
          <a:xfrm>
            <a:off x="4909765" y="1900233"/>
            <a:ext cx="213841"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0</a:t>
            </a:r>
          </a:p>
        </p:txBody>
      </p:sp>
      <p:sp>
        <p:nvSpPr>
          <p:cNvPr id="46" name="Rechteck 45"/>
          <p:cNvSpPr/>
          <p:nvPr/>
        </p:nvSpPr>
        <p:spPr>
          <a:xfrm>
            <a:off x="2758122" y="1903072"/>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7" name="Rechteck 46"/>
          <p:cNvSpPr/>
          <p:nvPr/>
        </p:nvSpPr>
        <p:spPr>
          <a:xfrm>
            <a:off x="6013686" y="1898379"/>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8" name="Rechteck 47"/>
          <p:cNvSpPr/>
          <p:nvPr/>
        </p:nvSpPr>
        <p:spPr>
          <a:xfrm>
            <a:off x="4503280" y="3185948"/>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52" name="Rechteck 51"/>
          <p:cNvSpPr/>
          <p:nvPr/>
        </p:nvSpPr>
        <p:spPr>
          <a:xfrm>
            <a:off x="4903448" y="2690065"/>
            <a:ext cx="2208055" cy="1111784"/>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3" name="Rechteck 52"/>
          <p:cNvSpPr/>
          <p:nvPr/>
        </p:nvSpPr>
        <p:spPr>
          <a:xfrm>
            <a:off x="4898342" y="4078581"/>
            <a:ext cx="2208055" cy="1851151"/>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4" name="Rechteck 53"/>
          <p:cNvSpPr/>
          <p:nvPr/>
        </p:nvSpPr>
        <p:spPr>
          <a:xfrm>
            <a:off x="5726317" y="3801850"/>
            <a:ext cx="1249179" cy="276273"/>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Titel 1">
            <a:extLst>
              <a:ext uri="{FF2B5EF4-FFF2-40B4-BE49-F238E27FC236}">
                <a16:creationId xmlns:a16="http://schemas.microsoft.com/office/drawing/2014/main" id="{116ACC04-9F7B-45C0-8A09-B23A511790FF}"/>
              </a:ext>
            </a:extLst>
          </p:cNvPr>
          <p:cNvSpPr txBox="1">
            <a:spLocks/>
          </p:cNvSpPr>
          <p:nvPr/>
        </p:nvSpPr>
        <p:spPr>
          <a:xfrm>
            <a:off x="457200" y="273600"/>
            <a:ext cx="8229300" cy="1144800"/>
          </a:xfrm>
        </p:spPr>
        <p:txBody>
          <a:bodyPr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4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b="1" dirty="0">
                <a:latin typeface="Calibri" panose="020F0502020204030204" pitchFamily="34" charset="0"/>
                <a:cs typeface="Calibri" panose="020F0502020204030204" pitchFamily="34" charset="0"/>
              </a:rPr>
              <a:t>BFS</a:t>
            </a:r>
          </a:p>
        </p:txBody>
      </p:sp>
    </p:spTree>
    <p:extLst>
      <p:ext uri="{BB962C8B-B14F-4D97-AF65-F5344CB8AC3E}">
        <p14:creationId xmlns:p14="http://schemas.microsoft.com/office/powerpoint/2010/main" val="31064396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 name="Tabelle 48"/>
          <p:cNvGraphicFramePr>
            <a:graphicFrameLocks noGrp="1"/>
          </p:cNvGraphicFramePr>
          <p:nvPr/>
        </p:nvGraphicFramePr>
        <p:xfrm>
          <a:off x="7552046" y="2359249"/>
          <a:ext cx="964882" cy="1668780"/>
        </p:xfrm>
        <a:graphic>
          <a:graphicData uri="http://schemas.openxmlformats.org/drawingml/2006/table">
            <a:tbl>
              <a:tblPr firstRow="1" bandRow="1">
                <a:tableStyleId>{5940675A-B579-460E-94D1-54222C63F5DA}</a:tableStyleId>
              </a:tblPr>
              <a:tblGrid>
                <a:gridCol w="964882">
                  <a:extLst>
                    <a:ext uri="{9D8B030D-6E8A-4147-A177-3AD203B41FA5}">
                      <a16:colId xmlns:a16="http://schemas.microsoft.com/office/drawing/2014/main" val="715316522"/>
                    </a:ext>
                  </a:extLst>
                </a:gridCol>
              </a:tblGrid>
              <a:tr h="278130">
                <a:tc>
                  <a:txBody>
                    <a:bodyPr/>
                    <a:lstStyle/>
                    <a:p>
                      <a:endParaRPr lang="en-US" sz="1100" dirty="0"/>
                    </a:p>
                  </a:txBody>
                  <a:tcPr marL="68580" marR="68580" marT="34290" marB="34290"/>
                </a:tc>
                <a:extLst>
                  <a:ext uri="{0D108BD9-81ED-4DB2-BD59-A6C34878D82A}">
                    <a16:rowId xmlns:a16="http://schemas.microsoft.com/office/drawing/2014/main" val="1413745254"/>
                  </a:ext>
                </a:extLst>
              </a:tr>
              <a:tr h="278130">
                <a:tc>
                  <a:txBody>
                    <a:bodyPr/>
                    <a:lstStyle/>
                    <a:p>
                      <a:endParaRPr lang="en-US" sz="1100"/>
                    </a:p>
                  </a:txBody>
                  <a:tcPr marL="68580" marR="68580" marT="34290" marB="34290"/>
                </a:tc>
                <a:extLst>
                  <a:ext uri="{0D108BD9-81ED-4DB2-BD59-A6C34878D82A}">
                    <a16:rowId xmlns:a16="http://schemas.microsoft.com/office/drawing/2014/main" val="1494897690"/>
                  </a:ext>
                </a:extLst>
              </a:tr>
              <a:tr h="278130">
                <a:tc>
                  <a:txBody>
                    <a:bodyPr/>
                    <a:lstStyle/>
                    <a:p>
                      <a:endParaRPr lang="en-US" sz="1100" dirty="0"/>
                    </a:p>
                  </a:txBody>
                  <a:tcPr marL="68580" marR="68580" marT="34290" marB="34290"/>
                </a:tc>
                <a:extLst>
                  <a:ext uri="{0D108BD9-81ED-4DB2-BD59-A6C34878D82A}">
                    <a16:rowId xmlns:a16="http://schemas.microsoft.com/office/drawing/2014/main" val="398061953"/>
                  </a:ext>
                </a:extLst>
              </a:tr>
              <a:tr h="278130">
                <a:tc>
                  <a:txBody>
                    <a:bodyPr/>
                    <a:lstStyle/>
                    <a:p>
                      <a:endParaRPr lang="en-US" sz="1100"/>
                    </a:p>
                  </a:txBody>
                  <a:tcPr marL="68580" marR="68580" marT="34290" marB="34290"/>
                </a:tc>
                <a:extLst>
                  <a:ext uri="{0D108BD9-81ED-4DB2-BD59-A6C34878D82A}">
                    <a16:rowId xmlns:a16="http://schemas.microsoft.com/office/drawing/2014/main" val="533970250"/>
                  </a:ext>
                </a:extLst>
              </a:tr>
              <a:tr h="278130">
                <a:tc>
                  <a:txBody>
                    <a:bodyPr/>
                    <a:lstStyle/>
                    <a:p>
                      <a:endParaRPr lang="en-US" sz="1100"/>
                    </a:p>
                  </a:txBody>
                  <a:tcPr marL="68580" marR="68580" marT="34290" marB="34290"/>
                </a:tc>
                <a:extLst>
                  <a:ext uri="{0D108BD9-81ED-4DB2-BD59-A6C34878D82A}">
                    <a16:rowId xmlns:a16="http://schemas.microsoft.com/office/drawing/2014/main" val="2450525908"/>
                  </a:ext>
                </a:extLst>
              </a:tr>
              <a:tr h="278130">
                <a:tc>
                  <a:txBody>
                    <a:bodyPr/>
                    <a:lstStyle/>
                    <a:p>
                      <a:endParaRPr lang="en-US" sz="1100" dirty="0"/>
                    </a:p>
                  </a:txBody>
                  <a:tcPr marL="68580" marR="68580" marT="34290" marB="34290"/>
                </a:tc>
                <a:extLst>
                  <a:ext uri="{0D108BD9-81ED-4DB2-BD59-A6C34878D82A}">
                    <a16:rowId xmlns:a16="http://schemas.microsoft.com/office/drawing/2014/main" val="2128231988"/>
                  </a:ext>
                </a:extLst>
              </a:tr>
            </a:tbl>
          </a:graphicData>
        </a:graphic>
      </p:graphicFrame>
      <p:sp>
        <p:nvSpPr>
          <p:cNvPr id="52" name="Rechteck 51"/>
          <p:cNvSpPr/>
          <p:nvPr/>
        </p:nvSpPr>
        <p:spPr>
          <a:xfrm>
            <a:off x="7552046" y="2359249"/>
            <a:ext cx="964882" cy="27699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7" name="Gerade Verbindung mit Pfeil 6"/>
          <p:cNvCxnSpPr>
            <a:cxnSpLocks noChangeShapeType="1"/>
            <a:endCxn id="23" idx="1"/>
          </p:cNvCxnSpPr>
          <p:nvPr/>
        </p:nvCxnSpPr>
        <p:spPr bwMode="auto">
          <a:xfrm>
            <a:off x="2716925"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pic>
        <p:nvPicPr>
          <p:cNvPr id="23" name="Grafik 2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067056" y="1848220"/>
            <a:ext cx="810000" cy="810000"/>
          </a:xfrm>
          <a:prstGeom prst="rect">
            <a:avLst/>
          </a:prstGeom>
          <a:ln w="38100" cap="sq">
            <a:solidFill>
              <a:srgbClr val="000000"/>
            </a:solidFill>
            <a:prstDash val="solid"/>
            <a:miter lim="800000"/>
          </a:ln>
          <a:effectLst/>
        </p:spPr>
      </p:pic>
      <p:sp>
        <p:nvSpPr>
          <p:cNvPr id="25" name="Rechteck 24"/>
          <p:cNvSpPr/>
          <p:nvPr/>
        </p:nvSpPr>
        <p:spPr>
          <a:xfrm>
            <a:off x="4180427" y="1610198"/>
            <a:ext cx="560090"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Vienna</a:t>
            </a:r>
          </a:p>
        </p:txBody>
      </p:sp>
      <p:pic>
        <p:nvPicPr>
          <p:cNvPr id="22" name="Grafik 2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257165" y="1848220"/>
            <a:ext cx="810000" cy="810000"/>
          </a:xfrm>
          <a:prstGeom prst="rect">
            <a:avLst/>
          </a:prstGeom>
          <a:ln w="38100" cap="sq">
            <a:solidFill>
              <a:srgbClr val="000000"/>
            </a:solidFill>
            <a:prstDash val="solid"/>
            <a:miter lim="800000"/>
          </a:ln>
          <a:effectLst/>
        </p:spPr>
      </p:pic>
      <p:sp>
        <p:nvSpPr>
          <p:cNvPr id="28" name="Rechteck 27"/>
          <p:cNvSpPr/>
          <p:nvPr/>
        </p:nvSpPr>
        <p:spPr>
          <a:xfrm>
            <a:off x="6374907" y="1604824"/>
            <a:ext cx="574517" cy="230832"/>
          </a:xfrm>
          <a:prstGeom prst="rect">
            <a:avLst/>
          </a:prstGeom>
          <a:noFill/>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pic>
        <p:nvPicPr>
          <p:cNvPr id="11" name="Grafik 10"/>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055471" y="3468964"/>
            <a:ext cx="810000" cy="810000"/>
          </a:xfrm>
          <a:prstGeom prst="rect">
            <a:avLst/>
          </a:prstGeom>
          <a:ln w="38100" cap="sq">
            <a:solidFill>
              <a:srgbClr val="000000"/>
            </a:solidFill>
            <a:prstDash val="solid"/>
            <a:miter lim="800000"/>
          </a:ln>
          <a:effectLst/>
        </p:spPr>
      </p:pic>
      <p:sp>
        <p:nvSpPr>
          <p:cNvPr id="31" name="Rechteck 30"/>
          <p:cNvSpPr/>
          <p:nvPr/>
        </p:nvSpPr>
        <p:spPr>
          <a:xfrm>
            <a:off x="4902406" y="3730956"/>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0" name="Grafik 19"/>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906925" y="1848220"/>
            <a:ext cx="810000" cy="810000"/>
          </a:xfrm>
          <a:prstGeom prst="rect">
            <a:avLst/>
          </a:prstGeom>
          <a:ln w="38100" cap="sq">
            <a:solidFill>
              <a:srgbClr val="000000"/>
            </a:solidFill>
            <a:prstDash val="solid"/>
            <a:miter lim="800000"/>
          </a:ln>
          <a:effectLst>
            <a:glow>
              <a:schemeClr val="accent1"/>
            </a:glow>
            <a:softEdge rad="0"/>
          </a:effectLst>
        </p:spPr>
      </p:pic>
      <p:sp>
        <p:nvSpPr>
          <p:cNvPr id="32" name="Rechteck 31"/>
          <p:cNvSpPr/>
          <p:nvPr/>
        </p:nvSpPr>
        <p:spPr>
          <a:xfrm>
            <a:off x="2080773" y="1604824"/>
            <a:ext cx="462306" cy="230832"/>
          </a:xfrm>
          <a:prstGeom prst="rect">
            <a:avLst/>
          </a:prstGeom>
          <a:noFill/>
          <a:effectLst>
            <a:glow>
              <a:schemeClr val="accent1"/>
            </a:glow>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4" name="Grafik 23"/>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067056" y="5089708"/>
            <a:ext cx="810000" cy="810000"/>
          </a:xfrm>
          <a:prstGeom prst="rect">
            <a:avLst/>
          </a:prstGeom>
          <a:ln w="38100" cap="sq">
            <a:solidFill>
              <a:srgbClr val="000000"/>
            </a:solidFill>
            <a:prstDash val="solid"/>
            <a:miter lim="800000"/>
          </a:ln>
          <a:effectLst/>
        </p:spPr>
      </p:pic>
      <p:sp>
        <p:nvSpPr>
          <p:cNvPr id="33" name="Rechteck 32"/>
          <p:cNvSpPr/>
          <p:nvPr/>
        </p:nvSpPr>
        <p:spPr>
          <a:xfrm>
            <a:off x="4168297" y="4845975"/>
            <a:ext cx="590546"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London</a:t>
            </a:r>
          </a:p>
        </p:txBody>
      </p:sp>
      <p:pic>
        <p:nvPicPr>
          <p:cNvPr id="18" name="Grafik 17"/>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257165" y="5089708"/>
            <a:ext cx="810000" cy="810000"/>
          </a:xfrm>
          <a:prstGeom prst="rect">
            <a:avLst/>
          </a:prstGeom>
          <a:ln w="38100" cap="sq">
            <a:solidFill>
              <a:srgbClr val="000000"/>
            </a:solidFill>
            <a:prstDash val="solid"/>
            <a:miter lim="800000"/>
          </a:ln>
          <a:effectLst/>
        </p:spPr>
      </p:pic>
      <p:sp>
        <p:nvSpPr>
          <p:cNvPr id="34" name="Rechteck 33"/>
          <p:cNvSpPr/>
          <p:nvPr/>
        </p:nvSpPr>
        <p:spPr>
          <a:xfrm>
            <a:off x="5284348" y="5386485"/>
            <a:ext cx="914353" cy="230832"/>
          </a:xfrm>
          <a:prstGeom prst="rect">
            <a:avLst/>
          </a:prstGeom>
          <a:noFill/>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pic>
        <p:nvPicPr>
          <p:cNvPr id="21" name="Grafik 20"/>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1906925" y="5089708"/>
            <a:ext cx="810000" cy="810000"/>
          </a:xfrm>
          <a:prstGeom prst="rect">
            <a:avLst/>
          </a:prstGeom>
          <a:ln w="38100" cap="sq">
            <a:solidFill>
              <a:srgbClr val="000000"/>
            </a:solidFill>
            <a:prstDash val="solid"/>
            <a:miter lim="800000"/>
          </a:ln>
          <a:effectLst/>
        </p:spPr>
      </p:pic>
      <p:sp>
        <p:nvSpPr>
          <p:cNvPr id="35" name="Rechteck 34"/>
          <p:cNvSpPr/>
          <p:nvPr/>
        </p:nvSpPr>
        <p:spPr>
          <a:xfrm>
            <a:off x="2088787" y="4843120"/>
            <a:ext cx="446277"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cxnSp>
        <p:nvCxnSpPr>
          <p:cNvPr id="43" name="Gerade Verbindung mit Pfeil 42"/>
          <p:cNvCxnSpPr>
            <a:cxnSpLocks noChangeShapeType="1"/>
          </p:cNvCxnSpPr>
          <p:nvPr/>
        </p:nvCxnSpPr>
        <p:spPr bwMode="auto">
          <a:xfrm>
            <a:off x="4903553"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4" name="Gerade Verbindung mit Pfeil 43"/>
          <p:cNvCxnSpPr>
            <a:cxnSpLocks noChangeShapeType="1"/>
          </p:cNvCxnSpPr>
          <p:nvPr/>
        </p:nvCxnSpPr>
        <p:spPr bwMode="auto">
          <a:xfrm>
            <a:off x="2716925" y="5524985"/>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5" name="Gerade Verbindung mit Pfeil 44"/>
          <p:cNvCxnSpPr>
            <a:cxnSpLocks noChangeShapeType="1"/>
          </p:cNvCxnSpPr>
          <p:nvPr/>
        </p:nvCxnSpPr>
        <p:spPr bwMode="auto">
          <a:xfrm flipH="1">
            <a:off x="2716926" y="4278964"/>
            <a:ext cx="1336094"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0" name="Gerade Verbindung mit Pfeil 59"/>
          <p:cNvCxnSpPr>
            <a:cxnSpLocks noChangeShapeType="1"/>
          </p:cNvCxnSpPr>
          <p:nvPr/>
        </p:nvCxnSpPr>
        <p:spPr bwMode="auto">
          <a:xfrm>
            <a:off x="4469726" y="2658220"/>
            <a:ext cx="0"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1" name="Gerade Verbindung mit Pfeil 60"/>
          <p:cNvCxnSpPr>
            <a:cxnSpLocks noChangeShapeType="1"/>
          </p:cNvCxnSpPr>
          <p:nvPr/>
        </p:nvCxnSpPr>
        <p:spPr bwMode="auto">
          <a:xfrm>
            <a:off x="6691199" y="2679830"/>
            <a:ext cx="0" cy="2379251"/>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8" name="Gerade Verbindung mit Pfeil 67"/>
          <p:cNvCxnSpPr>
            <a:cxnSpLocks noChangeShapeType="1"/>
          </p:cNvCxnSpPr>
          <p:nvPr/>
        </p:nvCxnSpPr>
        <p:spPr bwMode="auto">
          <a:xfrm>
            <a:off x="4874119" y="4278964"/>
            <a:ext cx="1379565" cy="79871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1" name="Gerade Verbindung mit Pfeil 70"/>
          <p:cNvCxnSpPr>
            <a:cxnSpLocks noChangeShapeType="1"/>
          </p:cNvCxnSpPr>
          <p:nvPr/>
        </p:nvCxnSpPr>
        <p:spPr bwMode="auto">
          <a:xfrm>
            <a:off x="2716925" y="2658220"/>
            <a:ext cx="1323633" cy="795606"/>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4" name="Gerade Verbindung mit Pfeil 73"/>
          <p:cNvCxnSpPr>
            <a:cxnSpLocks noChangeShapeType="1"/>
          </p:cNvCxnSpPr>
          <p:nvPr/>
        </p:nvCxnSpPr>
        <p:spPr bwMode="auto">
          <a:xfrm flipH="1">
            <a:off x="4865472" y="2665904"/>
            <a:ext cx="1367503" cy="80306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sp>
        <p:nvSpPr>
          <p:cNvPr id="50" name="Rechteck 49"/>
          <p:cNvSpPr/>
          <p:nvPr/>
        </p:nvSpPr>
        <p:spPr>
          <a:xfrm>
            <a:off x="7753896" y="2365172"/>
            <a:ext cx="574517" cy="230832"/>
          </a:xfrm>
          <a:prstGeom prst="rect">
            <a:avLst/>
          </a:prstGeom>
          <a:noFill/>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sp>
        <p:nvSpPr>
          <p:cNvPr id="51" name="Rechteck 50"/>
          <p:cNvSpPr/>
          <p:nvPr/>
        </p:nvSpPr>
        <p:spPr>
          <a:xfrm>
            <a:off x="7791815" y="2647775"/>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36" name="Rechteck 35"/>
          <p:cNvSpPr/>
          <p:nvPr/>
        </p:nvSpPr>
        <p:spPr>
          <a:xfrm>
            <a:off x="1827251" y="3504916"/>
            <a:ext cx="2206400" cy="244187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Rechteck 39"/>
          <p:cNvSpPr/>
          <p:nvPr/>
        </p:nvSpPr>
        <p:spPr>
          <a:xfrm>
            <a:off x="4030627" y="4330605"/>
            <a:ext cx="872927" cy="1609362"/>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Rechteck 36"/>
          <p:cNvSpPr/>
          <p:nvPr/>
        </p:nvSpPr>
        <p:spPr>
          <a:xfrm>
            <a:off x="4909765" y="1900233"/>
            <a:ext cx="213841"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0</a:t>
            </a:r>
          </a:p>
        </p:txBody>
      </p:sp>
      <p:sp>
        <p:nvSpPr>
          <p:cNvPr id="38" name="Rechteck 37"/>
          <p:cNvSpPr/>
          <p:nvPr/>
        </p:nvSpPr>
        <p:spPr>
          <a:xfrm>
            <a:off x="2758122" y="1903072"/>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6" name="Rechteck 45"/>
          <p:cNvSpPr/>
          <p:nvPr/>
        </p:nvSpPr>
        <p:spPr>
          <a:xfrm>
            <a:off x="6013686" y="1898379"/>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7" name="Rechteck 46"/>
          <p:cNvSpPr/>
          <p:nvPr/>
        </p:nvSpPr>
        <p:spPr>
          <a:xfrm>
            <a:off x="4503280" y="3185948"/>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8" name="Rechteck 47"/>
          <p:cNvSpPr/>
          <p:nvPr/>
        </p:nvSpPr>
        <p:spPr>
          <a:xfrm>
            <a:off x="4903448" y="2690065"/>
            <a:ext cx="2208055" cy="1111784"/>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3" name="Rechteck 52"/>
          <p:cNvSpPr/>
          <p:nvPr/>
        </p:nvSpPr>
        <p:spPr>
          <a:xfrm>
            <a:off x="4898342" y="4078581"/>
            <a:ext cx="2208055" cy="1851151"/>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4" name="Rechteck 53"/>
          <p:cNvSpPr/>
          <p:nvPr/>
        </p:nvSpPr>
        <p:spPr>
          <a:xfrm>
            <a:off x="5726317" y="3801850"/>
            <a:ext cx="1249179" cy="276273"/>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Titel 1">
            <a:extLst>
              <a:ext uri="{FF2B5EF4-FFF2-40B4-BE49-F238E27FC236}">
                <a16:creationId xmlns:a16="http://schemas.microsoft.com/office/drawing/2014/main" id="{454F9951-C194-4762-8490-10C61D77407F}"/>
              </a:ext>
            </a:extLst>
          </p:cNvPr>
          <p:cNvSpPr txBox="1">
            <a:spLocks/>
          </p:cNvSpPr>
          <p:nvPr/>
        </p:nvSpPr>
        <p:spPr>
          <a:xfrm>
            <a:off x="457200" y="273600"/>
            <a:ext cx="8229300" cy="1144800"/>
          </a:xfrm>
        </p:spPr>
        <p:txBody>
          <a:bodyPr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4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b="1" dirty="0">
                <a:latin typeface="Calibri" panose="020F0502020204030204" pitchFamily="34" charset="0"/>
                <a:cs typeface="Calibri" panose="020F0502020204030204" pitchFamily="34" charset="0"/>
              </a:rPr>
              <a:t>BFS</a:t>
            </a:r>
          </a:p>
        </p:txBody>
      </p:sp>
    </p:spTree>
    <p:extLst>
      <p:ext uri="{BB962C8B-B14F-4D97-AF65-F5344CB8AC3E}">
        <p14:creationId xmlns:p14="http://schemas.microsoft.com/office/powerpoint/2010/main" val="2947794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Tabelle 47"/>
          <p:cNvGraphicFramePr>
            <a:graphicFrameLocks noGrp="1"/>
          </p:cNvGraphicFramePr>
          <p:nvPr/>
        </p:nvGraphicFramePr>
        <p:xfrm>
          <a:off x="7552046" y="2359249"/>
          <a:ext cx="964882" cy="1668780"/>
        </p:xfrm>
        <a:graphic>
          <a:graphicData uri="http://schemas.openxmlformats.org/drawingml/2006/table">
            <a:tbl>
              <a:tblPr firstRow="1" bandRow="1">
                <a:tableStyleId>{5940675A-B579-460E-94D1-54222C63F5DA}</a:tableStyleId>
              </a:tblPr>
              <a:tblGrid>
                <a:gridCol w="964882">
                  <a:extLst>
                    <a:ext uri="{9D8B030D-6E8A-4147-A177-3AD203B41FA5}">
                      <a16:colId xmlns:a16="http://schemas.microsoft.com/office/drawing/2014/main" val="715316522"/>
                    </a:ext>
                  </a:extLst>
                </a:gridCol>
              </a:tblGrid>
              <a:tr h="278130">
                <a:tc>
                  <a:txBody>
                    <a:bodyPr/>
                    <a:lstStyle/>
                    <a:p>
                      <a:endParaRPr lang="en-US" sz="1100" dirty="0"/>
                    </a:p>
                  </a:txBody>
                  <a:tcPr marL="68580" marR="68580" marT="34290" marB="34290"/>
                </a:tc>
                <a:extLst>
                  <a:ext uri="{0D108BD9-81ED-4DB2-BD59-A6C34878D82A}">
                    <a16:rowId xmlns:a16="http://schemas.microsoft.com/office/drawing/2014/main" val="1413745254"/>
                  </a:ext>
                </a:extLst>
              </a:tr>
              <a:tr h="278130">
                <a:tc>
                  <a:txBody>
                    <a:bodyPr/>
                    <a:lstStyle/>
                    <a:p>
                      <a:endParaRPr lang="en-US" sz="1100"/>
                    </a:p>
                  </a:txBody>
                  <a:tcPr marL="68580" marR="68580" marT="34290" marB="34290"/>
                </a:tc>
                <a:extLst>
                  <a:ext uri="{0D108BD9-81ED-4DB2-BD59-A6C34878D82A}">
                    <a16:rowId xmlns:a16="http://schemas.microsoft.com/office/drawing/2014/main" val="1494897690"/>
                  </a:ext>
                </a:extLst>
              </a:tr>
              <a:tr h="278130">
                <a:tc>
                  <a:txBody>
                    <a:bodyPr/>
                    <a:lstStyle/>
                    <a:p>
                      <a:endParaRPr lang="en-US" sz="1100" dirty="0"/>
                    </a:p>
                  </a:txBody>
                  <a:tcPr marL="68580" marR="68580" marT="34290" marB="34290"/>
                </a:tc>
                <a:extLst>
                  <a:ext uri="{0D108BD9-81ED-4DB2-BD59-A6C34878D82A}">
                    <a16:rowId xmlns:a16="http://schemas.microsoft.com/office/drawing/2014/main" val="398061953"/>
                  </a:ext>
                </a:extLst>
              </a:tr>
              <a:tr h="278130">
                <a:tc>
                  <a:txBody>
                    <a:bodyPr/>
                    <a:lstStyle/>
                    <a:p>
                      <a:endParaRPr lang="en-US" sz="1100"/>
                    </a:p>
                  </a:txBody>
                  <a:tcPr marL="68580" marR="68580" marT="34290" marB="34290"/>
                </a:tc>
                <a:extLst>
                  <a:ext uri="{0D108BD9-81ED-4DB2-BD59-A6C34878D82A}">
                    <a16:rowId xmlns:a16="http://schemas.microsoft.com/office/drawing/2014/main" val="533970250"/>
                  </a:ext>
                </a:extLst>
              </a:tr>
              <a:tr h="278130">
                <a:tc>
                  <a:txBody>
                    <a:bodyPr/>
                    <a:lstStyle/>
                    <a:p>
                      <a:endParaRPr lang="en-US" sz="1100"/>
                    </a:p>
                  </a:txBody>
                  <a:tcPr marL="68580" marR="68580" marT="34290" marB="34290"/>
                </a:tc>
                <a:extLst>
                  <a:ext uri="{0D108BD9-81ED-4DB2-BD59-A6C34878D82A}">
                    <a16:rowId xmlns:a16="http://schemas.microsoft.com/office/drawing/2014/main" val="2450525908"/>
                  </a:ext>
                </a:extLst>
              </a:tr>
              <a:tr h="278130">
                <a:tc>
                  <a:txBody>
                    <a:bodyPr/>
                    <a:lstStyle/>
                    <a:p>
                      <a:endParaRPr lang="en-US" sz="1100" dirty="0"/>
                    </a:p>
                  </a:txBody>
                  <a:tcPr marL="68580" marR="68580" marT="34290" marB="34290"/>
                </a:tc>
                <a:extLst>
                  <a:ext uri="{0D108BD9-81ED-4DB2-BD59-A6C34878D82A}">
                    <a16:rowId xmlns:a16="http://schemas.microsoft.com/office/drawing/2014/main" val="2128231988"/>
                  </a:ext>
                </a:extLst>
              </a:tr>
            </a:tbl>
          </a:graphicData>
        </a:graphic>
      </p:graphicFrame>
      <p:cxnSp>
        <p:nvCxnSpPr>
          <p:cNvPr id="7" name="Gerade Verbindung mit Pfeil 6"/>
          <p:cNvCxnSpPr>
            <a:cxnSpLocks noChangeShapeType="1"/>
            <a:endCxn id="23" idx="1"/>
          </p:cNvCxnSpPr>
          <p:nvPr/>
        </p:nvCxnSpPr>
        <p:spPr bwMode="auto">
          <a:xfrm>
            <a:off x="2716925"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pic>
        <p:nvPicPr>
          <p:cNvPr id="23" name="Grafik 2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067056" y="1848220"/>
            <a:ext cx="810000" cy="810000"/>
          </a:xfrm>
          <a:prstGeom prst="rect">
            <a:avLst/>
          </a:prstGeom>
          <a:ln w="38100" cap="sq">
            <a:solidFill>
              <a:srgbClr val="000000"/>
            </a:solidFill>
            <a:prstDash val="solid"/>
            <a:miter lim="800000"/>
          </a:ln>
          <a:effectLst/>
        </p:spPr>
      </p:pic>
      <p:sp>
        <p:nvSpPr>
          <p:cNvPr id="25" name="Rechteck 24"/>
          <p:cNvSpPr/>
          <p:nvPr/>
        </p:nvSpPr>
        <p:spPr>
          <a:xfrm>
            <a:off x="4180427" y="1610198"/>
            <a:ext cx="560090"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Vienna</a:t>
            </a:r>
          </a:p>
        </p:txBody>
      </p:sp>
      <p:pic>
        <p:nvPicPr>
          <p:cNvPr id="22" name="Grafik 2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257165" y="1848220"/>
            <a:ext cx="810000" cy="810000"/>
          </a:xfrm>
          <a:prstGeom prst="rect">
            <a:avLst/>
          </a:prstGeom>
          <a:ln w="38100" cap="sq">
            <a:solidFill>
              <a:srgbClr val="000000"/>
            </a:solidFill>
            <a:prstDash val="solid"/>
            <a:miter lim="800000"/>
          </a:ln>
          <a:effectLst/>
        </p:spPr>
      </p:pic>
      <p:sp>
        <p:nvSpPr>
          <p:cNvPr id="28" name="Rechteck 27"/>
          <p:cNvSpPr/>
          <p:nvPr/>
        </p:nvSpPr>
        <p:spPr>
          <a:xfrm>
            <a:off x="6374907" y="1604824"/>
            <a:ext cx="574517" cy="230832"/>
          </a:xfrm>
          <a:prstGeom prst="rect">
            <a:avLst/>
          </a:prstGeom>
          <a:noFill/>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pic>
        <p:nvPicPr>
          <p:cNvPr id="11" name="Grafik 10"/>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055471" y="3468964"/>
            <a:ext cx="810000" cy="810000"/>
          </a:xfrm>
          <a:prstGeom prst="rect">
            <a:avLst/>
          </a:prstGeom>
          <a:ln w="38100" cap="sq">
            <a:solidFill>
              <a:srgbClr val="000000"/>
            </a:solidFill>
            <a:prstDash val="solid"/>
            <a:miter lim="800000"/>
          </a:ln>
          <a:effectLst/>
        </p:spPr>
      </p:pic>
      <p:sp>
        <p:nvSpPr>
          <p:cNvPr id="31" name="Rechteck 30"/>
          <p:cNvSpPr/>
          <p:nvPr/>
        </p:nvSpPr>
        <p:spPr>
          <a:xfrm>
            <a:off x="4902406" y="3730956"/>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0" name="Grafik 19"/>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906925" y="1848220"/>
            <a:ext cx="810000" cy="810000"/>
          </a:xfrm>
          <a:prstGeom prst="rect">
            <a:avLst/>
          </a:prstGeom>
          <a:ln w="38100" cap="sq">
            <a:solidFill>
              <a:srgbClr val="000000"/>
            </a:solidFill>
            <a:prstDash val="solid"/>
            <a:miter lim="800000"/>
          </a:ln>
          <a:effectLst>
            <a:glow>
              <a:schemeClr val="accent1"/>
            </a:glow>
            <a:softEdge rad="0"/>
          </a:effectLst>
        </p:spPr>
      </p:pic>
      <p:sp>
        <p:nvSpPr>
          <p:cNvPr id="32" name="Rechteck 31"/>
          <p:cNvSpPr/>
          <p:nvPr/>
        </p:nvSpPr>
        <p:spPr>
          <a:xfrm>
            <a:off x="2080773" y="1604824"/>
            <a:ext cx="462306" cy="230832"/>
          </a:xfrm>
          <a:prstGeom prst="rect">
            <a:avLst/>
          </a:prstGeom>
          <a:noFill/>
          <a:effectLst>
            <a:glow>
              <a:schemeClr val="accent1"/>
            </a:glow>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4" name="Grafik 23"/>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067056" y="5089708"/>
            <a:ext cx="810000" cy="810000"/>
          </a:xfrm>
          <a:prstGeom prst="rect">
            <a:avLst/>
          </a:prstGeom>
          <a:ln w="38100" cap="sq">
            <a:solidFill>
              <a:srgbClr val="000000"/>
            </a:solidFill>
            <a:prstDash val="solid"/>
            <a:miter lim="800000"/>
          </a:ln>
          <a:effectLst/>
        </p:spPr>
      </p:pic>
      <p:sp>
        <p:nvSpPr>
          <p:cNvPr id="33" name="Rechteck 32"/>
          <p:cNvSpPr/>
          <p:nvPr/>
        </p:nvSpPr>
        <p:spPr>
          <a:xfrm>
            <a:off x="4168297" y="4845975"/>
            <a:ext cx="590546"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London</a:t>
            </a:r>
          </a:p>
        </p:txBody>
      </p:sp>
      <p:pic>
        <p:nvPicPr>
          <p:cNvPr id="18" name="Grafik 17"/>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257165" y="5089708"/>
            <a:ext cx="810000" cy="810000"/>
          </a:xfrm>
          <a:prstGeom prst="rect">
            <a:avLst/>
          </a:prstGeom>
          <a:ln w="38100" cap="sq">
            <a:solidFill>
              <a:srgbClr val="000000"/>
            </a:solidFill>
            <a:prstDash val="solid"/>
            <a:miter lim="800000"/>
          </a:ln>
          <a:effectLst/>
        </p:spPr>
      </p:pic>
      <p:sp>
        <p:nvSpPr>
          <p:cNvPr id="34" name="Rechteck 33"/>
          <p:cNvSpPr/>
          <p:nvPr/>
        </p:nvSpPr>
        <p:spPr>
          <a:xfrm>
            <a:off x="5284348" y="5386485"/>
            <a:ext cx="914353" cy="230832"/>
          </a:xfrm>
          <a:prstGeom prst="rect">
            <a:avLst/>
          </a:prstGeom>
          <a:noFill/>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pic>
        <p:nvPicPr>
          <p:cNvPr id="21" name="Grafik 20"/>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1906925" y="5089708"/>
            <a:ext cx="810000" cy="810000"/>
          </a:xfrm>
          <a:prstGeom prst="rect">
            <a:avLst/>
          </a:prstGeom>
          <a:ln w="38100" cap="sq">
            <a:solidFill>
              <a:srgbClr val="000000"/>
            </a:solidFill>
            <a:prstDash val="solid"/>
            <a:miter lim="800000"/>
          </a:ln>
          <a:effectLst/>
        </p:spPr>
      </p:pic>
      <p:sp>
        <p:nvSpPr>
          <p:cNvPr id="35" name="Rechteck 34"/>
          <p:cNvSpPr/>
          <p:nvPr/>
        </p:nvSpPr>
        <p:spPr>
          <a:xfrm>
            <a:off x="2088787" y="4843120"/>
            <a:ext cx="446277"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cxnSp>
        <p:nvCxnSpPr>
          <p:cNvPr id="43" name="Gerade Verbindung mit Pfeil 42"/>
          <p:cNvCxnSpPr>
            <a:cxnSpLocks noChangeShapeType="1"/>
          </p:cNvCxnSpPr>
          <p:nvPr/>
        </p:nvCxnSpPr>
        <p:spPr bwMode="auto">
          <a:xfrm>
            <a:off x="4903553"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4" name="Gerade Verbindung mit Pfeil 43"/>
          <p:cNvCxnSpPr>
            <a:cxnSpLocks noChangeShapeType="1"/>
          </p:cNvCxnSpPr>
          <p:nvPr/>
        </p:nvCxnSpPr>
        <p:spPr bwMode="auto">
          <a:xfrm>
            <a:off x="2716925" y="5524985"/>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5" name="Gerade Verbindung mit Pfeil 44"/>
          <p:cNvCxnSpPr>
            <a:cxnSpLocks noChangeShapeType="1"/>
          </p:cNvCxnSpPr>
          <p:nvPr/>
        </p:nvCxnSpPr>
        <p:spPr bwMode="auto">
          <a:xfrm flipH="1">
            <a:off x="2716926" y="4278964"/>
            <a:ext cx="1336094"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0" name="Gerade Verbindung mit Pfeil 59"/>
          <p:cNvCxnSpPr>
            <a:cxnSpLocks noChangeShapeType="1"/>
          </p:cNvCxnSpPr>
          <p:nvPr/>
        </p:nvCxnSpPr>
        <p:spPr bwMode="auto">
          <a:xfrm>
            <a:off x="4469726" y="2658220"/>
            <a:ext cx="0"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1" name="Gerade Verbindung mit Pfeil 60"/>
          <p:cNvCxnSpPr>
            <a:cxnSpLocks noChangeShapeType="1"/>
          </p:cNvCxnSpPr>
          <p:nvPr/>
        </p:nvCxnSpPr>
        <p:spPr bwMode="auto">
          <a:xfrm>
            <a:off x="6691199" y="2679830"/>
            <a:ext cx="0" cy="2379251"/>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8" name="Gerade Verbindung mit Pfeil 67"/>
          <p:cNvCxnSpPr>
            <a:cxnSpLocks noChangeShapeType="1"/>
          </p:cNvCxnSpPr>
          <p:nvPr/>
        </p:nvCxnSpPr>
        <p:spPr bwMode="auto">
          <a:xfrm>
            <a:off x="4874119" y="4278964"/>
            <a:ext cx="1379565" cy="79871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1" name="Gerade Verbindung mit Pfeil 70"/>
          <p:cNvCxnSpPr>
            <a:cxnSpLocks noChangeShapeType="1"/>
          </p:cNvCxnSpPr>
          <p:nvPr/>
        </p:nvCxnSpPr>
        <p:spPr bwMode="auto">
          <a:xfrm>
            <a:off x="2716925" y="2658220"/>
            <a:ext cx="1323633" cy="795606"/>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4" name="Gerade Verbindung mit Pfeil 73"/>
          <p:cNvCxnSpPr>
            <a:cxnSpLocks noChangeShapeType="1"/>
          </p:cNvCxnSpPr>
          <p:nvPr/>
        </p:nvCxnSpPr>
        <p:spPr bwMode="auto">
          <a:xfrm flipH="1">
            <a:off x="4865472" y="2665904"/>
            <a:ext cx="1367503" cy="80306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sp>
        <p:nvSpPr>
          <p:cNvPr id="39" name="Pfeil nach rechts 38"/>
          <p:cNvSpPr/>
          <p:nvPr/>
        </p:nvSpPr>
        <p:spPr>
          <a:xfrm>
            <a:off x="5784914" y="2363591"/>
            <a:ext cx="362047" cy="281978"/>
          </a:xfrm>
          <a:prstGeom prst="rightArrow">
            <a:avLst/>
          </a:prstGeom>
          <a:gradFill>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 name="Rechteck 46"/>
          <p:cNvSpPr/>
          <p:nvPr/>
        </p:nvSpPr>
        <p:spPr>
          <a:xfrm>
            <a:off x="7769807" y="2359249"/>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36" name="Rechteck 35"/>
          <p:cNvSpPr/>
          <p:nvPr/>
        </p:nvSpPr>
        <p:spPr>
          <a:xfrm>
            <a:off x="1827251" y="3504916"/>
            <a:ext cx="2206400" cy="244187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Rechteck 39"/>
          <p:cNvSpPr/>
          <p:nvPr/>
        </p:nvSpPr>
        <p:spPr>
          <a:xfrm>
            <a:off x="4030627" y="4330605"/>
            <a:ext cx="872927" cy="1609362"/>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Rechteck 36"/>
          <p:cNvSpPr/>
          <p:nvPr/>
        </p:nvSpPr>
        <p:spPr>
          <a:xfrm>
            <a:off x="4909765" y="1900233"/>
            <a:ext cx="213841"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0</a:t>
            </a:r>
          </a:p>
        </p:txBody>
      </p:sp>
      <p:sp>
        <p:nvSpPr>
          <p:cNvPr id="46" name="Rechteck 45"/>
          <p:cNvSpPr/>
          <p:nvPr/>
        </p:nvSpPr>
        <p:spPr>
          <a:xfrm>
            <a:off x="2758122" y="1903072"/>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9" name="Rechteck 48"/>
          <p:cNvSpPr/>
          <p:nvPr/>
        </p:nvSpPr>
        <p:spPr>
          <a:xfrm>
            <a:off x="6013686" y="1898379"/>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50" name="Rechteck 49"/>
          <p:cNvSpPr/>
          <p:nvPr/>
        </p:nvSpPr>
        <p:spPr>
          <a:xfrm>
            <a:off x="4503280" y="3185948"/>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51" name="Rechteck 50"/>
          <p:cNvSpPr/>
          <p:nvPr/>
        </p:nvSpPr>
        <p:spPr>
          <a:xfrm>
            <a:off x="4903448" y="2690065"/>
            <a:ext cx="2208055" cy="1111784"/>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2" name="Rechteck 51"/>
          <p:cNvSpPr/>
          <p:nvPr/>
        </p:nvSpPr>
        <p:spPr>
          <a:xfrm>
            <a:off x="4898342" y="4078581"/>
            <a:ext cx="2208055" cy="1851151"/>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3" name="Rechteck 52"/>
          <p:cNvSpPr/>
          <p:nvPr/>
        </p:nvSpPr>
        <p:spPr>
          <a:xfrm>
            <a:off x="5726317" y="3801850"/>
            <a:ext cx="1249179" cy="276273"/>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Titel 1">
            <a:extLst>
              <a:ext uri="{FF2B5EF4-FFF2-40B4-BE49-F238E27FC236}">
                <a16:creationId xmlns:a16="http://schemas.microsoft.com/office/drawing/2014/main" id="{177BEB70-701F-4ABC-A459-90C0BC8A1B5E}"/>
              </a:ext>
            </a:extLst>
          </p:cNvPr>
          <p:cNvSpPr txBox="1">
            <a:spLocks/>
          </p:cNvSpPr>
          <p:nvPr/>
        </p:nvSpPr>
        <p:spPr>
          <a:xfrm>
            <a:off x="457200" y="273600"/>
            <a:ext cx="8229300" cy="1144800"/>
          </a:xfrm>
        </p:spPr>
        <p:txBody>
          <a:bodyPr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4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b="1" dirty="0">
                <a:latin typeface="Calibri" panose="020F0502020204030204" pitchFamily="34" charset="0"/>
                <a:cs typeface="Calibri" panose="020F0502020204030204" pitchFamily="34" charset="0"/>
              </a:rPr>
              <a:t>BFS</a:t>
            </a:r>
          </a:p>
        </p:txBody>
      </p:sp>
    </p:spTree>
    <p:extLst>
      <p:ext uri="{BB962C8B-B14F-4D97-AF65-F5344CB8AC3E}">
        <p14:creationId xmlns:p14="http://schemas.microsoft.com/office/powerpoint/2010/main" val="22330597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Tabelle 40"/>
          <p:cNvGraphicFramePr>
            <a:graphicFrameLocks noGrp="1"/>
          </p:cNvGraphicFramePr>
          <p:nvPr/>
        </p:nvGraphicFramePr>
        <p:xfrm>
          <a:off x="7552046" y="2359249"/>
          <a:ext cx="964882" cy="1668780"/>
        </p:xfrm>
        <a:graphic>
          <a:graphicData uri="http://schemas.openxmlformats.org/drawingml/2006/table">
            <a:tbl>
              <a:tblPr firstRow="1" bandRow="1">
                <a:tableStyleId>{5940675A-B579-460E-94D1-54222C63F5DA}</a:tableStyleId>
              </a:tblPr>
              <a:tblGrid>
                <a:gridCol w="964882">
                  <a:extLst>
                    <a:ext uri="{9D8B030D-6E8A-4147-A177-3AD203B41FA5}">
                      <a16:colId xmlns:a16="http://schemas.microsoft.com/office/drawing/2014/main" val="715316522"/>
                    </a:ext>
                  </a:extLst>
                </a:gridCol>
              </a:tblGrid>
              <a:tr h="278130">
                <a:tc>
                  <a:txBody>
                    <a:bodyPr/>
                    <a:lstStyle/>
                    <a:p>
                      <a:endParaRPr lang="en-US" sz="1100" dirty="0"/>
                    </a:p>
                  </a:txBody>
                  <a:tcPr marL="68580" marR="68580" marT="34290" marB="34290"/>
                </a:tc>
                <a:extLst>
                  <a:ext uri="{0D108BD9-81ED-4DB2-BD59-A6C34878D82A}">
                    <a16:rowId xmlns:a16="http://schemas.microsoft.com/office/drawing/2014/main" val="1413745254"/>
                  </a:ext>
                </a:extLst>
              </a:tr>
              <a:tr h="278130">
                <a:tc>
                  <a:txBody>
                    <a:bodyPr/>
                    <a:lstStyle/>
                    <a:p>
                      <a:endParaRPr lang="en-US" sz="1100"/>
                    </a:p>
                  </a:txBody>
                  <a:tcPr marL="68580" marR="68580" marT="34290" marB="34290"/>
                </a:tc>
                <a:extLst>
                  <a:ext uri="{0D108BD9-81ED-4DB2-BD59-A6C34878D82A}">
                    <a16:rowId xmlns:a16="http://schemas.microsoft.com/office/drawing/2014/main" val="1494897690"/>
                  </a:ext>
                </a:extLst>
              </a:tr>
              <a:tr h="278130">
                <a:tc>
                  <a:txBody>
                    <a:bodyPr/>
                    <a:lstStyle/>
                    <a:p>
                      <a:endParaRPr lang="en-US" sz="1100" dirty="0"/>
                    </a:p>
                  </a:txBody>
                  <a:tcPr marL="68580" marR="68580" marT="34290" marB="34290"/>
                </a:tc>
                <a:extLst>
                  <a:ext uri="{0D108BD9-81ED-4DB2-BD59-A6C34878D82A}">
                    <a16:rowId xmlns:a16="http://schemas.microsoft.com/office/drawing/2014/main" val="398061953"/>
                  </a:ext>
                </a:extLst>
              </a:tr>
              <a:tr h="278130">
                <a:tc>
                  <a:txBody>
                    <a:bodyPr/>
                    <a:lstStyle/>
                    <a:p>
                      <a:endParaRPr lang="en-US" sz="1100"/>
                    </a:p>
                  </a:txBody>
                  <a:tcPr marL="68580" marR="68580" marT="34290" marB="34290"/>
                </a:tc>
                <a:extLst>
                  <a:ext uri="{0D108BD9-81ED-4DB2-BD59-A6C34878D82A}">
                    <a16:rowId xmlns:a16="http://schemas.microsoft.com/office/drawing/2014/main" val="533970250"/>
                  </a:ext>
                </a:extLst>
              </a:tr>
              <a:tr h="278130">
                <a:tc>
                  <a:txBody>
                    <a:bodyPr/>
                    <a:lstStyle/>
                    <a:p>
                      <a:endParaRPr lang="en-US" sz="1100"/>
                    </a:p>
                  </a:txBody>
                  <a:tcPr marL="68580" marR="68580" marT="34290" marB="34290"/>
                </a:tc>
                <a:extLst>
                  <a:ext uri="{0D108BD9-81ED-4DB2-BD59-A6C34878D82A}">
                    <a16:rowId xmlns:a16="http://schemas.microsoft.com/office/drawing/2014/main" val="2450525908"/>
                  </a:ext>
                </a:extLst>
              </a:tr>
              <a:tr h="278130">
                <a:tc>
                  <a:txBody>
                    <a:bodyPr/>
                    <a:lstStyle/>
                    <a:p>
                      <a:endParaRPr lang="en-US" sz="1100" dirty="0"/>
                    </a:p>
                  </a:txBody>
                  <a:tcPr marL="68580" marR="68580" marT="34290" marB="34290"/>
                </a:tc>
                <a:extLst>
                  <a:ext uri="{0D108BD9-81ED-4DB2-BD59-A6C34878D82A}">
                    <a16:rowId xmlns:a16="http://schemas.microsoft.com/office/drawing/2014/main" val="2128231988"/>
                  </a:ext>
                </a:extLst>
              </a:tr>
            </a:tbl>
          </a:graphicData>
        </a:graphic>
      </p:graphicFrame>
      <p:cxnSp>
        <p:nvCxnSpPr>
          <p:cNvPr id="7" name="Gerade Verbindung mit Pfeil 6"/>
          <p:cNvCxnSpPr>
            <a:cxnSpLocks noChangeShapeType="1"/>
            <a:endCxn id="23" idx="1"/>
          </p:cNvCxnSpPr>
          <p:nvPr/>
        </p:nvCxnSpPr>
        <p:spPr bwMode="auto">
          <a:xfrm>
            <a:off x="2716925"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pic>
        <p:nvPicPr>
          <p:cNvPr id="23" name="Grafik 2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067056" y="1848220"/>
            <a:ext cx="810000" cy="810000"/>
          </a:xfrm>
          <a:prstGeom prst="rect">
            <a:avLst/>
          </a:prstGeom>
          <a:ln w="38100" cap="sq">
            <a:solidFill>
              <a:srgbClr val="000000"/>
            </a:solidFill>
            <a:prstDash val="solid"/>
            <a:miter lim="800000"/>
          </a:ln>
          <a:effectLst/>
        </p:spPr>
      </p:pic>
      <p:sp>
        <p:nvSpPr>
          <p:cNvPr id="25" name="Rechteck 24"/>
          <p:cNvSpPr/>
          <p:nvPr/>
        </p:nvSpPr>
        <p:spPr>
          <a:xfrm>
            <a:off x="4180427" y="1610198"/>
            <a:ext cx="560090"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Vienna</a:t>
            </a:r>
          </a:p>
        </p:txBody>
      </p:sp>
      <p:pic>
        <p:nvPicPr>
          <p:cNvPr id="22" name="Grafik 2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257165" y="1848220"/>
            <a:ext cx="810000" cy="810000"/>
          </a:xfrm>
          <a:prstGeom prst="rect">
            <a:avLst/>
          </a:prstGeom>
          <a:ln w="38100" cap="sq">
            <a:solidFill>
              <a:srgbClr val="000000"/>
            </a:solidFill>
            <a:prstDash val="solid"/>
            <a:miter lim="800000"/>
          </a:ln>
          <a:effectLst/>
        </p:spPr>
      </p:pic>
      <p:sp>
        <p:nvSpPr>
          <p:cNvPr id="28" name="Rechteck 27"/>
          <p:cNvSpPr/>
          <p:nvPr/>
        </p:nvSpPr>
        <p:spPr>
          <a:xfrm>
            <a:off x="6374907" y="1604824"/>
            <a:ext cx="574517" cy="230832"/>
          </a:xfrm>
          <a:prstGeom prst="rect">
            <a:avLst/>
          </a:prstGeom>
          <a:noFill/>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pic>
        <p:nvPicPr>
          <p:cNvPr id="11" name="Grafik 10"/>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055471" y="3468964"/>
            <a:ext cx="810000" cy="810000"/>
          </a:xfrm>
          <a:prstGeom prst="rect">
            <a:avLst/>
          </a:prstGeom>
          <a:ln w="38100" cap="sq">
            <a:solidFill>
              <a:srgbClr val="000000"/>
            </a:solidFill>
            <a:prstDash val="solid"/>
            <a:miter lim="800000"/>
          </a:ln>
          <a:effectLst/>
        </p:spPr>
      </p:pic>
      <p:sp>
        <p:nvSpPr>
          <p:cNvPr id="31" name="Rechteck 30"/>
          <p:cNvSpPr/>
          <p:nvPr/>
        </p:nvSpPr>
        <p:spPr>
          <a:xfrm>
            <a:off x="4902406" y="3730956"/>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0" name="Grafik 19"/>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906925" y="1848220"/>
            <a:ext cx="810000" cy="810000"/>
          </a:xfrm>
          <a:prstGeom prst="rect">
            <a:avLst/>
          </a:prstGeom>
          <a:ln w="38100" cap="sq">
            <a:solidFill>
              <a:srgbClr val="000000"/>
            </a:solidFill>
            <a:prstDash val="solid"/>
            <a:miter lim="800000"/>
          </a:ln>
          <a:effectLst>
            <a:glow>
              <a:schemeClr val="accent1"/>
            </a:glow>
            <a:softEdge rad="0"/>
          </a:effectLst>
        </p:spPr>
      </p:pic>
      <p:sp>
        <p:nvSpPr>
          <p:cNvPr id="32" name="Rechteck 31"/>
          <p:cNvSpPr/>
          <p:nvPr/>
        </p:nvSpPr>
        <p:spPr>
          <a:xfrm>
            <a:off x="2080773" y="1604824"/>
            <a:ext cx="462306" cy="230832"/>
          </a:xfrm>
          <a:prstGeom prst="rect">
            <a:avLst/>
          </a:prstGeom>
          <a:noFill/>
          <a:effectLst>
            <a:glow>
              <a:schemeClr val="accent1"/>
            </a:glow>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4" name="Grafik 23"/>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067056" y="5089708"/>
            <a:ext cx="810000" cy="810000"/>
          </a:xfrm>
          <a:prstGeom prst="rect">
            <a:avLst/>
          </a:prstGeom>
          <a:ln w="38100" cap="sq">
            <a:solidFill>
              <a:srgbClr val="000000"/>
            </a:solidFill>
            <a:prstDash val="solid"/>
            <a:miter lim="800000"/>
          </a:ln>
          <a:effectLst/>
        </p:spPr>
      </p:pic>
      <p:sp>
        <p:nvSpPr>
          <p:cNvPr id="33" name="Rechteck 32"/>
          <p:cNvSpPr/>
          <p:nvPr/>
        </p:nvSpPr>
        <p:spPr>
          <a:xfrm>
            <a:off x="4168297" y="4845975"/>
            <a:ext cx="590546"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London</a:t>
            </a:r>
          </a:p>
        </p:txBody>
      </p:sp>
      <p:pic>
        <p:nvPicPr>
          <p:cNvPr id="18" name="Grafik 17"/>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257165" y="5089708"/>
            <a:ext cx="810000" cy="810000"/>
          </a:xfrm>
          <a:prstGeom prst="rect">
            <a:avLst/>
          </a:prstGeom>
          <a:ln w="38100" cap="sq">
            <a:solidFill>
              <a:srgbClr val="000000"/>
            </a:solidFill>
            <a:prstDash val="solid"/>
            <a:miter lim="800000"/>
          </a:ln>
          <a:effectLst/>
        </p:spPr>
      </p:pic>
      <p:sp>
        <p:nvSpPr>
          <p:cNvPr id="34" name="Rechteck 33"/>
          <p:cNvSpPr/>
          <p:nvPr/>
        </p:nvSpPr>
        <p:spPr>
          <a:xfrm>
            <a:off x="7583244" y="2665904"/>
            <a:ext cx="914353" cy="230832"/>
          </a:xfrm>
          <a:prstGeom prst="rect">
            <a:avLst/>
          </a:prstGeom>
          <a:noFill/>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pic>
        <p:nvPicPr>
          <p:cNvPr id="21" name="Grafik 20"/>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1906925" y="5089708"/>
            <a:ext cx="810000" cy="810000"/>
          </a:xfrm>
          <a:prstGeom prst="rect">
            <a:avLst/>
          </a:prstGeom>
          <a:ln w="38100" cap="sq">
            <a:solidFill>
              <a:srgbClr val="000000"/>
            </a:solidFill>
            <a:prstDash val="solid"/>
            <a:miter lim="800000"/>
          </a:ln>
          <a:effectLst/>
        </p:spPr>
      </p:pic>
      <p:sp>
        <p:nvSpPr>
          <p:cNvPr id="35" name="Rechteck 34"/>
          <p:cNvSpPr/>
          <p:nvPr/>
        </p:nvSpPr>
        <p:spPr>
          <a:xfrm>
            <a:off x="2088787" y="4843120"/>
            <a:ext cx="446277"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cxnSp>
        <p:nvCxnSpPr>
          <p:cNvPr id="43" name="Gerade Verbindung mit Pfeil 42"/>
          <p:cNvCxnSpPr>
            <a:cxnSpLocks noChangeShapeType="1"/>
          </p:cNvCxnSpPr>
          <p:nvPr/>
        </p:nvCxnSpPr>
        <p:spPr bwMode="auto">
          <a:xfrm>
            <a:off x="4903553"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4" name="Gerade Verbindung mit Pfeil 43"/>
          <p:cNvCxnSpPr>
            <a:cxnSpLocks noChangeShapeType="1"/>
          </p:cNvCxnSpPr>
          <p:nvPr/>
        </p:nvCxnSpPr>
        <p:spPr bwMode="auto">
          <a:xfrm>
            <a:off x="2716925" y="5524985"/>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5" name="Gerade Verbindung mit Pfeil 44"/>
          <p:cNvCxnSpPr>
            <a:cxnSpLocks noChangeShapeType="1"/>
          </p:cNvCxnSpPr>
          <p:nvPr/>
        </p:nvCxnSpPr>
        <p:spPr bwMode="auto">
          <a:xfrm flipH="1">
            <a:off x="2716926" y="4278964"/>
            <a:ext cx="1336094"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0" name="Gerade Verbindung mit Pfeil 59"/>
          <p:cNvCxnSpPr>
            <a:cxnSpLocks noChangeShapeType="1"/>
          </p:cNvCxnSpPr>
          <p:nvPr/>
        </p:nvCxnSpPr>
        <p:spPr bwMode="auto">
          <a:xfrm>
            <a:off x="4469726" y="2658220"/>
            <a:ext cx="0"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1" name="Gerade Verbindung mit Pfeil 60"/>
          <p:cNvCxnSpPr>
            <a:cxnSpLocks noChangeShapeType="1"/>
          </p:cNvCxnSpPr>
          <p:nvPr/>
        </p:nvCxnSpPr>
        <p:spPr bwMode="auto">
          <a:xfrm>
            <a:off x="6691199" y="2679830"/>
            <a:ext cx="0" cy="2379251"/>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8" name="Gerade Verbindung mit Pfeil 67"/>
          <p:cNvCxnSpPr>
            <a:cxnSpLocks noChangeShapeType="1"/>
          </p:cNvCxnSpPr>
          <p:nvPr/>
        </p:nvCxnSpPr>
        <p:spPr bwMode="auto">
          <a:xfrm>
            <a:off x="4874119" y="4278964"/>
            <a:ext cx="1379565" cy="79871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1" name="Gerade Verbindung mit Pfeil 70"/>
          <p:cNvCxnSpPr>
            <a:cxnSpLocks noChangeShapeType="1"/>
          </p:cNvCxnSpPr>
          <p:nvPr/>
        </p:nvCxnSpPr>
        <p:spPr bwMode="auto">
          <a:xfrm>
            <a:off x="2716925" y="2658220"/>
            <a:ext cx="1323633" cy="795606"/>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4" name="Gerade Verbindung mit Pfeil 73"/>
          <p:cNvCxnSpPr>
            <a:cxnSpLocks noChangeShapeType="1"/>
          </p:cNvCxnSpPr>
          <p:nvPr/>
        </p:nvCxnSpPr>
        <p:spPr bwMode="auto">
          <a:xfrm flipH="1">
            <a:off x="4865472" y="2665904"/>
            <a:ext cx="1367503" cy="80306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sp>
        <p:nvSpPr>
          <p:cNvPr id="42" name="Rechteck 41"/>
          <p:cNvSpPr/>
          <p:nvPr/>
        </p:nvSpPr>
        <p:spPr>
          <a:xfrm>
            <a:off x="7769121" y="2359249"/>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7" name="Rechteck 46"/>
          <p:cNvSpPr/>
          <p:nvPr/>
        </p:nvSpPr>
        <p:spPr>
          <a:xfrm>
            <a:off x="5284348" y="5386485"/>
            <a:ext cx="914353" cy="230832"/>
          </a:xfrm>
          <a:prstGeom prst="rect">
            <a:avLst/>
          </a:prstGeom>
          <a:noFill/>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sp>
        <p:nvSpPr>
          <p:cNvPr id="38" name="Rechteck 37"/>
          <p:cNvSpPr/>
          <p:nvPr/>
        </p:nvSpPr>
        <p:spPr>
          <a:xfrm>
            <a:off x="1827251" y="3504916"/>
            <a:ext cx="2206400" cy="244187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 name="Rechteck 45"/>
          <p:cNvSpPr/>
          <p:nvPr/>
        </p:nvSpPr>
        <p:spPr>
          <a:xfrm>
            <a:off x="4030627" y="4330605"/>
            <a:ext cx="872927" cy="1609362"/>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8" name="Rechteck 47"/>
          <p:cNvSpPr/>
          <p:nvPr/>
        </p:nvSpPr>
        <p:spPr>
          <a:xfrm>
            <a:off x="4898342" y="4088817"/>
            <a:ext cx="1567286" cy="970265"/>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Rechteck 35"/>
          <p:cNvSpPr/>
          <p:nvPr/>
        </p:nvSpPr>
        <p:spPr>
          <a:xfrm>
            <a:off x="4909765" y="1900233"/>
            <a:ext cx="213841"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0</a:t>
            </a:r>
          </a:p>
        </p:txBody>
      </p:sp>
      <p:sp>
        <p:nvSpPr>
          <p:cNvPr id="37" name="Rechteck 36"/>
          <p:cNvSpPr/>
          <p:nvPr/>
        </p:nvSpPr>
        <p:spPr>
          <a:xfrm>
            <a:off x="2758122" y="1903072"/>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0" name="Rechteck 39"/>
          <p:cNvSpPr/>
          <p:nvPr/>
        </p:nvSpPr>
        <p:spPr>
          <a:xfrm>
            <a:off x="6013686" y="1898379"/>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9" name="Rechteck 48"/>
          <p:cNvSpPr/>
          <p:nvPr/>
        </p:nvSpPr>
        <p:spPr>
          <a:xfrm>
            <a:off x="4503280" y="3185948"/>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50" name="Pfeil nach rechts 49"/>
          <p:cNvSpPr/>
          <p:nvPr/>
        </p:nvSpPr>
        <p:spPr>
          <a:xfrm>
            <a:off x="5784914" y="2363591"/>
            <a:ext cx="362047" cy="281978"/>
          </a:xfrm>
          <a:prstGeom prst="rightArrow">
            <a:avLst/>
          </a:prstGeom>
          <a:gradFill>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 name="Rechteck 50"/>
          <p:cNvSpPr/>
          <p:nvPr/>
        </p:nvSpPr>
        <p:spPr>
          <a:xfrm>
            <a:off x="6449319" y="4812709"/>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2</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39" name="Titel 1">
            <a:extLst>
              <a:ext uri="{FF2B5EF4-FFF2-40B4-BE49-F238E27FC236}">
                <a16:creationId xmlns:a16="http://schemas.microsoft.com/office/drawing/2014/main" id="{0AD845B6-6D54-4F42-B299-142BE053DE8C}"/>
              </a:ext>
            </a:extLst>
          </p:cNvPr>
          <p:cNvSpPr txBox="1">
            <a:spLocks/>
          </p:cNvSpPr>
          <p:nvPr/>
        </p:nvSpPr>
        <p:spPr>
          <a:xfrm>
            <a:off x="457200" y="273600"/>
            <a:ext cx="8229300" cy="1144800"/>
          </a:xfrm>
        </p:spPr>
        <p:txBody>
          <a:bodyPr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4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b="1" dirty="0">
                <a:latin typeface="Calibri" panose="020F0502020204030204" pitchFamily="34" charset="0"/>
                <a:cs typeface="Calibri" panose="020F0502020204030204" pitchFamily="34" charset="0"/>
              </a:rPr>
              <a:t>BFS</a:t>
            </a:r>
          </a:p>
        </p:txBody>
      </p:sp>
    </p:spTree>
    <p:extLst>
      <p:ext uri="{BB962C8B-B14F-4D97-AF65-F5344CB8AC3E}">
        <p14:creationId xmlns:p14="http://schemas.microsoft.com/office/powerpoint/2010/main" val="3084698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Tabelle 40"/>
          <p:cNvGraphicFramePr>
            <a:graphicFrameLocks noGrp="1"/>
          </p:cNvGraphicFramePr>
          <p:nvPr/>
        </p:nvGraphicFramePr>
        <p:xfrm>
          <a:off x="7552046" y="2359249"/>
          <a:ext cx="964882" cy="1668780"/>
        </p:xfrm>
        <a:graphic>
          <a:graphicData uri="http://schemas.openxmlformats.org/drawingml/2006/table">
            <a:tbl>
              <a:tblPr firstRow="1" bandRow="1">
                <a:tableStyleId>{5940675A-B579-460E-94D1-54222C63F5DA}</a:tableStyleId>
              </a:tblPr>
              <a:tblGrid>
                <a:gridCol w="964882">
                  <a:extLst>
                    <a:ext uri="{9D8B030D-6E8A-4147-A177-3AD203B41FA5}">
                      <a16:colId xmlns:a16="http://schemas.microsoft.com/office/drawing/2014/main" val="715316522"/>
                    </a:ext>
                  </a:extLst>
                </a:gridCol>
              </a:tblGrid>
              <a:tr h="278130">
                <a:tc>
                  <a:txBody>
                    <a:bodyPr/>
                    <a:lstStyle/>
                    <a:p>
                      <a:endParaRPr lang="en-US" sz="1100" dirty="0"/>
                    </a:p>
                  </a:txBody>
                  <a:tcPr marL="68580" marR="68580" marT="34290" marB="34290"/>
                </a:tc>
                <a:extLst>
                  <a:ext uri="{0D108BD9-81ED-4DB2-BD59-A6C34878D82A}">
                    <a16:rowId xmlns:a16="http://schemas.microsoft.com/office/drawing/2014/main" val="1413745254"/>
                  </a:ext>
                </a:extLst>
              </a:tr>
              <a:tr h="278130">
                <a:tc>
                  <a:txBody>
                    <a:bodyPr/>
                    <a:lstStyle/>
                    <a:p>
                      <a:endParaRPr lang="en-US" sz="1100"/>
                    </a:p>
                  </a:txBody>
                  <a:tcPr marL="68580" marR="68580" marT="34290" marB="34290"/>
                </a:tc>
                <a:extLst>
                  <a:ext uri="{0D108BD9-81ED-4DB2-BD59-A6C34878D82A}">
                    <a16:rowId xmlns:a16="http://schemas.microsoft.com/office/drawing/2014/main" val="1494897690"/>
                  </a:ext>
                </a:extLst>
              </a:tr>
              <a:tr h="278130">
                <a:tc>
                  <a:txBody>
                    <a:bodyPr/>
                    <a:lstStyle/>
                    <a:p>
                      <a:endParaRPr lang="en-US" sz="1100" dirty="0"/>
                    </a:p>
                  </a:txBody>
                  <a:tcPr marL="68580" marR="68580" marT="34290" marB="34290"/>
                </a:tc>
                <a:extLst>
                  <a:ext uri="{0D108BD9-81ED-4DB2-BD59-A6C34878D82A}">
                    <a16:rowId xmlns:a16="http://schemas.microsoft.com/office/drawing/2014/main" val="398061953"/>
                  </a:ext>
                </a:extLst>
              </a:tr>
              <a:tr h="278130">
                <a:tc>
                  <a:txBody>
                    <a:bodyPr/>
                    <a:lstStyle/>
                    <a:p>
                      <a:endParaRPr lang="en-US" sz="1100"/>
                    </a:p>
                  </a:txBody>
                  <a:tcPr marL="68580" marR="68580" marT="34290" marB="34290"/>
                </a:tc>
                <a:extLst>
                  <a:ext uri="{0D108BD9-81ED-4DB2-BD59-A6C34878D82A}">
                    <a16:rowId xmlns:a16="http://schemas.microsoft.com/office/drawing/2014/main" val="533970250"/>
                  </a:ext>
                </a:extLst>
              </a:tr>
              <a:tr h="278130">
                <a:tc>
                  <a:txBody>
                    <a:bodyPr/>
                    <a:lstStyle/>
                    <a:p>
                      <a:endParaRPr lang="en-US" sz="1100"/>
                    </a:p>
                  </a:txBody>
                  <a:tcPr marL="68580" marR="68580" marT="34290" marB="34290"/>
                </a:tc>
                <a:extLst>
                  <a:ext uri="{0D108BD9-81ED-4DB2-BD59-A6C34878D82A}">
                    <a16:rowId xmlns:a16="http://schemas.microsoft.com/office/drawing/2014/main" val="2450525908"/>
                  </a:ext>
                </a:extLst>
              </a:tr>
              <a:tr h="278130">
                <a:tc>
                  <a:txBody>
                    <a:bodyPr/>
                    <a:lstStyle/>
                    <a:p>
                      <a:endParaRPr lang="en-US" sz="1100" dirty="0"/>
                    </a:p>
                  </a:txBody>
                  <a:tcPr marL="68580" marR="68580" marT="34290" marB="34290"/>
                </a:tc>
                <a:extLst>
                  <a:ext uri="{0D108BD9-81ED-4DB2-BD59-A6C34878D82A}">
                    <a16:rowId xmlns:a16="http://schemas.microsoft.com/office/drawing/2014/main" val="2128231988"/>
                  </a:ext>
                </a:extLst>
              </a:tr>
            </a:tbl>
          </a:graphicData>
        </a:graphic>
      </p:graphicFrame>
      <p:sp>
        <p:nvSpPr>
          <p:cNvPr id="48" name="Rechteck 47"/>
          <p:cNvSpPr/>
          <p:nvPr/>
        </p:nvSpPr>
        <p:spPr>
          <a:xfrm>
            <a:off x="7552046" y="2359249"/>
            <a:ext cx="964882" cy="27699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7" name="Gerade Verbindung mit Pfeil 6"/>
          <p:cNvCxnSpPr>
            <a:cxnSpLocks noChangeShapeType="1"/>
            <a:endCxn id="23" idx="1"/>
          </p:cNvCxnSpPr>
          <p:nvPr/>
        </p:nvCxnSpPr>
        <p:spPr bwMode="auto">
          <a:xfrm>
            <a:off x="2716925"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pic>
        <p:nvPicPr>
          <p:cNvPr id="23" name="Grafik 2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067056" y="1848220"/>
            <a:ext cx="810000" cy="810000"/>
          </a:xfrm>
          <a:prstGeom prst="rect">
            <a:avLst/>
          </a:prstGeom>
          <a:ln w="38100" cap="sq">
            <a:solidFill>
              <a:srgbClr val="000000"/>
            </a:solidFill>
            <a:prstDash val="solid"/>
            <a:miter lim="800000"/>
          </a:ln>
          <a:effectLst/>
        </p:spPr>
      </p:pic>
      <p:sp>
        <p:nvSpPr>
          <p:cNvPr id="25" name="Rechteck 24"/>
          <p:cNvSpPr/>
          <p:nvPr/>
        </p:nvSpPr>
        <p:spPr>
          <a:xfrm>
            <a:off x="4180427" y="1610198"/>
            <a:ext cx="560090"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Vienna</a:t>
            </a:r>
          </a:p>
        </p:txBody>
      </p:sp>
      <p:pic>
        <p:nvPicPr>
          <p:cNvPr id="22" name="Grafik 2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257165" y="1848220"/>
            <a:ext cx="810000" cy="810000"/>
          </a:xfrm>
          <a:prstGeom prst="rect">
            <a:avLst/>
          </a:prstGeom>
          <a:ln w="38100" cap="sq">
            <a:solidFill>
              <a:srgbClr val="000000"/>
            </a:solidFill>
            <a:prstDash val="solid"/>
            <a:miter lim="800000"/>
          </a:ln>
          <a:effectLst/>
        </p:spPr>
      </p:pic>
      <p:sp>
        <p:nvSpPr>
          <p:cNvPr id="28" name="Rechteck 27"/>
          <p:cNvSpPr/>
          <p:nvPr/>
        </p:nvSpPr>
        <p:spPr>
          <a:xfrm>
            <a:off x="6374907" y="1604824"/>
            <a:ext cx="574517" cy="230832"/>
          </a:xfrm>
          <a:prstGeom prst="rect">
            <a:avLst/>
          </a:prstGeom>
          <a:noFill/>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pic>
        <p:nvPicPr>
          <p:cNvPr id="11" name="Grafik 10"/>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055471" y="3468964"/>
            <a:ext cx="810000" cy="810000"/>
          </a:xfrm>
          <a:prstGeom prst="rect">
            <a:avLst/>
          </a:prstGeom>
          <a:ln w="38100" cap="sq">
            <a:solidFill>
              <a:srgbClr val="000000"/>
            </a:solidFill>
            <a:prstDash val="solid"/>
            <a:miter lim="800000"/>
          </a:ln>
          <a:effectLst/>
        </p:spPr>
      </p:pic>
      <p:sp>
        <p:nvSpPr>
          <p:cNvPr id="31" name="Rechteck 30"/>
          <p:cNvSpPr/>
          <p:nvPr/>
        </p:nvSpPr>
        <p:spPr>
          <a:xfrm>
            <a:off x="4902406" y="3730956"/>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0" name="Grafik 19"/>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906925" y="1848220"/>
            <a:ext cx="810000" cy="810000"/>
          </a:xfrm>
          <a:prstGeom prst="rect">
            <a:avLst/>
          </a:prstGeom>
          <a:ln w="38100" cap="sq">
            <a:solidFill>
              <a:srgbClr val="000000"/>
            </a:solidFill>
            <a:prstDash val="solid"/>
            <a:miter lim="800000"/>
          </a:ln>
          <a:effectLst>
            <a:glow>
              <a:schemeClr val="accent1"/>
            </a:glow>
            <a:softEdge rad="0"/>
          </a:effectLst>
        </p:spPr>
      </p:pic>
      <p:sp>
        <p:nvSpPr>
          <p:cNvPr id="32" name="Rechteck 31"/>
          <p:cNvSpPr/>
          <p:nvPr/>
        </p:nvSpPr>
        <p:spPr>
          <a:xfrm>
            <a:off x="2080773" y="1604824"/>
            <a:ext cx="462306" cy="230832"/>
          </a:xfrm>
          <a:prstGeom prst="rect">
            <a:avLst/>
          </a:prstGeom>
          <a:noFill/>
          <a:effectLst>
            <a:glow>
              <a:schemeClr val="accent1"/>
            </a:glow>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4" name="Grafik 23"/>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067056" y="5089708"/>
            <a:ext cx="810000" cy="810000"/>
          </a:xfrm>
          <a:prstGeom prst="rect">
            <a:avLst/>
          </a:prstGeom>
          <a:ln w="38100" cap="sq">
            <a:solidFill>
              <a:srgbClr val="000000"/>
            </a:solidFill>
            <a:prstDash val="solid"/>
            <a:miter lim="800000"/>
          </a:ln>
          <a:effectLst/>
        </p:spPr>
      </p:pic>
      <p:sp>
        <p:nvSpPr>
          <p:cNvPr id="33" name="Rechteck 32"/>
          <p:cNvSpPr/>
          <p:nvPr/>
        </p:nvSpPr>
        <p:spPr>
          <a:xfrm>
            <a:off x="4168297" y="4845975"/>
            <a:ext cx="590546"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London</a:t>
            </a:r>
          </a:p>
        </p:txBody>
      </p:sp>
      <p:pic>
        <p:nvPicPr>
          <p:cNvPr id="18" name="Grafik 17"/>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257165" y="5089708"/>
            <a:ext cx="810000" cy="810000"/>
          </a:xfrm>
          <a:prstGeom prst="rect">
            <a:avLst/>
          </a:prstGeom>
          <a:ln w="38100" cap="sq">
            <a:solidFill>
              <a:srgbClr val="000000"/>
            </a:solidFill>
            <a:prstDash val="solid"/>
            <a:miter lim="800000"/>
          </a:ln>
          <a:effectLst/>
        </p:spPr>
      </p:pic>
      <p:sp>
        <p:nvSpPr>
          <p:cNvPr id="34" name="Rechteck 33"/>
          <p:cNvSpPr/>
          <p:nvPr/>
        </p:nvSpPr>
        <p:spPr>
          <a:xfrm>
            <a:off x="7583244" y="2665904"/>
            <a:ext cx="914353" cy="230832"/>
          </a:xfrm>
          <a:prstGeom prst="rect">
            <a:avLst/>
          </a:prstGeom>
          <a:noFill/>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pic>
        <p:nvPicPr>
          <p:cNvPr id="21" name="Grafik 20"/>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1906925" y="5089708"/>
            <a:ext cx="810000" cy="810000"/>
          </a:xfrm>
          <a:prstGeom prst="rect">
            <a:avLst/>
          </a:prstGeom>
          <a:ln w="38100" cap="sq">
            <a:solidFill>
              <a:srgbClr val="000000"/>
            </a:solidFill>
            <a:prstDash val="solid"/>
            <a:miter lim="800000"/>
          </a:ln>
          <a:effectLst/>
        </p:spPr>
      </p:pic>
      <p:sp>
        <p:nvSpPr>
          <p:cNvPr id="35" name="Rechteck 34"/>
          <p:cNvSpPr/>
          <p:nvPr/>
        </p:nvSpPr>
        <p:spPr>
          <a:xfrm>
            <a:off x="2088787" y="4843120"/>
            <a:ext cx="446277"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cxnSp>
        <p:nvCxnSpPr>
          <p:cNvPr id="43" name="Gerade Verbindung mit Pfeil 42"/>
          <p:cNvCxnSpPr>
            <a:cxnSpLocks noChangeShapeType="1"/>
          </p:cNvCxnSpPr>
          <p:nvPr/>
        </p:nvCxnSpPr>
        <p:spPr bwMode="auto">
          <a:xfrm>
            <a:off x="4903553"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4" name="Gerade Verbindung mit Pfeil 43"/>
          <p:cNvCxnSpPr>
            <a:cxnSpLocks noChangeShapeType="1"/>
          </p:cNvCxnSpPr>
          <p:nvPr/>
        </p:nvCxnSpPr>
        <p:spPr bwMode="auto">
          <a:xfrm>
            <a:off x="2716925" y="5524985"/>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5" name="Gerade Verbindung mit Pfeil 44"/>
          <p:cNvCxnSpPr>
            <a:cxnSpLocks noChangeShapeType="1"/>
          </p:cNvCxnSpPr>
          <p:nvPr/>
        </p:nvCxnSpPr>
        <p:spPr bwMode="auto">
          <a:xfrm flipH="1">
            <a:off x="2716926" y="4278964"/>
            <a:ext cx="1336094"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0" name="Gerade Verbindung mit Pfeil 59"/>
          <p:cNvCxnSpPr>
            <a:cxnSpLocks noChangeShapeType="1"/>
          </p:cNvCxnSpPr>
          <p:nvPr/>
        </p:nvCxnSpPr>
        <p:spPr bwMode="auto">
          <a:xfrm>
            <a:off x="4469726" y="2658220"/>
            <a:ext cx="0"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1" name="Gerade Verbindung mit Pfeil 60"/>
          <p:cNvCxnSpPr>
            <a:cxnSpLocks noChangeShapeType="1"/>
          </p:cNvCxnSpPr>
          <p:nvPr/>
        </p:nvCxnSpPr>
        <p:spPr bwMode="auto">
          <a:xfrm>
            <a:off x="6691199" y="2679830"/>
            <a:ext cx="0" cy="2379251"/>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8" name="Gerade Verbindung mit Pfeil 67"/>
          <p:cNvCxnSpPr>
            <a:cxnSpLocks noChangeShapeType="1"/>
          </p:cNvCxnSpPr>
          <p:nvPr/>
        </p:nvCxnSpPr>
        <p:spPr bwMode="auto">
          <a:xfrm>
            <a:off x="4874119" y="4278964"/>
            <a:ext cx="1379565" cy="79871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1" name="Gerade Verbindung mit Pfeil 70"/>
          <p:cNvCxnSpPr>
            <a:cxnSpLocks noChangeShapeType="1"/>
          </p:cNvCxnSpPr>
          <p:nvPr/>
        </p:nvCxnSpPr>
        <p:spPr bwMode="auto">
          <a:xfrm>
            <a:off x="2716925" y="2658220"/>
            <a:ext cx="1323633" cy="795606"/>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4" name="Gerade Verbindung mit Pfeil 73"/>
          <p:cNvCxnSpPr>
            <a:cxnSpLocks noChangeShapeType="1"/>
          </p:cNvCxnSpPr>
          <p:nvPr/>
        </p:nvCxnSpPr>
        <p:spPr bwMode="auto">
          <a:xfrm flipH="1">
            <a:off x="4865472" y="2665904"/>
            <a:ext cx="1367503" cy="80306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sp>
        <p:nvSpPr>
          <p:cNvPr id="42" name="Rechteck 41"/>
          <p:cNvSpPr/>
          <p:nvPr/>
        </p:nvSpPr>
        <p:spPr>
          <a:xfrm>
            <a:off x="7765709" y="2359249"/>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7" name="Rechteck 46"/>
          <p:cNvSpPr/>
          <p:nvPr/>
        </p:nvSpPr>
        <p:spPr>
          <a:xfrm>
            <a:off x="5284348" y="5386485"/>
            <a:ext cx="914353" cy="230832"/>
          </a:xfrm>
          <a:prstGeom prst="rect">
            <a:avLst/>
          </a:prstGeom>
          <a:noFill/>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sp>
        <p:nvSpPr>
          <p:cNvPr id="38" name="Rechteck 37"/>
          <p:cNvSpPr/>
          <p:nvPr/>
        </p:nvSpPr>
        <p:spPr>
          <a:xfrm>
            <a:off x="1827251" y="3504916"/>
            <a:ext cx="2206400" cy="244187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Rechteck 39"/>
          <p:cNvSpPr/>
          <p:nvPr/>
        </p:nvSpPr>
        <p:spPr>
          <a:xfrm>
            <a:off x="4030627" y="4330605"/>
            <a:ext cx="872927" cy="1609362"/>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 name="Rechteck 45"/>
          <p:cNvSpPr/>
          <p:nvPr/>
        </p:nvSpPr>
        <p:spPr>
          <a:xfrm>
            <a:off x="4898342" y="4088817"/>
            <a:ext cx="1567286" cy="970265"/>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Rechteck 35"/>
          <p:cNvSpPr/>
          <p:nvPr/>
        </p:nvSpPr>
        <p:spPr>
          <a:xfrm>
            <a:off x="4909765" y="1900233"/>
            <a:ext cx="213841"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0</a:t>
            </a:r>
          </a:p>
        </p:txBody>
      </p:sp>
      <p:sp>
        <p:nvSpPr>
          <p:cNvPr id="37" name="Rechteck 36"/>
          <p:cNvSpPr/>
          <p:nvPr/>
        </p:nvSpPr>
        <p:spPr>
          <a:xfrm>
            <a:off x="2758122" y="1903072"/>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39" name="Rechteck 38"/>
          <p:cNvSpPr/>
          <p:nvPr/>
        </p:nvSpPr>
        <p:spPr>
          <a:xfrm>
            <a:off x="6013686" y="1898379"/>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9" name="Rechteck 48"/>
          <p:cNvSpPr/>
          <p:nvPr/>
        </p:nvSpPr>
        <p:spPr>
          <a:xfrm>
            <a:off x="4503280" y="3185948"/>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50" name="Rechteck 49"/>
          <p:cNvSpPr/>
          <p:nvPr/>
        </p:nvSpPr>
        <p:spPr>
          <a:xfrm>
            <a:off x="6449319" y="4812709"/>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2</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51" name="Titel 1">
            <a:extLst>
              <a:ext uri="{FF2B5EF4-FFF2-40B4-BE49-F238E27FC236}">
                <a16:creationId xmlns:a16="http://schemas.microsoft.com/office/drawing/2014/main" id="{22CFFF75-1408-4277-B87B-63D29C23638B}"/>
              </a:ext>
            </a:extLst>
          </p:cNvPr>
          <p:cNvSpPr txBox="1">
            <a:spLocks/>
          </p:cNvSpPr>
          <p:nvPr/>
        </p:nvSpPr>
        <p:spPr>
          <a:xfrm>
            <a:off x="457200" y="273600"/>
            <a:ext cx="8229300" cy="1144800"/>
          </a:xfrm>
        </p:spPr>
        <p:txBody>
          <a:bodyPr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4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b="1" dirty="0">
                <a:latin typeface="Calibri" panose="020F0502020204030204" pitchFamily="34" charset="0"/>
                <a:cs typeface="Calibri" panose="020F0502020204030204" pitchFamily="34" charset="0"/>
              </a:rPr>
              <a:t>BFS</a:t>
            </a:r>
          </a:p>
        </p:txBody>
      </p:sp>
    </p:spTree>
    <p:extLst>
      <p:ext uri="{BB962C8B-B14F-4D97-AF65-F5344CB8AC3E}">
        <p14:creationId xmlns:p14="http://schemas.microsoft.com/office/powerpoint/2010/main" val="36269932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Tabelle 41"/>
          <p:cNvGraphicFramePr>
            <a:graphicFrameLocks noGrp="1"/>
          </p:cNvGraphicFramePr>
          <p:nvPr/>
        </p:nvGraphicFramePr>
        <p:xfrm>
          <a:off x="7552046" y="2359249"/>
          <a:ext cx="964882" cy="1668780"/>
        </p:xfrm>
        <a:graphic>
          <a:graphicData uri="http://schemas.openxmlformats.org/drawingml/2006/table">
            <a:tbl>
              <a:tblPr firstRow="1" bandRow="1">
                <a:tableStyleId>{5940675A-B579-460E-94D1-54222C63F5DA}</a:tableStyleId>
              </a:tblPr>
              <a:tblGrid>
                <a:gridCol w="964882">
                  <a:extLst>
                    <a:ext uri="{9D8B030D-6E8A-4147-A177-3AD203B41FA5}">
                      <a16:colId xmlns:a16="http://schemas.microsoft.com/office/drawing/2014/main" val="715316522"/>
                    </a:ext>
                  </a:extLst>
                </a:gridCol>
              </a:tblGrid>
              <a:tr h="278130">
                <a:tc>
                  <a:txBody>
                    <a:bodyPr/>
                    <a:lstStyle/>
                    <a:p>
                      <a:endParaRPr lang="en-US" sz="1100" dirty="0"/>
                    </a:p>
                  </a:txBody>
                  <a:tcPr marL="68580" marR="68580" marT="34290" marB="34290"/>
                </a:tc>
                <a:extLst>
                  <a:ext uri="{0D108BD9-81ED-4DB2-BD59-A6C34878D82A}">
                    <a16:rowId xmlns:a16="http://schemas.microsoft.com/office/drawing/2014/main" val="1413745254"/>
                  </a:ext>
                </a:extLst>
              </a:tr>
              <a:tr h="278130">
                <a:tc>
                  <a:txBody>
                    <a:bodyPr/>
                    <a:lstStyle/>
                    <a:p>
                      <a:endParaRPr lang="en-US" sz="1100"/>
                    </a:p>
                  </a:txBody>
                  <a:tcPr marL="68580" marR="68580" marT="34290" marB="34290"/>
                </a:tc>
                <a:extLst>
                  <a:ext uri="{0D108BD9-81ED-4DB2-BD59-A6C34878D82A}">
                    <a16:rowId xmlns:a16="http://schemas.microsoft.com/office/drawing/2014/main" val="1494897690"/>
                  </a:ext>
                </a:extLst>
              </a:tr>
              <a:tr h="278130">
                <a:tc>
                  <a:txBody>
                    <a:bodyPr/>
                    <a:lstStyle/>
                    <a:p>
                      <a:endParaRPr lang="en-US" sz="1100" dirty="0"/>
                    </a:p>
                  </a:txBody>
                  <a:tcPr marL="68580" marR="68580" marT="34290" marB="34290"/>
                </a:tc>
                <a:extLst>
                  <a:ext uri="{0D108BD9-81ED-4DB2-BD59-A6C34878D82A}">
                    <a16:rowId xmlns:a16="http://schemas.microsoft.com/office/drawing/2014/main" val="398061953"/>
                  </a:ext>
                </a:extLst>
              </a:tr>
              <a:tr h="278130">
                <a:tc>
                  <a:txBody>
                    <a:bodyPr/>
                    <a:lstStyle/>
                    <a:p>
                      <a:endParaRPr lang="en-US" sz="1100"/>
                    </a:p>
                  </a:txBody>
                  <a:tcPr marL="68580" marR="68580" marT="34290" marB="34290"/>
                </a:tc>
                <a:extLst>
                  <a:ext uri="{0D108BD9-81ED-4DB2-BD59-A6C34878D82A}">
                    <a16:rowId xmlns:a16="http://schemas.microsoft.com/office/drawing/2014/main" val="533970250"/>
                  </a:ext>
                </a:extLst>
              </a:tr>
              <a:tr h="278130">
                <a:tc>
                  <a:txBody>
                    <a:bodyPr/>
                    <a:lstStyle/>
                    <a:p>
                      <a:endParaRPr lang="en-US" sz="1100"/>
                    </a:p>
                  </a:txBody>
                  <a:tcPr marL="68580" marR="68580" marT="34290" marB="34290"/>
                </a:tc>
                <a:extLst>
                  <a:ext uri="{0D108BD9-81ED-4DB2-BD59-A6C34878D82A}">
                    <a16:rowId xmlns:a16="http://schemas.microsoft.com/office/drawing/2014/main" val="2450525908"/>
                  </a:ext>
                </a:extLst>
              </a:tr>
              <a:tr h="278130">
                <a:tc>
                  <a:txBody>
                    <a:bodyPr/>
                    <a:lstStyle/>
                    <a:p>
                      <a:endParaRPr lang="en-US" sz="1100" dirty="0"/>
                    </a:p>
                  </a:txBody>
                  <a:tcPr marL="68580" marR="68580" marT="34290" marB="34290"/>
                </a:tc>
                <a:extLst>
                  <a:ext uri="{0D108BD9-81ED-4DB2-BD59-A6C34878D82A}">
                    <a16:rowId xmlns:a16="http://schemas.microsoft.com/office/drawing/2014/main" val="2128231988"/>
                  </a:ext>
                </a:extLst>
              </a:tr>
            </a:tbl>
          </a:graphicData>
        </a:graphic>
      </p:graphicFrame>
      <p:cxnSp>
        <p:nvCxnSpPr>
          <p:cNvPr id="7" name="Gerade Verbindung mit Pfeil 6"/>
          <p:cNvCxnSpPr>
            <a:cxnSpLocks noChangeShapeType="1"/>
            <a:endCxn id="23" idx="1"/>
          </p:cNvCxnSpPr>
          <p:nvPr/>
        </p:nvCxnSpPr>
        <p:spPr bwMode="auto">
          <a:xfrm>
            <a:off x="2716925"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pic>
        <p:nvPicPr>
          <p:cNvPr id="23" name="Grafik 2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067056" y="1848220"/>
            <a:ext cx="810000" cy="810000"/>
          </a:xfrm>
          <a:prstGeom prst="rect">
            <a:avLst/>
          </a:prstGeom>
          <a:ln w="38100" cap="sq">
            <a:solidFill>
              <a:srgbClr val="000000"/>
            </a:solidFill>
            <a:prstDash val="solid"/>
            <a:miter lim="800000"/>
          </a:ln>
          <a:effectLst/>
        </p:spPr>
      </p:pic>
      <p:sp>
        <p:nvSpPr>
          <p:cNvPr id="25" name="Rechteck 24"/>
          <p:cNvSpPr/>
          <p:nvPr/>
        </p:nvSpPr>
        <p:spPr>
          <a:xfrm>
            <a:off x="4180427" y="1610198"/>
            <a:ext cx="560090"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Vienna</a:t>
            </a:r>
          </a:p>
        </p:txBody>
      </p:sp>
      <p:pic>
        <p:nvPicPr>
          <p:cNvPr id="22" name="Grafik 2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257165" y="1848220"/>
            <a:ext cx="810000" cy="810000"/>
          </a:xfrm>
          <a:prstGeom prst="rect">
            <a:avLst/>
          </a:prstGeom>
          <a:ln w="38100" cap="sq">
            <a:solidFill>
              <a:srgbClr val="000000"/>
            </a:solidFill>
            <a:prstDash val="solid"/>
            <a:miter lim="800000"/>
          </a:ln>
          <a:effectLst/>
        </p:spPr>
      </p:pic>
      <p:sp>
        <p:nvSpPr>
          <p:cNvPr id="28" name="Rechteck 27"/>
          <p:cNvSpPr/>
          <p:nvPr/>
        </p:nvSpPr>
        <p:spPr>
          <a:xfrm>
            <a:off x="6374907" y="1604824"/>
            <a:ext cx="574517" cy="230832"/>
          </a:xfrm>
          <a:prstGeom prst="rect">
            <a:avLst/>
          </a:prstGeom>
          <a:noFill/>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pic>
        <p:nvPicPr>
          <p:cNvPr id="11" name="Grafik 10"/>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055471" y="3468964"/>
            <a:ext cx="810000" cy="810000"/>
          </a:xfrm>
          <a:prstGeom prst="rect">
            <a:avLst/>
          </a:prstGeom>
          <a:ln w="38100" cap="sq">
            <a:solidFill>
              <a:srgbClr val="000000"/>
            </a:solidFill>
            <a:prstDash val="solid"/>
            <a:miter lim="800000"/>
          </a:ln>
          <a:effectLst/>
        </p:spPr>
      </p:pic>
      <p:sp>
        <p:nvSpPr>
          <p:cNvPr id="31" name="Rechteck 30"/>
          <p:cNvSpPr/>
          <p:nvPr/>
        </p:nvSpPr>
        <p:spPr>
          <a:xfrm>
            <a:off x="4902406" y="3730956"/>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0" name="Grafik 19"/>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906925" y="1848220"/>
            <a:ext cx="810000" cy="810000"/>
          </a:xfrm>
          <a:prstGeom prst="rect">
            <a:avLst/>
          </a:prstGeom>
          <a:ln w="38100" cap="sq">
            <a:solidFill>
              <a:srgbClr val="000000"/>
            </a:solidFill>
            <a:prstDash val="solid"/>
            <a:miter lim="800000"/>
          </a:ln>
          <a:effectLst>
            <a:glow>
              <a:schemeClr val="accent1"/>
            </a:glow>
            <a:softEdge rad="0"/>
          </a:effectLst>
        </p:spPr>
      </p:pic>
      <p:sp>
        <p:nvSpPr>
          <p:cNvPr id="32" name="Rechteck 31"/>
          <p:cNvSpPr/>
          <p:nvPr/>
        </p:nvSpPr>
        <p:spPr>
          <a:xfrm>
            <a:off x="2080773" y="1604824"/>
            <a:ext cx="462306" cy="230832"/>
          </a:xfrm>
          <a:prstGeom prst="rect">
            <a:avLst/>
          </a:prstGeom>
          <a:noFill/>
          <a:effectLst>
            <a:glow>
              <a:schemeClr val="accent1"/>
            </a:glow>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4" name="Grafik 23"/>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067056" y="5089708"/>
            <a:ext cx="810000" cy="810000"/>
          </a:xfrm>
          <a:prstGeom prst="rect">
            <a:avLst/>
          </a:prstGeom>
          <a:ln w="38100" cap="sq">
            <a:solidFill>
              <a:srgbClr val="000000"/>
            </a:solidFill>
            <a:prstDash val="solid"/>
            <a:miter lim="800000"/>
          </a:ln>
          <a:effectLst/>
        </p:spPr>
      </p:pic>
      <p:sp>
        <p:nvSpPr>
          <p:cNvPr id="33" name="Rechteck 32"/>
          <p:cNvSpPr/>
          <p:nvPr/>
        </p:nvSpPr>
        <p:spPr>
          <a:xfrm>
            <a:off x="4168297" y="4845975"/>
            <a:ext cx="590546"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London</a:t>
            </a:r>
          </a:p>
        </p:txBody>
      </p:sp>
      <p:pic>
        <p:nvPicPr>
          <p:cNvPr id="18" name="Grafik 17"/>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257165" y="5089708"/>
            <a:ext cx="810000" cy="810000"/>
          </a:xfrm>
          <a:prstGeom prst="rect">
            <a:avLst/>
          </a:prstGeom>
          <a:ln w="38100" cap="sq">
            <a:solidFill>
              <a:srgbClr val="000000"/>
            </a:solidFill>
            <a:prstDash val="solid"/>
            <a:miter lim="800000"/>
          </a:ln>
          <a:effectLst/>
        </p:spPr>
      </p:pic>
      <p:sp>
        <p:nvSpPr>
          <p:cNvPr id="34" name="Rechteck 33"/>
          <p:cNvSpPr/>
          <p:nvPr/>
        </p:nvSpPr>
        <p:spPr>
          <a:xfrm>
            <a:off x="5284348" y="5386485"/>
            <a:ext cx="914353" cy="230832"/>
          </a:xfrm>
          <a:prstGeom prst="rect">
            <a:avLst/>
          </a:prstGeom>
          <a:noFill/>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pic>
        <p:nvPicPr>
          <p:cNvPr id="21" name="Grafik 20"/>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1906925" y="5089708"/>
            <a:ext cx="810000" cy="810000"/>
          </a:xfrm>
          <a:prstGeom prst="rect">
            <a:avLst/>
          </a:prstGeom>
          <a:ln w="38100" cap="sq">
            <a:solidFill>
              <a:srgbClr val="000000"/>
            </a:solidFill>
            <a:prstDash val="solid"/>
            <a:miter lim="800000"/>
          </a:ln>
          <a:effectLst/>
        </p:spPr>
      </p:pic>
      <p:sp>
        <p:nvSpPr>
          <p:cNvPr id="35" name="Rechteck 34"/>
          <p:cNvSpPr/>
          <p:nvPr/>
        </p:nvSpPr>
        <p:spPr>
          <a:xfrm>
            <a:off x="2088787" y="4843120"/>
            <a:ext cx="446277"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cxnSp>
        <p:nvCxnSpPr>
          <p:cNvPr id="43" name="Gerade Verbindung mit Pfeil 42"/>
          <p:cNvCxnSpPr>
            <a:cxnSpLocks noChangeShapeType="1"/>
          </p:cNvCxnSpPr>
          <p:nvPr/>
        </p:nvCxnSpPr>
        <p:spPr bwMode="auto">
          <a:xfrm>
            <a:off x="4903553"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4" name="Gerade Verbindung mit Pfeil 43"/>
          <p:cNvCxnSpPr>
            <a:cxnSpLocks noChangeShapeType="1"/>
          </p:cNvCxnSpPr>
          <p:nvPr/>
        </p:nvCxnSpPr>
        <p:spPr bwMode="auto">
          <a:xfrm>
            <a:off x="2716925" y="5524985"/>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5" name="Gerade Verbindung mit Pfeil 44"/>
          <p:cNvCxnSpPr>
            <a:cxnSpLocks noChangeShapeType="1"/>
          </p:cNvCxnSpPr>
          <p:nvPr/>
        </p:nvCxnSpPr>
        <p:spPr bwMode="auto">
          <a:xfrm flipH="1">
            <a:off x="2716926" y="4278964"/>
            <a:ext cx="1336094"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0" name="Gerade Verbindung mit Pfeil 59"/>
          <p:cNvCxnSpPr>
            <a:cxnSpLocks noChangeShapeType="1"/>
          </p:cNvCxnSpPr>
          <p:nvPr/>
        </p:nvCxnSpPr>
        <p:spPr bwMode="auto">
          <a:xfrm>
            <a:off x="4469726" y="2658220"/>
            <a:ext cx="0"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1" name="Gerade Verbindung mit Pfeil 60"/>
          <p:cNvCxnSpPr>
            <a:cxnSpLocks noChangeShapeType="1"/>
          </p:cNvCxnSpPr>
          <p:nvPr/>
        </p:nvCxnSpPr>
        <p:spPr bwMode="auto">
          <a:xfrm>
            <a:off x="6691199" y="2679830"/>
            <a:ext cx="0" cy="2379251"/>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8" name="Gerade Verbindung mit Pfeil 67"/>
          <p:cNvCxnSpPr>
            <a:cxnSpLocks noChangeShapeType="1"/>
          </p:cNvCxnSpPr>
          <p:nvPr/>
        </p:nvCxnSpPr>
        <p:spPr bwMode="auto">
          <a:xfrm>
            <a:off x="4874119" y="4278964"/>
            <a:ext cx="1379565" cy="79871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1" name="Gerade Verbindung mit Pfeil 70"/>
          <p:cNvCxnSpPr>
            <a:cxnSpLocks noChangeShapeType="1"/>
          </p:cNvCxnSpPr>
          <p:nvPr/>
        </p:nvCxnSpPr>
        <p:spPr bwMode="auto">
          <a:xfrm>
            <a:off x="2716925" y="2658220"/>
            <a:ext cx="1323633" cy="795606"/>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4" name="Gerade Verbindung mit Pfeil 73"/>
          <p:cNvCxnSpPr>
            <a:cxnSpLocks noChangeShapeType="1"/>
          </p:cNvCxnSpPr>
          <p:nvPr/>
        </p:nvCxnSpPr>
        <p:spPr bwMode="auto">
          <a:xfrm flipH="1">
            <a:off x="4865472" y="2665904"/>
            <a:ext cx="1367503" cy="80306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sp>
        <p:nvSpPr>
          <p:cNvPr id="39" name="Pfeil nach rechts 38"/>
          <p:cNvSpPr/>
          <p:nvPr/>
        </p:nvSpPr>
        <p:spPr>
          <a:xfrm>
            <a:off x="3595035" y="3716169"/>
            <a:ext cx="362047" cy="281978"/>
          </a:xfrm>
          <a:prstGeom prst="rightArrow">
            <a:avLst/>
          </a:prstGeom>
          <a:gradFill>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 name="Rechteck 45"/>
          <p:cNvSpPr/>
          <p:nvPr/>
        </p:nvSpPr>
        <p:spPr>
          <a:xfrm>
            <a:off x="7583244" y="2359549"/>
            <a:ext cx="914353" cy="230832"/>
          </a:xfrm>
          <a:prstGeom prst="rect">
            <a:avLst/>
          </a:prstGeom>
          <a:noFill/>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sp>
        <p:nvSpPr>
          <p:cNvPr id="38" name="Rechteck 37"/>
          <p:cNvSpPr/>
          <p:nvPr/>
        </p:nvSpPr>
        <p:spPr>
          <a:xfrm>
            <a:off x="1827251" y="4088817"/>
            <a:ext cx="2206400" cy="185797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Rechteck 39"/>
          <p:cNvSpPr/>
          <p:nvPr/>
        </p:nvSpPr>
        <p:spPr>
          <a:xfrm>
            <a:off x="4030627" y="4330605"/>
            <a:ext cx="872927" cy="1609362"/>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Rechteck 40"/>
          <p:cNvSpPr/>
          <p:nvPr/>
        </p:nvSpPr>
        <p:spPr>
          <a:xfrm>
            <a:off x="4898342" y="4088817"/>
            <a:ext cx="1567286" cy="970265"/>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Rechteck 35"/>
          <p:cNvSpPr/>
          <p:nvPr/>
        </p:nvSpPr>
        <p:spPr>
          <a:xfrm>
            <a:off x="4909765" y="1900233"/>
            <a:ext cx="213841"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0</a:t>
            </a:r>
          </a:p>
        </p:txBody>
      </p:sp>
      <p:sp>
        <p:nvSpPr>
          <p:cNvPr id="37" name="Rechteck 36"/>
          <p:cNvSpPr/>
          <p:nvPr/>
        </p:nvSpPr>
        <p:spPr>
          <a:xfrm>
            <a:off x="2758122" y="1903072"/>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7" name="Rechteck 46"/>
          <p:cNvSpPr/>
          <p:nvPr/>
        </p:nvSpPr>
        <p:spPr>
          <a:xfrm>
            <a:off x="6013686" y="1898379"/>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8" name="Rechteck 47"/>
          <p:cNvSpPr/>
          <p:nvPr/>
        </p:nvSpPr>
        <p:spPr>
          <a:xfrm>
            <a:off x="4503280" y="3185948"/>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9" name="Rechteck 48"/>
          <p:cNvSpPr/>
          <p:nvPr/>
        </p:nvSpPr>
        <p:spPr>
          <a:xfrm>
            <a:off x="6449319" y="4812709"/>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2</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50" name="Titel 1">
            <a:extLst>
              <a:ext uri="{FF2B5EF4-FFF2-40B4-BE49-F238E27FC236}">
                <a16:creationId xmlns:a16="http://schemas.microsoft.com/office/drawing/2014/main" id="{A7E7B61E-86F0-43FF-B277-5D47B98B146D}"/>
              </a:ext>
            </a:extLst>
          </p:cNvPr>
          <p:cNvSpPr txBox="1">
            <a:spLocks/>
          </p:cNvSpPr>
          <p:nvPr/>
        </p:nvSpPr>
        <p:spPr>
          <a:xfrm>
            <a:off x="457200" y="273600"/>
            <a:ext cx="8229300" cy="1144800"/>
          </a:xfrm>
        </p:spPr>
        <p:txBody>
          <a:bodyPr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4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b="1" dirty="0">
                <a:latin typeface="Calibri" panose="020F0502020204030204" pitchFamily="34" charset="0"/>
                <a:cs typeface="Calibri" panose="020F0502020204030204" pitchFamily="34" charset="0"/>
              </a:rPr>
              <a:t>BFS</a:t>
            </a:r>
          </a:p>
        </p:txBody>
      </p:sp>
    </p:spTree>
    <p:extLst>
      <p:ext uri="{BB962C8B-B14F-4D97-AF65-F5344CB8AC3E}">
        <p14:creationId xmlns:p14="http://schemas.microsoft.com/office/powerpoint/2010/main" val="31585412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Tabelle 40"/>
          <p:cNvGraphicFramePr>
            <a:graphicFrameLocks noGrp="1"/>
          </p:cNvGraphicFramePr>
          <p:nvPr/>
        </p:nvGraphicFramePr>
        <p:xfrm>
          <a:off x="7552046" y="2359249"/>
          <a:ext cx="964882" cy="1668780"/>
        </p:xfrm>
        <a:graphic>
          <a:graphicData uri="http://schemas.openxmlformats.org/drawingml/2006/table">
            <a:tbl>
              <a:tblPr firstRow="1" bandRow="1">
                <a:tableStyleId>{5940675A-B579-460E-94D1-54222C63F5DA}</a:tableStyleId>
              </a:tblPr>
              <a:tblGrid>
                <a:gridCol w="964882">
                  <a:extLst>
                    <a:ext uri="{9D8B030D-6E8A-4147-A177-3AD203B41FA5}">
                      <a16:colId xmlns:a16="http://schemas.microsoft.com/office/drawing/2014/main" val="715316522"/>
                    </a:ext>
                  </a:extLst>
                </a:gridCol>
              </a:tblGrid>
              <a:tr h="278130">
                <a:tc>
                  <a:txBody>
                    <a:bodyPr/>
                    <a:lstStyle/>
                    <a:p>
                      <a:endParaRPr lang="en-US" sz="1100" dirty="0"/>
                    </a:p>
                  </a:txBody>
                  <a:tcPr marL="68580" marR="68580" marT="34290" marB="34290"/>
                </a:tc>
                <a:extLst>
                  <a:ext uri="{0D108BD9-81ED-4DB2-BD59-A6C34878D82A}">
                    <a16:rowId xmlns:a16="http://schemas.microsoft.com/office/drawing/2014/main" val="1413745254"/>
                  </a:ext>
                </a:extLst>
              </a:tr>
              <a:tr h="278130">
                <a:tc>
                  <a:txBody>
                    <a:bodyPr/>
                    <a:lstStyle/>
                    <a:p>
                      <a:endParaRPr lang="en-US" sz="1100"/>
                    </a:p>
                  </a:txBody>
                  <a:tcPr marL="68580" marR="68580" marT="34290" marB="34290"/>
                </a:tc>
                <a:extLst>
                  <a:ext uri="{0D108BD9-81ED-4DB2-BD59-A6C34878D82A}">
                    <a16:rowId xmlns:a16="http://schemas.microsoft.com/office/drawing/2014/main" val="1494897690"/>
                  </a:ext>
                </a:extLst>
              </a:tr>
              <a:tr h="278130">
                <a:tc>
                  <a:txBody>
                    <a:bodyPr/>
                    <a:lstStyle/>
                    <a:p>
                      <a:endParaRPr lang="en-US" sz="1100" dirty="0"/>
                    </a:p>
                  </a:txBody>
                  <a:tcPr marL="68580" marR="68580" marT="34290" marB="34290"/>
                </a:tc>
                <a:extLst>
                  <a:ext uri="{0D108BD9-81ED-4DB2-BD59-A6C34878D82A}">
                    <a16:rowId xmlns:a16="http://schemas.microsoft.com/office/drawing/2014/main" val="398061953"/>
                  </a:ext>
                </a:extLst>
              </a:tr>
              <a:tr h="278130">
                <a:tc>
                  <a:txBody>
                    <a:bodyPr/>
                    <a:lstStyle/>
                    <a:p>
                      <a:endParaRPr lang="en-US" sz="1100"/>
                    </a:p>
                  </a:txBody>
                  <a:tcPr marL="68580" marR="68580" marT="34290" marB="34290"/>
                </a:tc>
                <a:extLst>
                  <a:ext uri="{0D108BD9-81ED-4DB2-BD59-A6C34878D82A}">
                    <a16:rowId xmlns:a16="http://schemas.microsoft.com/office/drawing/2014/main" val="533970250"/>
                  </a:ext>
                </a:extLst>
              </a:tr>
              <a:tr h="278130">
                <a:tc>
                  <a:txBody>
                    <a:bodyPr/>
                    <a:lstStyle/>
                    <a:p>
                      <a:endParaRPr lang="en-US" sz="1100"/>
                    </a:p>
                  </a:txBody>
                  <a:tcPr marL="68580" marR="68580" marT="34290" marB="34290"/>
                </a:tc>
                <a:extLst>
                  <a:ext uri="{0D108BD9-81ED-4DB2-BD59-A6C34878D82A}">
                    <a16:rowId xmlns:a16="http://schemas.microsoft.com/office/drawing/2014/main" val="2450525908"/>
                  </a:ext>
                </a:extLst>
              </a:tr>
              <a:tr h="278130">
                <a:tc>
                  <a:txBody>
                    <a:bodyPr/>
                    <a:lstStyle/>
                    <a:p>
                      <a:endParaRPr lang="en-US" sz="1100" dirty="0"/>
                    </a:p>
                  </a:txBody>
                  <a:tcPr marL="68580" marR="68580" marT="34290" marB="34290"/>
                </a:tc>
                <a:extLst>
                  <a:ext uri="{0D108BD9-81ED-4DB2-BD59-A6C34878D82A}">
                    <a16:rowId xmlns:a16="http://schemas.microsoft.com/office/drawing/2014/main" val="2128231988"/>
                  </a:ext>
                </a:extLst>
              </a:tr>
            </a:tbl>
          </a:graphicData>
        </a:graphic>
      </p:graphicFrame>
      <p:sp>
        <p:nvSpPr>
          <p:cNvPr id="25" name="Rechteck 24"/>
          <p:cNvSpPr/>
          <p:nvPr/>
        </p:nvSpPr>
        <p:spPr>
          <a:xfrm>
            <a:off x="4180427" y="1610198"/>
            <a:ext cx="560090"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Vienna</a:t>
            </a:r>
          </a:p>
        </p:txBody>
      </p:sp>
      <p:pic>
        <p:nvPicPr>
          <p:cNvPr id="22" name="Grafik 21"/>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6257165" y="1848220"/>
            <a:ext cx="810000" cy="810000"/>
          </a:xfrm>
          <a:prstGeom prst="rect">
            <a:avLst/>
          </a:prstGeom>
          <a:ln w="38100" cap="sq">
            <a:solidFill>
              <a:srgbClr val="000000"/>
            </a:solidFill>
            <a:prstDash val="solid"/>
            <a:miter lim="800000"/>
          </a:ln>
          <a:effectLst/>
        </p:spPr>
      </p:pic>
      <p:sp>
        <p:nvSpPr>
          <p:cNvPr id="28" name="Rechteck 27"/>
          <p:cNvSpPr/>
          <p:nvPr/>
        </p:nvSpPr>
        <p:spPr>
          <a:xfrm>
            <a:off x="6374907" y="1604824"/>
            <a:ext cx="574517" cy="230832"/>
          </a:xfrm>
          <a:prstGeom prst="rect">
            <a:avLst/>
          </a:prstGeom>
          <a:noFill/>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pic>
        <p:nvPicPr>
          <p:cNvPr id="11" name="Grafik 10"/>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4055471" y="3468964"/>
            <a:ext cx="810000" cy="810000"/>
          </a:xfrm>
          <a:prstGeom prst="rect">
            <a:avLst/>
          </a:prstGeom>
          <a:ln w="38100" cap="sq">
            <a:solidFill>
              <a:srgbClr val="000000"/>
            </a:solidFill>
            <a:prstDash val="solid"/>
            <a:miter lim="800000"/>
          </a:ln>
          <a:effectLst/>
        </p:spPr>
      </p:pic>
      <p:sp>
        <p:nvSpPr>
          <p:cNvPr id="31" name="Rechteck 30"/>
          <p:cNvSpPr/>
          <p:nvPr/>
        </p:nvSpPr>
        <p:spPr>
          <a:xfrm>
            <a:off x="4902406" y="3730956"/>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0" name="Grafik 19"/>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1906925" y="1848220"/>
            <a:ext cx="810000" cy="810000"/>
          </a:xfrm>
          <a:prstGeom prst="rect">
            <a:avLst/>
          </a:prstGeom>
          <a:ln w="38100" cap="sq">
            <a:solidFill>
              <a:srgbClr val="000000"/>
            </a:solidFill>
            <a:prstDash val="solid"/>
            <a:miter lim="800000"/>
          </a:ln>
          <a:effectLst>
            <a:glow>
              <a:schemeClr val="accent1"/>
            </a:glow>
            <a:softEdge rad="0"/>
          </a:effectLst>
        </p:spPr>
      </p:pic>
      <p:sp>
        <p:nvSpPr>
          <p:cNvPr id="32" name="Rechteck 31"/>
          <p:cNvSpPr/>
          <p:nvPr/>
        </p:nvSpPr>
        <p:spPr>
          <a:xfrm>
            <a:off x="2080773" y="1604824"/>
            <a:ext cx="462306" cy="230832"/>
          </a:xfrm>
          <a:prstGeom prst="rect">
            <a:avLst/>
          </a:prstGeom>
          <a:noFill/>
          <a:effectLst>
            <a:glow>
              <a:schemeClr val="accent1"/>
            </a:glow>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4" name="Grafik 23"/>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4067056" y="5089708"/>
            <a:ext cx="810000" cy="810000"/>
          </a:xfrm>
          <a:prstGeom prst="rect">
            <a:avLst/>
          </a:prstGeom>
          <a:ln w="38100" cap="sq">
            <a:solidFill>
              <a:srgbClr val="000000"/>
            </a:solidFill>
            <a:prstDash val="solid"/>
            <a:miter lim="800000"/>
          </a:ln>
          <a:effectLst/>
        </p:spPr>
      </p:pic>
      <p:sp>
        <p:nvSpPr>
          <p:cNvPr id="33" name="Rechteck 32"/>
          <p:cNvSpPr/>
          <p:nvPr/>
        </p:nvSpPr>
        <p:spPr>
          <a:xfrm>
            <a:off x="4168297" y="4845975"/>
            <a:ext cx="590546"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London</a:t>
            </a:r>
          </a:p>
        </p:txBody>
      </p:sp>
      <p:pic>
        <p:nvPicPr>
          <p:cNvPr id="18" name="Grafik 17"/>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6257165" y="5089708"/>
            <a:ext cx="810000" cy="810000"/>
          </a:xfrm>
          <a:prstGeom prst="rect">
            <a:avLst/>
          </a:prstGeom>
          <a:ln w="38100" cap="sq">
            <a:solidFill>
              <a:srgbClr val="000000"/>
            </a:solidFill>
            <a:prstDash val="solid"/>
            <a:miter lim="800000"/>
          </a:ln>
          <a:effectLst/>
        </p:spPr>
      </p:pic>
      <p:sp>
        <p:nvSpPr>
          <p:cNvPr id="34" name="Rechteck 33"/>
          <p:cNvSpPr/>
          <p:nvPr/>
        </p:nvSpPr>
        <p:spPr>
          <a:xfrm>
            <a:off x="5284348" y="5386485"/>
            <a:ext cx="914353" cy="230832"/>
          </a:xfrm>
          <a:prstGeom prst="rect">
            <a:avLst/>
          </a:prstGeom>
          <a:noFill/>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pic>
        <p:nvPicPr>
          <p:cNvPr id="21" name="Grafik 20"/>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1906925" y="5089708"/>
            <a:ext cx="810000" cy="810000"/>
          </a:xfrm>
          <a:prstGeom prst="rect">
            <a:avLst/>
          </a:prstGeom>
          <a:ln w="38100" cap="sq">
            <a:solidFill>
              <a:srgbClr val="000000"/>
            </a:solidFill>
            <a:prstDash val="solid"/>
            <a:miter lim="800000"/>
          </a:ln>
          <a:effectLst/>
        </p:spPr>
      </p:pic>
      <p:sp>
        <p:nvSpPr>
          <p:cNvPr id="35" name="Rechteck 34"/>
          <p:cNvSpPr/>
          <p:nvPr/>
        </p:nvSpPr>
        <p:spPr>
          <a:xfrm>
            <a:off x="2088787" y="4843120"/>
            <a:ext cx="446277"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cxnSp>
        <p:nvCxnSpPr>
          <p:cNvPr id="43" name="Gerade Verbindung mit Pfeil 42"/>
          <p:cNvCxnSpPr>
            <a:cxnSpLocks noChangeShapeType="1"/>
          </p:cNvCxnSpPr>
          <p:nvPr/>
        </p:nvCxnSpPr>
        <p:spPr bwMode="auto">
          <a:xfrm>
            <a:off x="4903553"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4" name="Gerade Verbindung mit Pfeil 43"/>
          <p:cNvCxnSpPr>
            <a:cxnSpLocks noChangeShapeType="1"/>
          </p:cNvCxnSpPr>
          <p:nvPr/>
        </p:nvCxnSpPr>
        <p:spPr bwMode="auto">
          <a:xfrm>
            <a:off x="2716925" y="5524985"/>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5" name="Gerade Verbindung mit Pfeil 44"/>
          <p:cNvCxnSpPr>
            <a:cxnSpLocks noChangeShapeType="1"/>
          </p:cNvCxnSpPr>
          <p:nvPr/>
        </p:nvCxnSpPr>
        <p:spPr bwMode="auto">
          <a:xfrm flipH="1">
            <a:off x="2716926" y="4278964"/>
            <a:ext cx="1336094"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0" name="Gerade Verbindung mit Pfeil 59"/>
          <p:cNvCxnSpPr>
            <a:cxnSpLocks noChangeShapeType="1"/>
          </p:cNvCxnSpPr>
          <p:nvPr/>
        </p:nvCxnSpPr>
        <p:spPr bwMode="auto">
          <a:xfrm>
            <a:off x="4469726" y="2658220"/>
            <a:ext cx="0"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1" name="Gerade Verbindung mit Pfeil 60"/>
          <p:cNvCxnSpPr>
            <a:cxnSpLocks noChangeShapeType="1"/>
          </p:cNvCxnSpPr>
          <p:nvPr/>
        </p:nvCxnSpPr>
        <p:spPr bwMode="auto">
          <a:xfrm>
            <a:off x="6691199" y="2679830"/>
            <a:ext cx="0" cy="2379251"/>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8" name="Gerade Verbindung mit Pfeil 67"/>
          <p:cNvCxnSpPr>
            <a:cxnSpLocks noChangeShapeType="1"/>
          </p:cNvCxnSpPr>
          <p:nvPr/>
        </p:nvCxnSpPr>
        <p:spPr bwMode="auto">
          <a:xfrm>
            <a:off x="4874119" y="4278964"/>
            <a:ext cx="1379565" cy="79871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1" name="Gerade Verbindung mit Pfeil 70"/>
          <p:cNvCxnSpPr>
            <a:cxnSpLocks noChangeShapeType="1"/>
          </p:cNvCxnSpPr>
          <p:nvPr/>
        </p:nvCxnSpPr>
        <p:spPr bwMode="auto">
          <a:xfrm>
            <a:off x="2716925" y="2658220"/>
            <a:ext cx="1323633" cy="795606"/>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4" name="Gerade Verbindung mit Pfeil 73"/>
          <p:cNvCxnSpPr>
            <a:cxnSpLocks noChangeShapeType="1"/>
          </p:cNvCxnSpPr>
          <p:nvPr/>
        </p:nvCxnSpPr>
        <p:spPr bwMode="auto">
          <a:xfrm flipH="1">
            <a:off x="4865472" y="2665904"/>
            <a:ext cx="1367503" cy="80306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sp>
        <p:nvSpPr>
          <p:cNvPr id="36" name="Rechteck 35"/>
          <p:cNvSpPr/>
          <p:nvPr/>
        </p:nvSpPr>
        <p:spPr>
          <a:xfrm>
            <a:off x="4927638" y="4035603"/>
            <a:ext cx="1291445" cy="170580"/>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Pfeil nach rechts 38"/>
          <p:cNvSpPr/>
          <p:nvPr/>
        </p:nvSpPr>
        <p:spPr>
          <a:xfrm>
            <a:off x="3595035" y="3716169"/>
            <a:ext cx="362047" cy="281978"/>
          </a:xfrm>
          <a:prstGeom prst="rightArrow">
            <a:avLst/>
          </a:prstGeom>
          <a:gradFill>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Rechteck 41"/>
          <p:cNvSpPr/>
          <p:nvPr/>
        </p:nvSpPr>
        <p:spPr>
          <a:xfrm>
            <a:off x="7583244" y="2359549"/>
            <a:ext cx="914353" cy="230832"/>
          </a:xfrm>
          <a:prstGeom prst="rect">
            <a:avLst/>
          </a:prstGeom>
          <a:noFill/>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sp>
        <p:nvSpPr>
          <p:cNvPr id="46" name="Rechteck 45"/>
          <p:cNvSpPr/>
          <p:nvPr/>
        </p:nvSpPr>
        <p:spPr>
          <a:xfrm>
            <a:off x="7796505" y="2647775"/>
            <a:ext cx="446277"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sp>
        <p:nvSpPr>
          <p:cNvPr id="38" name="Rechteck 37"/>
          <p:cNvSpPr/>
          <p:nvPr/>
        </p:nvSpPr>
        <p:spPr>
          <a:xfrm>
            <a:off x="2750330" y="5077674"/>
            <a:ext cx="1280298" cy="86911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Rechteck 39"/>
          <p:cNvSpPr/>
          <p:nvPr/>
        </p:nvSpPr>
        <p:spPr>
          <a:xfrm>
            <a:off x="4030627" y="4330605"/>
            <a:ext cx="872927" cy="1609362"/>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8" name="Gerade Verbindung mit Pfeil 47"/>
          <p:cNvCxnSpPr>
            <a:cxnSpLocks noChangeShapeType="1"/>
            <a:endCxn id="49" idx="1"/>
          </p:cNvCxnSpPr>
          <p:nvPr/>
        </p:nvCxnSpPr>
        <p:spPr bwMode="auto">
          <a:xfrm>
            <a:off x="2716925"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pic>
        <p:nvPicPr>
          <p:cNvPr id="49" name="Grafik 48"/>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4067056" y="1848220"/>
            <a:ext cx="810000" cy="810000"/>
          </a:xfrm>
          <a:prstGeom prst="rect">
            <a:avLst/>
          </a:prstGeom>
          <a:ln w="38100" cap="sq">
            <a:solidFill>
              <a:srgbClr val="000000"/>
            </a:solidFill>
            <a:prstDash val="solid"/>
            <a:miter lim="800000"/>
          </a:ln>
          <a:effectLst/>
        </p:spPr>
      </p:pic>
      <p:sp>
        <p:nvSpPr>
          <p:cNvPr id="37" name="Rechteck 36"/>
          <p:cNvSpPr/>
          <p:nvPr/>
        </p:nvSpPr>
        <p:spPr>
          <a:xfrm>
            <a:off x="4909765" y="1900233"/>
            <a:ext cx="213841"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0</a:t>
            </a:r>
          </a:p>
        </p:txBody>
      </p:sp>
      <p:sp>
        <p:nvSpPr>
          <p:cNvPr id="47" name="Rechteck 46"/>
          <p:cNvSpPr/>
          <p:nvPr/>
        </p:nvSpPr>
        <p:spPr>
          <a:xfrm>
            <a:off x="2758122" y="1903072"/>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50" name="Rechteck 49"/>
          <p:cNvSpPr/>
          <p:nvPr/>
        </p:nvSpPr>
        <p:spPr>
          <a:xfrm>
            <a:off x="6013686" y="1898379"/>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51" name="Rechteck 50"/>
          <p:cNvSpPr/>
          <p:nvPr/>
        </p:nvSpPr>
        <p:spPr>
          <a:xfrm>
            <a:off x="4503280" y="3185948"/>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52" name="Rechteck 51"/>
          <p:cNvSpPr/>
          <p:nvPr/>
        </p:nvSpPr>
        <p:spPr>
          <a:xfrm>
            <a:off x="6449319" y="4812709"/>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2</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53" name="Rechteck 52"/>
          <p:cNvSpPr/>
          <p:nvPr/>
        </p:nvSpPr>
        <p:spPr>
          <a:xfrm>
            <a:off x="2720685" y="5059297"/>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2</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54" name="Titel 1">
            <a:extLst>
              <a:ext uri="{FF2B5EF4-FFF2-40B4-BE49-F238E27FC236}">
                <a16:creationId xmlns:a16="http://schemas.microsoft.com/office/drawing/2014/main" id="{8D2FA1BA-4F66-476C-BCE2-5074215DEEBB}"/>
              </a:ext>
            </a:extLst>
          </p:cNvPr>
          <p:cNvSpPr txBox="1">
            <a:spLocks/>
          </p:cNvSpPr>
          <p:nvPr/>
        </p:nvSpPr>
        <p:spPr>
          <a:xfrm>
            <a:off x="457200" y="273600"/>
            <a:ext cx="8229300" cy="1144800"/>
          </a:xfrm>
        </p:spPr>
        <p:txBody>
          <a:bodyPr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4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b="1" dirty="0">
                <a:latin typeface="Calibri" panose="020F0502020204030204" pitchFamily="34" charset="0"/>
                <a:cs typeface="Calibri" panose="020F0502020204030204" pitchFamily="34" charset="0"/>
              </a:rPr>
              <a:t>BFS</a:t>
            </a:r>
          </a:p>
        </p:txBody>
      </p:sp>
    </p:spTree>
    <p:extLst>
      <p:ext uri="{BB962C8B-B14F-4D97-AF65-F5344CB8AC3E}">
        <p14:creationId xmlns:p14="http://schemas.microsoft.com/office/powerpoint/2010/main" val="34858323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Tabelle 40"/>
          <p:cNvGraphicFramePr>
            <a:graphicFrameLocks noGrp="1"/>
          </p:cNvGraphicFramePr>
          <p:nvPr/>
        </p:nvGraphicFramePr>
        <p:xfrm>
          <a:off x="7552046" y="2359249"/>
          <a:ext cx="964882" cy="1668780"/>
        </p:xfrm>
        <a:graphic>
          <a:graphicData uri="http://schemas.openxmlformats.org/drawingml/2006/table">
            <a:tbl>
              <a:tblPr firstRow="1" bandRow="1">
                <a:tableStyleId>{5940675A-B579-460E-94D1-54222C63F5DA}</a:tableStyleId>
              </a:tblPr>
              <a:tblGrid>
                <a:gridCol w="964882">
                  <a:extLst>
                    <a:ext uri="{9D8B030D-6E8A-4147-A177-3AD203B41FA5}">
                      <a16:colId xmlns:a16="http://schemas.microsoft.com/office/drawing/2014/main" val="715316522"/>
                    </a:ext>
                  </a:extLst>
                </a:gridCol>
              </a:tblGrid>
              <a:tr h="278130">
                <a:tc>
                  <a:txBody>
                    <a:bodyPr/>
                    <a:lstStyle/>
                    <a:p>
                      <a:endParaRPr lang="en-US" sz="1100" dirty="0"/>
                    </a:p>
                  </a:txBody>
                  <a:tcPr marL="68580" marR="68580" marT="34290" marB="34290"/>
                </a:tc>
                <a:extLst>
                  <a:ext uri="{0D108BD9-81ED-4DB2-BD59-A6C34878D82A}">
                    <a16:rowId xmlns:a16="http://schemas.microsoft.com/office/drawing/2014/main" val="1413745254"/>
                  </a:ext>
                </a:extLst>
              </a:tr>
              <a:tr h="278130">
                <a:tc>
                  <a:txBody>
                    <a:bodyPr/>
                    <a:lstStyle/>
                    <a:p>
                      <a:endParaRPr lang="en-US" sz="1100"/>
                    </a:p>
                  </a:txBody>
                  <a:tcPr marL="68580" marR="68580" marT="34290" marB="34290"/>
                </a:tc>
                <a:extLst>
                  <a:ext uri="{0D108BD9-81ED-4DB2-BD59-A6C34878D82A}">
                    <a16:rowId xmlns:a16="http://schemas.microsoft.com/office/drawing/2014/main" val="1494897690"/>
                  </a:ext>
                </a:extLst>
              </a:tr>
              <a:tr h="278130">
                <a:tc>
                  <a:txBody>
                    <a:bodyPr/>
                    <a:lstStyle/>
                    <a:p>
                      <a:endParaRPr lang="en-US" sz="1100" dirty="0"/>
                    </a:p>
                  </a:txBody>
                  <a:tcPr marL="68580" marR="68580" marT="34290" marB="34290"/>
                </a:tc>
                <a:extLst>
                  <a:ext uri="{0D108BD9-81ED-4DB2-BD59-A6C34878D82A}">
                    <a16:rowId xmlns:a16="http://schemas.microsoft.com/office/drawing/2014/main" val="398061953"/>
                  </a:ext>
                </a:extLst>
              </a:tr>
              <a:tr h="278130">
                <a:tc>
                  <a:txBody>
                    <a:bodyPr/>
                    <a:lstStyle/>
                    <a:p>
                      <a:endParaRPr lang="en-US" sz="1100"/>
                    </a:p>
                  </a:txBody>
                  <a:tcPr marL="68580" marR="68580" marT="34290" marB="34290"/>
                </a:tc>
                <a:extLst>
                  <a:ext uri="{0D108BD9-81ED-4DB2-BD59-A6C34878D82A}">
                    <a16:rowId xmlns:a16="http://schemas.microsoft.com/office/drawing/2014/main" val="533970250"/>
                  </a:ext>
                </a:extLst>
              </a:tr>
              <a:tr h="278130">
                <a:tc>
                  <a:txBody>
                    <a:bodyPr/>
                    <a:lstStyle/>
                    <a:p>
                      <a:endParaRPr lang="en-US" sz="1100"/>
                    </a:p>
                  </a:txBody>
                  <a:tcPr marL="68580" marR="68580" marT="34290" marB="34290"/>
                </a:tc>
                <a:extLst>
                  <a:ext uri="{0D108BD9-81ED-4DB2-BD59-A6C34878D82A}">
                    <a16:rowId xmlns:a16="http://schemas.microsoft.com/office/drawing/2014/main" val="2450525908"/>
                  </a:ext>
                </a:extLst>
              </a:tr>
              <a:tr h="278130">
                <a:tc>
                  <a:txBody>
                    <a:bodyPr/>
                    <a:lstStyle/>
                    <a:p>
                      <a:endParaRPr lang="en-US" sz="1100" dirty="0"/>
                    </a:p>
                  </a:txBody>
                  <a:tcPr marL="68580" marR="68580" marT="34290" marB="34290"/>
                </a:tc>
                <a:extLst>
                  <a:ext uri="{0D108BD9-81ED-4DB2-BD59-A6C34878D82A}">
                    <a16:rowId xmlns:a16="http://schemas.microsoft.com/office/drawing/2014/main" val="2128231988"/>
                  </a:ext>
                </a:extLst>
              </a:tr>
            </a:tbl>
          </a:graphicData>
        </a:graphic>
      </p:graphicFrame>
      <p:sp>
        <p:nvSpPr>
          <p:cNvPr id="47" name="Rechteck 46"/>
          <p:cNvSpPr/>
          <p:nvPr/>
        </p:nvSpPr>
        <p:spPr>
          <a:xfrm>
            <a:off x="7552046" y="2359249"/>
            <a:ext cx="964882" cy="27699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7" name="Gerade Verbindung mit Pfeil 6"/>
          <p:cNvCxnSpPr>
            <a:cxnSpLocks noChangeShapeType="1"/>
            <a:endCxn id="23" idx="1"/>
          </p:cNvCxnSpPr>
          <p:nvPr/>
        </p:nvCxnSpPr>
        <p:spPr bwMode="auto">
          <a:xfrm>
            <a:off x="2716925"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pic>
        <p:nvPicPr>
          <p:cNvPr id="23" name="Grafik 2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067056" y="1848220"/>
            <a:ext cx="810000" cy="810000"/>
          </a:xfrm>
          <a:prstGeom prst="rect">
            <a:avLst/>
          </a:prstGeom>
          <a:ln w="38100" cap="sq">
            <a:solidFill>
              <a:srgbClr val="000000"/>
            </a:solidFill>
            <a:prstDash val="solid"/>
            <a:miter lim="800000"/>
          </a:ln>
          <a:effectLst/>
        </p:spPr>
      </p:pic>
      <p:sp>
        <p:nvSpPr>
          <p:cNvPr id="25" name="Rechteck 24"/>
          <p:cNvSpPr/>
          <p:nvPr/>
        </p:nvSpPr>
        <p:spPr>
          <a:xfrm>
            <a:off x="4180427" y="1610198"/>
            <a:ext cx="560090"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Vienna</a:t>
            </a:r>
          </a:p>
        </p:txBody>
      </p:sp>
      <p:pic>
        <p:nvPicPr>
          <p:cNvPr id="22" name="Grafik 2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257165" y="1848220"/>
            <a:ext cx="810000" cy="810000"/>
          </a:xfrm>
          <a:prstGeom prst="rect">
            <a:avLst/>
          </a:prstGeom>
          <a:ln w="38100" cap="sq">
            <a:solidFill>
              <a:srgbClr val="000000"/>
            </a:solidFill>
            <a:prstDash val="solid"/>
            <a:miter lim="800000"/>
          </a:ln>
          <a:effectLst/>
        </p:spPr>
      </p:pic>
      <p:sp>
        <p:nvSpPr>
          <p:cNvPr id="28" name="Rechteck 27"/>
          <p:cNvSpPr/>
          <p:nvPr/>
        </p:nvSpPr>
        <p:spPr>
          <a:xfrm>
            <a:off x="6374907" y="1604824"/>
            <a:ext cx="574517" cy="230832"/>
          </a:xfrm>
          <a:prstGeom prst="rect">
            <a:avLst/>
          </a:prstGeom>
          <a:noFill/>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pic>
        <p:nvPicPr>
          <p:cNvPr id="11" name="Grafik 10"/>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055471" y="3468964"/>
            <a:ext cx="810000" cy="810000"/>
          </a:xfrm>
          <a:prstGeom prst="rect">
            <a:avLst/>
          </a:prstGeom>
          <a:ln w="38100" cap="sq">
            <a:solidFill>
              <a:srgbClr val="000000"/>
            </a:solidFill>
            <a:prstDash val="solid"/>
            <a:miter lim="800000"/>
          </a:ln>
          <a:effectLst/>
        </p:spPr>
      </p:pic>
      <p:sp>
        <p:nvSpPr>
          <p:cNvPr id="31" name="Rechteck 30"/>
          <p:cNvSpPr/>
          <p:nvPr/>
        </p:nvSpPr>
        <p:spPr>
          <a:xfrm>
            <a:off x="4902406" y="3730956"/>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0" name="Grafik 19"/>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906925" y="1848220"/>
            <a:ext cx="810000" cy="810000"/>
          </a:xfrm>
          <a:prstGeom prst="rect">
            <a:avLst/>
          </a:prstGeom>
          <a:ln w="38100" cap="sq">
            <a:solidFill>
              <a:srgbClr val="000000"/>
            </a:solidFill>
            <a:prstDash val="solid"/>
            <a:miter lim="800000"/>
          </a:ln>
          <a:effectLst>
            <a:glow>
              <a:schemeClr val="accent1"/>
            </a:glow>
            <a:softEdge rad="0"/>
          </a:effectLst>
        </p:spPr>
      </p:pic>
      <p:sp>
        <p:nvSpPr>
          <p:cNvPr id="32" name="Rechteck 31"/>
          <p:cNvSpPr/>
          <p:nvPr/>
        </p:nvSpPr>
        <p:spPr>
          <a:xfrm>
            <a:off x="2080773" y="1604824"/>
            <a:ext cx="462306" cy="230832"/>
          </a:xfrm>
          <a:prstGeom prst="rect">
            <a:avLst/>
          </a:prstGeom>
          <a:noFill/>
          <a:effectLst>
            <a:glow>
              <a:schemeClr val="accent1"/>
            </a:glow>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4" name="Grafik 23"/>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067056" y="5089708"/>
            <a:ext cx="810000" cy="810000"/>
          </a:xfrm>
          <a:prstGeom prst="rect">
            <a:avLst/>
          </a:prstGeom>
          <a:ln w="38100" cap="sq">
            <a:solidFill>
              <a:srgbClr val="000000"/>
            </a:solidFill>
            <a:prstDash val="solid"/>
            <a:miter lim="800000"/>
          </a:ln>
          <a:effectLst/>
        </p:spPr>
      </p:pic>
      <p:sp>
        <p:nvSpPr>
          <p:cNvPr id="33" name="Rechteck 32"/>
          <p:cNvSpPr/>
          <p:nvPr/>
        </p:nvSpPr>
        <p:spPr>
          <a:xfrm>
            <a:off x="4168297" y="4845975"/>
            <a:ext cx="590546"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London</a:t>
            </a:r>
          </a:p>
        </p:txBody>
      </p:sp>
      <p:pic>
        <p:nvPicPr>
          <p:cNvPr id="18" name="Grafik 17"/>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257165" y="5089708"/>
            <a:ext cx="810000" cy="810000"/>
          </a:xfrm>
          <a:prstGeom prst="rect">
            <a:avLst/>
          </a:prstGeom>
          <a:ln w="38100" cap="sq">
            <a:solidFill>
              <a:srgbClr val="000000"/>
            </a:solidFill>
            <a:prstDash val="solid"/>
            <a:miter lim="800000"/>
          </a:ln>
          <a:effectLst/>
        </p:spPr>
      </p:pic>
      <p:sp>
        <p:nvSpPr>
          <p:cNvPr id="34" name="Rechteck 33"/>
          <p:cNvSpPr/>
          <p:nvPr/>
        </p:nvSpPr>
        <p:spPr>
          <a:xfrm>
            <a:off x="5284348" y="5386485"/>
            <a:ext cx="914353" cy="230832"/>
          </a:xfrm>
          <a:prstGeom prst="rect">
            <a:avLst/>
          </a:prstGeom>
          <a:noFill/>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pic>
        <p:nvPicPr>
          <p:cNvPr id="21" name="Grafik 20"/>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1906925" y="5089708"/>
            <a:ext cx="810000" cy="810000"/>
          </a:xfrm>
          <a:prstGeom prst="rect">
            <a:avLst/>
          </a:prstGeom>
          <a:ln w="38100" cap="sq">
            <a:solidFill>
              <a:srgbClr val="000000"/>
            </a:solidFill>
            <a:prstDash val="solid"/>
            <a:miter lim="800000"/>
          </a:ln>
          <a:effectLst/>
        </p:spPr>
      </p:pic>
      <p:sp>
        <p:nvSpPr>
          <p:cNvPr id="35" name="Rechteck 34"/>
          <p:cNvSpPr/>
          <p:nvPr/>
        </p:nvSpPr>
        <p:spPr>
          <a:xfrm>
            <a:off x="2088787" y="4843120"/>
            <a:ext cx="446277"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cxnSp>
        <p:nvCxnSpPr>
          <p:cNvPr id="43" name="Gerade Verbindung mit Pfeil 42"/>
          <p:cNvCxnSpPr>
            <a:cxnSpLocks noChangeShapeType="1"/>
          </p:cNvCxnSpPr>
          <p:nvPr/>
        </p:nvCxnSpPr>
        <p:spPr bwMode="auto">
          <a:xfrm>
            <a:off x="4903553"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4" name="Gerade Verbindung mit Pfeil 43"/>
          <p:cNvCxnSpPr>
            <a:cxnSpLocks noChangeShapeType="1"/>
          </p:cNvCxnSpPr>
          <p:nvPr/>
        </p:nvCxnSpPr>
        <p:spPr bwMode="auto">
          <a:xfrm>
            <a:off x="2716925" y="5524985"/>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5" name="Gerade Verbindung mit Pfeil 44"/>
          <p:cNvCxnSpPr>
            <a:cxnSpLocks noChangeShapeType="1"/>
          </p:cNvCxnSpPr>
          <p:nvPr/>
        </p:nvCxnSpPr>
        <p:spPr bwMode="auto">
          <a:xfrm flipH="1">
            <a:off x="2716926" y="4278964"/>
            <a:ext cx="1336094"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0" name="Gerade Verbindung mit Pfeil 59"/>
          <p:cNvCxnSpPr>
            <a:cxnSpLocks noChangeShapeType="1"/>
          </p:cNvCxnSpPr>
          <p:nvPr/>
        </p:nvCxnSpPr>
        <p:spPr bwMode="auto">
          <a:xfrm>
            <a:off x="4469726" y="2658220"/>
            <a:ext cx="0"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1" name="Gerade Verbindung mit Pfeil 60"/>
          <p:cNvCxnSpPr>
            <a:cxnSpLocks noChangeShapeType="1"/>
          </p:cNvCxnSpPr>
          <p:nvPr/>
        </p:nvCxnSpPr>
        <p:spPr bwMode="auto">
          <a:xfrm>
            <a:off x="6691199" y="2679830"/>
            <a:ext cx="0" cy="2379251"/>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8" name="Gerade Verbindung mit Pfeil 67"/>
          <p:cNvCxnSpPr>
            <a:cxnSpLocks noChangeShapeType="1"/>
          </p:cNvCxnSpPr>
          <p:nvPr/>
        </p:nvCxnSpPr>
        <p:spPr bwMode="auto">
          <a:xfrm>
            <a:off x="4874119" y="4278964"/>
            <a:ext cx="1379565" cy="79871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1" name="Gerade Verbindung mit Pfeil 70"/>
          <p:cNvCxnSpPr>
            <a:cxnSpLocks noChangeShapeType="1"/>
          </p:cNvCxnSpPr>
          <p:nvPr/>
        </p:nvCxnSpPr>
        <p:spPr bwMode="auto">
          <a:xfrm>
            <a:off x="2716925" y="2658220"/>
            <a:ext cx="1323633" cy="795606"/>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4" name="Gerade Verbindung mit Pfeil 73"/>
          <p:cNvCxnSpPr>
            <a:cxnSpLocks noChangeShapeType="1"/>
          </p:cNvCxnSpPr>
          <p:nvPr/>
        </p:nvCxnSpPr>
        <p:spPr bwMode="auto">
          <a:xfrm flipH="1">
            <a:off x="4865472" y="2665904"/>
            <a:ext cx="1367503" cy="80306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sp>
        <p:nvSpPr>
          <p:cNvPr id="36" name="Rechteck 35"/>
          <p:cNvSpPr/>
          <p:nvPr/>
        </p:nvSpPr>
        <p:spPr>
          <a:xfrm>
            <a:off x="4927638" y="4035603"/>
            <a:ext cx="1291445" cy="170580"/>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Rechteck 41"/>
          <p:cNvSpPr/>
          <p:nvPr/>
        </p:nvSpPr>
        <p:spPr>
          <a:xfrm>
            <a:off x="7583244" y="2359549"/>
            <a:ext cx="914353" cy="230832"/>
          </a:xfrm>
          <a:prstGeom prst="rect">
            <a:avLst/>
          </a:prstGeom>
          <a:noFill/>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sp>
        <p:nvSpPr>
          <p:cNvPr id="46" name="Rechteck 45"/>
          <p:cNvSpPr/>
          <p:nvPr/>
        </p:nvSpPr>
        <p:spPr>
          <a:xfrm>
            <a:off x="7796505" y="2647775"/>
            <a:ext cx="446277"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sp>
        <p:nvSpPr>
          <p:cNvPr id="38" name="Rechteck 37"/>
          <p:cNvSpPr/>
          <p:nvPr/>
        </p:nvSpPr>
        <p:spPr>
          <a:xfrm>
            <a:off x="2753354" y="5077674"/>
            <a:ext cx="1280298" cy="86911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Rechteck 39"/>
          <p:cNvSpPr/>
          <p:nvPr/>
        </p:nvSpPr>
        <p:spPr>
          <a:xfrm>
            <a:off x="4030627" y="4330605"/>
            <a:ext cx="872927" cy="1609362"/>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Rechteck 36"/>
          <p:cNvSpPr/>
          <p:nvPr/>
        </p:nvSpPr>
        <p:spPr>
          <a:xfrm>
            <a:off x="4909765" y="1900233"/>
            <a:ext cx="213841"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0</a:t>
            </a:r>
          </a:p>
        </p:txBody>
      </p:sp>
      <p:sp>
        <p:nvSpPr>
          <p:cNvPr id="39" name="Rechteck 38"/>
          <p:cNvSpPr/>
          <p:nvPr/>
        </p:nvSpPr>
        <p:spPr>
          <a:xfrm>
            <a:off x="2758122" y="1903072"/>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8" name="Rechteck 47"/>
          <p:cNvSpPr/>
          <p:nvPr/>
        </p:nvSpPr>
        <p:spPr>
          <a:xfrm>
            <a:off x="6013686" y="1898379"/>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9" name="Rechteck 48"/>
          <p:cNvSpPr/>
          <p:nvPr/>
        </p:nvSpPr>
        <p:spPr>
          <a:xfrm>
            <a:off x="4503280" y="3185948"/>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50" name="Rechteck 49"/>
          <p:cNvSpPr/>
          <p:nvPr/>
        </p:nvSpPr>
        <p:spPr>
          <a:xfrm>
            <a:off x="6449319" y="4812709"/>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2</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52" name="Rechteck 51"/>
          <p:cNvSpPr/>
          <p:nvPr/>
        </p:nvSpPr>
        <p:spPr>
          <a:xfrm>
            <a:off x="2720685" y="5059297"/>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2</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51" name="Titel 1">
            <a:extLst>
              <a:ext uri="{FF2B5EF4-FFF2-40B4-BE49-F238E27FC236}">
                <a16:creationId xmlns:a16="http://schemas.microsoft.com/office/drawing/2014/main" id="{5F4A08BF-6B77-41A0-BF2F-377D58519556}"/>
              </a:ext>
            </a:extLst>
          </p:cNvPr>
          <p:cNvSpPr txBox="1">
            <a:spLocks/>
          </p:cNvSpPr>
          <p:nvPr/>
        </p:nvSpPr>
        <p:spPr>
          <a:xfrm>
            <a:off x="457200" y="273600"/>
            <a:ext cx="8229300" cy="1144800"/>
          </a:xfrm>
        </p:spPr>
        <p:txBody>
          <a:bodyPr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4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b="1" dirty="0">
                <a:latin typeface="Calibri" panose="020F0502020204030204" pitchFamily="34" charset="0"/>
                <a:cs typeface="Calibri" panose="020F0502020204030204" pitchFamily="34" charset="0"/>
              </a:rPr>
              <a:t>BFS</a:t>
            </a:r>
          </a:p>
        </p:txBody>
      </p:sp>
    </p:spTree>
    <p:extLst>
      <p:ext uri="{BB962C8B-B14F-4D97-AF65-F5344CB8AC3E}">
        <p14:creationId xmlns:p14="http://schemas.microsoft.com/office/powerpoint/2010/main" val="3503627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3" name="Titel 2">
            <a:extLst>
              <a:ext uri="{FF2B5EF4-FFF2-40B4-BE49-F238E27FC236}">
                <a16:creationId xmlns:a16="http://schemas.microsoft.com/office/drawing/2014/main" id="{E91C8A42-093C-4664-A394-225128BADCD0}"/>
              </a:ext>
            </a:extLst>
          </p:cNvPr>
          <p:cNvSpPr>
            <a:spLocks noGrp="1"/>
          </p:cNvSpPr>
          <p:nvPr>
            <p:ph type="title"/>
          </p:nvPr>
        </p:nvSpPr>
        <p:spPr>
          <a:xfrm>
            <a:off x="457200" y="2858400"/>
            <a:ext cx="8229300" cy="1144800"/>
          </a:xfrm>
        </p:spPr>
        <p:txBody>
          <a:bodyPr/>
          <a:lstStyle/>
          <a:p>
            <a:pPr algn="ctr"/>
            <a:r>
              <a:rPr lang="en-US" sz="4400" b="1" dirty="0">
                <a:latin typeface="Calibri" panose="020F0502020204030204" pitchFamily="34" charset="0"/>
                <a:cs typeface="Calibri" panose="020F0502020204030204" pitchFamily="34" charset="0"/>
              </a:rPr>
              <a:t>Representation of graphs</a:t>
            </a:r>
            <a:endParaRPr lang="en-US" sz="4400" noProof="0" dirty="0"/>
          </a:p>
        </p:txBody>
      </p:sp>
      <p:sp>
        <p:nvSpPr>
          <p:cNvPr id="87" name="Google Shape;87;p2"/>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marL="0" indent="0">
              <a:spcBef>
                <a:spcPts val="640"/>
              </a:spcBef>
            </a:pPr>
            <a:endParaRPr lang="en-US" sz="1800" noProof="0" dirty="0">
              <a:latin typeface="Calibri" panose="020F0502020204030204" pitchFamily="34" charset="0"/>
              <a:cs typeface="Calibri" panose="020F0502020204030204" pitchFamily="34" charset="0"/>
            </a:endParaRPr>
          </a:p>
          <a:p>
            <a:pPr marL="0" indent="0">
              <a:spcBef>
                <a:spcPts val="640"/>
              </a:spcBef>
            </a:pPr>
            <a:endParaRPr lang="en-US" sz="1800" noProof="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441441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Tabelle 41"/>
          <p:cNvGraphicFramePr>
            <a:graphicFrameLocks noGrp="1"/>
          </p:cNvGraphicFramePr>
          <p:nvPr/>
        </p:nvGraphicFramePr>
        <p:xfrm>
          <a:off x="7552046" y="2359249"/>
          <a:ext cx="964882" cy="1668780"/>
        </p:xfrm>
        <a:graphic>
          <a:graphicData uri="http://schemas.openxmlformats.org/drawingml/2006/table">
            <a:tbl>
              <a:tblPr firstRow="1" bandRow="1">
                <a:tableStyleId>{5940675A-B579-460E-94D1-54222C63F5DA}</a:tableStyleId>
              </a:tblPr>
              <a:tblGrid>
                <a:gridCol w="964882">
                  <a:extLst>
                    <a:ext uri="{9D8B030D-6E8A-4147-A177-3AD203B41FA5}">
                      <a16:colId xmlns:a16="http://schemas.microsoft.com/office/drawing/2014/main" val="715316522"/>
                    </a:ext>
                  </a:extLst>
                </a:gridCol>
              </a:tblGrid>
              <a:tr h="278130">
                <a:tc>
                  <a:txBody>
                    <a:bodyPr/>
                    <a:lstStyle/>
                    <a:p>
                      <a:endParaRPr lang="en-US" sz="1100" dirty="0"/>
                    </a:p>
                  </a:txBody>
                  <a:tcPr marL="68580" marR="68580" marT="34290" marB="34290"/>
                </a:tc>
                <a:extLst>
                  <a:ext uri="{0D108BD9-81ED-4DB2-BD59-A6C34878D82A}">
                    <a16:rowId xmlns:a16="http://schemas.microsoft.com/office/drawing/2014/main" val="1413745254"/>
                  </a:ext>
                </a:extLst>
              </a:tr>
              <a:tr h="278130">
                <a:tc>
                  <a:txBody>
                    <a:bodyPr/>
                    <a:lstStyle/>
                    <a:p>
                      <a:endParaRPr lang="en-US" sz="1100"/>
                    </a:p>
                  </a:txBody>
                  <a:tcPr marL="68580" marR="68580" marT="34290" marB="34290"/>
                </a:tc>
                <a:extLst>
                  <a:ext uri="{0D108BD9-81ED-4DB2-BD59-A6C34878D82A}">
                    <a16:rowId xmlns:a16="http://schemas.microsoft.com/office/drawing/2014/main" val="1494897690"/>
                  </a:ext>
                </a:extLst>
              </a:tr>
              <a:tr h="278130">
                <a:tc>
                  <a:txBody>
                    <a:bodyPr/>
                    <a:lstStyle/>
                    <a:p>
                      <a:endParaRPr lang="en-US" sz="1100" dirty="0"/>
                    </a:p>
                  </a:txBody>
                  <a:tcPr marL="68580" marR="68580" marT="34290" marB="34290"/>
                </a:tc>
                <a:extLst>
                  <a:ext uri="{0D108BD9-81ED-4DB2-BD59-A6C34878D82A}">
                    <a16:rowId xmlns:a16="http://schemas.microsoft.com/office/drawing/2014/main" val="398061953"/>
                  </a:ext>
                </a:extLst>
              </a:tr>
              <a:tr h="278130">
                <a:tc>
                  <a:txBody>
                    <a:bodyPr/>
                    <a:lstStyle/>
                    <a:p>
                      <a:endParaRPr lang="en-US" sz="1100"/>
                    </a:p>
                  </a:txBody>
                  <a:tcPr marL="68580" marR="68580" marT="34290" marB="34290"/>
                </a:tc>
                <a:extLst>
                  <a:ext uri="{0D108BD9-81ED-4DB2-BD59-A6C34878D82A}">
                    <a16:rowId xmlns:a16="http://schemas.microsoft.com/office/drawing/2014/main" val="533970250"/>
                  </a:ext>
                </a:extLst>
              </a:tr>
              <a:tr h="278130">
                <a:tc>
                  <a:txBody>
                    <a:bodyPr/>
                    <a:lstStyle/>
                    <a:p>
                      <a:endParaRPr lang="en-US" sz="1100"/>
                    </a:p>
                  </a:txBody>
                  <a:tcPr marL="68580" marR="68580" marT="34290" marB="34290"/>
                </a:tc>
                <a:extLst>
                  <a:ext uri="{0D108BD9-81ED-4DB2-BD59-A6C34878D82A}">
                    <a16:rowId xmlns:a16="http://schemas.microsoft.com/office/drawing/2014/main" val="2450525908"/>
                  </a:ext>
                </a:extLst>
              </a:tr>
              <a:tr h="278130">
                <a:tc>
                  <a:txBody>
                    <a:bodyPr/>
                    <a:lstStyle/>
                    <a:p>
                      <a:endParaRPr lang="en-US" sz="1100" dirty="0"/>
                    </a:p>
                  </a:txBody>
                  <a:tcPr marL="68580" marR="68580" marT="34290" marB="34290"/>
                </a:tc>
                <a:extLst>
                  <a:ext uri="{0D108BD9-81ED-4DB2-BD59-A6C34878D82A}">
                    <a16:rowId xmlns:a16="http://schemas.microsoft.com/office/drawing/2014/main" val="2128231988"/>
                  </a:ext>
                </a:extLst>
              </a:tr>
            </a:tbl>
          </a:graphicData>
        </a:graphic>
      </p:graphicFrame>
      <p:cxnSp>
        <p:nvCxnSpPr>
          <p:cNvPr id="7" name="Gerade Verbindung mit Pfeil 6"/>
          <p:cNvCxnSpPr>
            <a:cxnSpLocks noChangeShapeType="1"/>
            <a:endCxn id="23" idx="1"/>
          </p:cNvCxnSpPr>
          <p:nvPr/>
        </p:nvCxnSpPr>
        <p:spPr bwMode="auto">
          <a:xfrm>
            <a:off x="2716925"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pic>
        <p:nvPicPr>
          <p:cNvPr id="23" name="Grafik 2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067056" y="1848220"/>
            <a:ext cx="810000" cy="810000"/>
          </a:xfrm>
          <a:prstGeom prst="rect">
            <a:avLst/>
          </a:prstGeom>
          <a:ln w="38100" cap="sq">
            <a:solidFill>
              <a:srgbClr val="000000"/>
            </a:solidFill>
            <a:prstDash val="solid"/>
            <a:miter lim="800000"/>
          </a:ln>
          <a:effectLst/>
        </p:spPr>
      </p:pic>
      <p:sp>
        <p:nvSpPr>
          <p:cNvPr id="25" name="Rechteck 24"/>
          <p:cNvSpPr/>
          <p:nvPr/>
        </p:nvSpPr>
        <p:spPr>
          <a:xfrm>
            <a:off x="4180427" y="1610198"/>
            <a:ext cx="560090"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Vienna</a:t>
            </a:r>
          </a:p>
        </p:txBody>
      </p:sp>
      <p:pic>
        <p:nvPicPr>
          <p:cNvPr id="22" name="Grafik 2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257165" y="1848220"/>
            <a:ext cx="810000" cy="810000"/>
          </a:xfrm>
          <a:prstGeom prst="rect">
            <a:avLst/>
          </a:prstGeom>
          <a:ln w="38100" cap="sq">
            <a:solidFill>
              <a:srgbClr val="000000"/>
            </a:solidFill>
            <a:prstDash val="solid"/>
            <a:miter lim="800000"/>
          </a:ln>
          <a:effectLst/>
        </p:spPr>
      </p:pic>
      <p:sp>
        <p:nvSpPr>
          <p:cNvPr id="28" name="Rechteck 27"/>
          <p:cNvSpPr/>
          <p:nvPr/>
        </p:nvSpPr>
        <p:spPr>
          <a:xfrm>
            <a:off x="6374907" y="1604824"/>
            <a:ext cx="574517" cy="230832"/>
          </a:xfrm>
          <a:prstGeom prst="rect">
            <a:avLst/>
          </a:prstGeom>
          <a:noFill/>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pic>
        <p:nvPicPr>
          <p:cNvPr id="11" name="Grafik 10"/>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055471" y="3468964"/>
            <a:ext cx="810000" cy="810000"/>
          </a:xfrm>
          <a:prstGeom prst="rect">
            <a:avLst/>
          </a:prstGeom>
          <a:ln w="38100" cap="sq">
            <a:solidFill>
              <a:srgbClr val="000000"/>
            </a:solidFill>
            <a:prstDash val="solid"/>
            <a:miter lim="800000"/>
          </a:ln>
          <a:effectLst/>
        </p:spPr>
      </p:pic>
      <p:sp>
        <p:nvSpPr>
          <p:cNvPr id="31" name="Rechteck 30"/>
          <p:cNvSpPr/>
          <p:nvPr/>
        </p:nvSpPr>
        <p:spPr>
          <a:xfrm>
            <a:off x="4902406" y="3730956"/>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0" name="Grafik 19"/>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906925" y="1848220"/>
            <a:ext cx="810000" cy="810000"/>
          </a:xfrm>
          <a:prstGeom prst="rect">
            <a:avLst/>
          </a:prstGeom>
          <a:ln w="38100" cap="sq">
            <a:solidFill>
              <a:srgbClr val="000000"/>
            </a:solidFill>
            <a:prstDash val="solid"/>
            <a:miter lim="800000"/>
          </a:ln>
          <a:effectLst>
            <a:glow>
              <a:schemeClr val="accent1"/>
            </a:glow>
            <a:softEdge rad="0"/>
          </a:effectLst>
        </p:spPr>
      </p:pic>
      <p:sp>
        <p:nvSpPr>
          <p:cNvPr id="32" name="Rechteck 31"/>
          <p:cNvSpPr/>
          <p:nvPr/>
        </p:nvSpPr>
        <p:spPr>
          <a:xfrm>
            <a:off x="2080773" y="1604824"/>
            <a:ext cx="462306" cy="230832"/>
          </a:xfrm>
          <a:prstGeom prst="rect">
            <a:avLst/>
          </a:prstGeom>
          <a:noFill/>
          <a:effectLst>
            <a:glow>
              <a:schemeClr val="accent1"/>
            </a:glow>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4" name="Grafik 23"/>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067056" y="5089708"/>
            <a:ext cx="810000" cy="810000"/>
          </a:xfrm>
          <a:prstGeom prst="rect">
            <a:avLst/>
          </a:prstGeom>
          <a:ln w="38100" cap="sq">
            <a:solidFill>
              <a:srgbClr val="000000"/>
            </a:solidFill>
            <a:prstDash val="solid"/>
            <a:miter lim="800000"/>
          </a:ln>
          <a:effectLst/>
        </p:spPr>
      </p:pic>
      <p:sp>
        <p:nvSpPr>
          <p:cNvPr id="33" name="Rechteck 32"/>
          <p:cNvSpPr/>
          <p:nvPr/>
        </p:nvSpPr>
        <p:spPr>
          <a:xfrm>
            <a:off x="4168297" y="4845975"/>
            <a:ext cx="590546"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London</a:t>
            </a:r>
          </a:p>
        </p:txBody>
      </p:sp>
      <p:pic>
        <p:nvPicPr>
          <p:cNvPr id="18" name="Grafik 17"/>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257165" y="5089708"/>
            <a:ext cx="810000" cy="810000"/>
          </a:xfrm>
          <a:prstGeom prst="rect">
            <a:avLst/>
          </a:prstGeom>
          <a:ln w="38100" cap="sq">
            <a:solidFill>
              <a:srgbClr val="000000"/>
            </a:solidFill>
            <a:prstDash val="solid"/>
            <a:miter lim="800000"/>
          </a:ln>
          <a:effectLst/>
        </p:spPr>
      </p:pic>
      <p:sp>
        <p:nvSpPr>
          <p:cNvPr id="34" name="Rechteck 33"/>
          <p:cNvSpPr/>
          <p:nvPr/>
        </p:nvSpPr>
        <p:spPr>
          <a:xfrm>
            <a:off x="5284348" y="5386485"/>
            <a:ext cx="914353" cy="230832"/>
          </a:xfrm>
          <a:prstGeom prst="rect">
            <a:avLst/>
          </a:prstGeom>
          <a:noFill/>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pic>
        <p:nvPicPr>
          <p:cNvPr id="21" name="Grafik 20"/>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1906925" y="5089708"/>
            <a:ext cx="810000" cy="810000"/>
          </a:xfrm>
          <a:prstGeom prst="rect">
            <a:avLst/>
          </a:prstGeom>
          <a:ln w="38100" cap="sq">
            <a:solidFill>
              <a:srgbClr val="000000"/>
            </a:solidFill>
            <a:prstDash val="solid"/>
            <a:miter lim="800000"/>
          </a:ln>
          <a:effectLst/>
        </p:spPr>
      </p:pic>
      <p:sp>
        <p:nvSpPr>
          <p:cNvPr id="35" name="Rechteck 34"/>
          <p:cNvSpPr/>
          <p:nvPr/>
        </p:nvSpPr>
        <p:spPr>
          <a:xfrm>
            <a:off x="2088787" y="4843120"/>
            <a:ext cx="446277"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cxnSp>
        <p:nvCxnSpPr>
          <p:cNvPr id="43" name="Gerade Verbindung mit Pfeil 42"/>
          <p:cNvCxnSpPr>
            <a:cxnSpLocks noChangeShapeType="1"/>
          </p:cNvCxnSpPr>
          <p:nvPr/>
        </p:nvCxnSpPr>
        <p:spPr bwMode="auto">
          <a:xfrm>
            <a:off x="4903553"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4" name="Gerade Verbindung mit Pfeil 43"/>
          <p:cNvCxnSpPr>
            <a:cxnSpLocks noChangeShapeType="1"/>
          </p:cNvCxnSpPr>
          <p:nvPr/>
        </p:nvCxnSpPr>
        <p:spPr bwMode="auto">
          <a:xfrm>
            <a:off x="2716925" y="5524985"/>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5" name="Gerade Verbindung mit Pfeil 44"/>
          <p:cNvCxnSpPr>
            <a:cxnSpLocks noChangeShapeType="1"/>
          </p:cNvCxnSpPr>
          <p:nvPr/>
        </p:nvCxnSpPr>
        <p:spPr bwMode="auto">
          <a:xfrm flipH="1">
            <a:off x="2716926" y="4278964"/>
            <a:ext cx="1336094"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0" name="Gerade Verbindung mit Pfeil 59"/>
          <p:cNvCxnSpPr>
            <a:cxnSpLocks noChangeShapeType="1"/>
          </p:cNvCxnSpPr>
          <p:nvPr/>
        </p:nvCxnSpPr>
        <p:spPr bwMode="auto">
          <a:xfrm>
            <a:off x="4469726" y="2658220"/>
            <a:ext cx="0"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1" name="Gerade Verbindung mit Pfeil 60"/>
          <p:cNvCxnSpPr>
            <a:cxnSpLocks noChangeShapeType="1"/>
          </p:cNvCxnSpPr>
          <p:nvPr/>
        </p:nvCxnSpPr>
        <p:spPr bwMode="auto">
          <a:xfrm>
            <a:off x="6691199" y="2679830"/>
            <a:ext cx="0" cy="2379251"/>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8" name="Gerade Verbindung mit Pfeil 67"/>
          <p:cNvCxnSpPr>
            <a:cxnSpLocks noChangeShapeType="1"/>
          </p:cNvCxnSpPr>
          <p:nvPr/>
        </p:nvCxnSpPr>
        <p:spPr bwMode="auto">
          <a:xfrm>
            <a:off x="4874119" y="4278964"/>
            <a:ext cx="1379565" cy="79871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1" name="Gerade Verbindung mit Pfeil 70"/>
          <p:cNvCxnSpPr>
            <a:cxnSpLocks noChangeShapeType="1"/>
          </p:cNvCxnSpPr>
          <p:nvPr/>
        </p:nvCxnSpPr>
        <p:spPr bwMode="auto">
          <a:xfrm>
            <a:off x="2716925" y="2658220"/>
            <a:ext cx="1323633" cy="795606"/>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4" name="Gerade Verbindung mit Pfeil 73"/>
          <p:cNvCxnSpPr>
            <a:cxnSpLocks noChangeShapeType="1"/>
          </p:cNvCxnSpPr>
          <p:nvPr/>
        </p:nvCxnSpPr>
        <p:spPr bwMode="auto">
          <a:xfrm flipH="1">
            <a:off x="4865472" y="2665904"/>
            <a:ext cx="1367503" cy="80306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sp>
        <p:nvSpPr>
          <p:cNvPr id="36" name="Rechteck 35"/>
          <p:cNvSpPr/>
          <p:nvPr/>
        </p:nvSpPr>
        <p:spPr>
          <a:xfrm>
            <a:off x="4927638" y="4035603"/>
            <a:ext cx="1291445" cy="170580"/>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Pfeil nach rechts 38"/>
          <p:cNvSpPr/>
          <p:nvPr/>
        </p:nvSpPr>
        <p:spPr>
          <a:xfrm>
            <a:off x="5712355" y="5136782"/>
            <a:ext cx="362047" cy="281978"/>
          </a:xfrm>
          <a:prstGeom prst="rightArrow">
            <a:avLst/>
          </a:prstGeom>
          <a:gradFill>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 name="Rechteck 46"/>
          <p:cNvSpPr/>
          <p:nvPr/>
        </p:nvSpPr>
        <p:spPr>
          <a:xfrm>
            <a:off x="7796505" y="2358833"/>
            <a:ext cx="446277"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sp>
        <p:nvSpPr>
          <p:cNvPr id="38" name="Rechteck 37"/>
          <p:cNvSpPr/>
          <p:nvPr/>
        </p:nvSpPr>
        <p:spPr>
          <a:xfrm>
            <a:off x="2753354" y="5077674"/>
            <a:ext cx="1280298" cy="86911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Rechteck 39"/>
          <p:cNvSpPr/>
          <p:nvPr/>
        </p:nvSpPr>
        <p:spPr>
          <a:xfrm>
            <a:off x="4030627" y="4330605"/>
            <a:ext cx="872927" cy="1609362"/>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Rechteck 36"/>
          <p:cNvSpPr/>
          <p:nvPr/>
        </p:nvSpPr>
        <p:spPr>
          <a:xfrm>
            <a:off x="4909765" y="1900233"/>
            <a:ext cx="213841"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0</a:t>
            </a:r>
          </a:p>
        </p:txBody>
      </p:sp>
      <p:sp>
        <p:nvSpPr>
          <p:cNvPr id="41" name="Rechteck 40"/>
          <p:cNvSpPr/>
          <p:nvPr/>
        </p:nvSpPr>
        <p:spPr>
          <a:xfrm>
            <a:off x="2758122" y="1903072"/>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6" name="Rechteck 45"/>
          <p:cNvSpPr/>
          <p:nvPr/>
        </p:nvSpPr>
        <p:spPr>
          <a:xfrm>
            <a:off x="6013686" y="1898379"/>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8" name="Rechteck 47"/>
          <p:cNvSpPr/>
          <p:nvPr/>
        </p:nvSpPr>
        <p:spPr>
          <a:xfrm>
            <a:off x="4503280" y="3185948"/>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9" name="Rechteck 48"/>
          <p:cNvSpPr/>
          <p:nvPr/>
        </p:nvSpPr>
        <p:spPr>
          <a:xfrm>
            <a:off x="6449319" y="4812709"/>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2</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50" name="Rechteck 49"/>
          <p:cNvSpPr/>
          <p:nvPr/>
        </p:nvSpPr>
        <p:spPr>
          <a:xfrm>
            <a:off x="2720685" y="5059297"/>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2</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51" name="Titel 1">
            <a:extLst>
              <a:ext uri="{FF2B5EF4-FFF2-40B4-BE49-F238E27FC236}">
                <a16:creationId xmlns:a16="http://schemas.microsoft.com/office/drawing/2014/main" id="{E42CD2D7-5C68-4FEB-B711-97F61D1105B7}"/>
              </a:ext>
            </a:extLst>
          </p:cNvPr>
          <p:cNvSpPr txBox="1">
            <a:spLocks/>
          </p:cNvSpPr>
          <p:nvPr/>
        </p:nvSpPr>
        <p:spPr>
          <a:xfrm>
            <a:off x="457200" y="273600"/>
            <a:ext cx="8229300" cy="1144800"/>
          </a:xfrm>
        </p:spPr>
        <p:txBody>
          <a:bodyPr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4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b="1" dirty="0">
                <a:latin typeface="Calibri" panose="020F0502020204030204" pitchFamily="34" charset="0"/>
                <a:cs typeface="Calibri" panose="020F0502020204030204" pitchFamily="34" charset="0"/>
              </a:rPr>
              <a:t>BFS</a:t>
            </a:r>
          </a:p>
        </p:txBody>
      </p:sp>
    </p:spTree>
    <p:extLst>
      <p:ext uri="{BB962C8B-B14F-4D97-AF65-F5344CB8AC3E}">
        <p14:creationId xmlns:p14="http://schemas.microsoft.com/office/powerpoint/2010/main" val="37060588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Tabelle 41"/>
          <p:cNvGraphicFramePr>
            <a:graphicFrameLocks noGrp="1"/>
          </p:cNvGraphicFramePr>
          <p:nvPr/>
        </p:nvGraphicFramePr>
        <p:xfrm>
          <a:off x="7552046" y="2359249"/>
          <a:ext cx="964882" cy="1668780"/>
        </p:xfrm>
        <a:graphic>
          <a:graphicData uri="http://schemas.openxmlformats.org/drawingml/2006/table">
            <a:tbl>
              <a:tblPr firstRow="1" bandRow="1">
                <a:tableStyleId>{5940675A-B579-460E-94D1-54222C63F5DA}</a:tableStyleId>
              </a:tblPr>
              <a:tblGrid>
                <a:gridCol w="964882">
                  <a:extLst>
                    <a:ext uri="{9D8B030D-6E8A-4147-A177-3AD203B41FA5}">
                      <a16:colId xmlns:a16="http://schemas.microsoft.com/office/drawing/2014/main" val="715316522"/>
                    </a:ext>
                  </a:extLst>
                </a:gridCol>
              </a:tblGrid>
              <a:tr h="278130">
                <a:tc>
                  <a:txBody>
                    <a:bodyPr/>
                    <a:lstStyle/>
                    <a:p>
                      <a:endParaRPr lang="en-US" sz="1100" dirty="0"/>
                    </a:p>
                  </a:txBody>
                  <a:tcPr marL="68580" marR="68580" marT="34290" marB="34290"/>
                </a:tc>
                <a:extLst>
                  <a:ext uri="{0D108BD9-81ED-4DB2-BD59-A6C34878D82A}">
                    <a16:rowId xmlns:a16="http://schemas.microsoft.com/office/drawing/2014/main" val="1413745254"/>
                  </a:ext>
                </a:extLst>
              </a:tr>
              <a:tr h="278130">
                <a:tc>
                  <a:txBody>
                    <a:bodyPr/>
                    <a:lstStyle/>
                    <a:p>
                      <a:endParaRPr lang="en-US" sz="1100"/>
                    </a:p>
                  </a:txBody>
                  <a:tcPr marL="68580" marR="68580" marT="34290" marB="34290"/>
                </a:tc>
                <a:extLst>
                  <a:ext uri="{0D108BD9-81ED-4DB2-BD59-A6C34878D82A}">
                    <a16:rowId xmlns:a16="http://schemas.microsoft.com/office/drawing/2014/main" val="1494897690"/>
                  </a:ext>
                </a:extLst>
              </a:tr>
              <a:tr h="278130">
                <a:tc>
                  <a:txBody>
                    <a:bodyPr/>
                    <a:lstStyle/>
                    <a:p>
                      <a:endParaRPr lang="en-US" sz="1100" dirty="0"/>
                    </a:p>
                  </a:txBody>
                  <a:tcPr marL="68580" marR="68580" marT="34290" marB="34290"/>
                </a:tc>
                <a:extLst>
                  <a:ext uri="{0D108BD9-81ED-4DB2-BD59-A6C34878D82A}">
                    <a16:rowId xmlns:a16="http://schemas.microsoft.com/office/drawing/2014/main" val="398061953"/>
                  </a:ext>
                </a:extLst>
              </a:tr>
              <a:tr h="278130">
                <a:tc>
                  <a:txBody>
                    <a:bodyPr/>
                    <a:lstStyle/>
                    <a:p>
                      <a:endParaRPr lang="en-US" sz="1100"/>
                    </a:p>
                  </a:txBody>
                  <a:tcPr marL="68580" marR="68580" marT="34290" marB="34290"/>
                </a:tc>
                <a:extLst>
                  <a:ext uri="{0D108BD9-81ED-4DB2-BD59-A6C34878D82A}">
                    <a16:rowId xmlns:a16="http://schemas.microsoft.com/office/drawing/2014/main" val="533970250"/>
                  </a:ext>
                </a:extLst>
              </a:tr>
              <a:tr h="278130">
                <a:tc>
                  <a:txBody>
                    <a:bodyPr/>
                    <a:lstStyle/>
                    <a:p>
                      <a:endParaRPr lang="en-US" sz="1100"/>
                    </a:p>
                  </a:txBody>
                  <a:tcPr marL="68580" marR="68580" marT="34290" marB="34290"/>
                </a:tc>
                <a:extLst>
                  <a:ext uri="{0D108BD9-81ED-4DB2-BD59-A6C34878D82A}">
                    <a16:rowId xmlns:a16="http://schemas.microsoft.com/office/drawing/2014/main" val="2450525908"/>
                  </a:ext>
                </a:extLst>
              </a:tr>
              <a:tr h="278130">
                <a:tc>
                  <a:txBody>
                    <a:bodyPr/>
                    <a:lstStyle/>
                    <a:p>
                      <a:endParaRPr lang="en-US" sz="1100" dirty="0"/>
                    </a:p>
                  </a:txBody>
                  <a:tcPr marL="68580" marR="68580" marT="34290" marB="34290"/>
                </a:tc>
                <a:extLst>
                  <a:ext uri="{0D108BD9-81ED-4DB2-BD59-A6C34878D82A}">
                    <a16:rowId xmlns:a16="http://schemas.microsoft.com/office/drawing/2014/main" val="2128231988"/>
                  </a:ext>
                </a:extLst>
              </a:tr>
            </a:tbl>
          </a:graphicData>
        </a:graphic>
      </p:graphicFrame>
      <p:sp>
        <p:nvSpPr>
          <p:cNvPr id="48" name="Rechteck 47"/>
          <p:cNvSpPr/>
          <p:nvPr/>
        </p:nvSpPr>
        <p:spPr>
          <a:xfrm>
            <a:off x="7552046" y="2359249"/>
            <a:ext cx="964882" cy="27699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7" name="Gerade Verbindung mit Pfeil 6"/>
          <p:cNvCxnSpPr>
            <a:cxnSpLocks noChangeShapeType="1"/>
            <a:endCxn id="23" idx="1"/>
          </p:cNvCxnSpPr>
          <p:nvPr/>
        </p:nvCxnSpPr>
        <p:spPr bwMode="auto">
          <a:xfrm>
            <a:off x="2716925" y="2253220"/>
            <a:ext cx="1350131" cy="0"/>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pic>
        <p:nvPicPr>
          <p:cNvPr id="23" name="Grafik 2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067056" y="1848220"/>
            <a:ext cx="810000" cy="810000"/>
          </a:xfrm>
          <a:prstGeom prst="rect">
            <a:avLst/>
          </a:prstGeom>
          <a:ln w="38100" cap="sq">
            <a:solidFill>
              <a:srgbClr val="000000"/>
            </a:solidFill>
            <a:prstDash val="solid"/>
            <a:miter lim="800000"/>
          </a:ln>
          <a:effectLst/>
        </p:spPr>
      </p:pic>
      <p:sp>
        <p:nvSpPr>
          <p:cNvPr id="25" name="Rechteck 24"/>
          <p:cNvSpPr/>
          <p:nvPr/>
        </p:nvSpPr>
        <p:spPr>
          <a:xfrm>
            <a:off x="4180427" y="1610198"/>
            <a:ext cx="560090" cy="230832"/>
          </a:xfrm>
          <a:prstGeom prst="rect">
            <a:avLst/>
          </a:prstGeom>
          <a:noFill/>
          <a:effectLst/>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Vienna</a:t>
            </a:r>
          </a:p>
        </p:txBody>
      </p:sp>
      <p:pic>
        <p:nvPicPr>
          <p:cNvPr id="22" name="Grafik 2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257165" y="1848220"/>
            <a:ext cx="810000" cy="810000"/>
          </a:xfrm>
          <a:prstGeom prst="rect">
            <a:avLst/>
          </a:prstGeom>
          <a:ln w="38100" cap="sq">
            <a:solidFill>
              <a:srgbClr val="000000"/>
            </a:solidFill>
            <a:prstDash val="solid"/>
            <a:miter lim="800000"/>
          </a:ln>
          <a:effectLst/>
        </p:spPr>
      </p:pic>
      <p:sp>
        <p:nvSpPr>
          <p:cNvPr id="28" name="Rechteck 27"/>
          <p:cNvSpPr/>
          <p:nvPr/>
        </p:nvSpPr>
        <p:spPr>
          <a:xfrm>
            <a:off x="6374907" y="1604824"/>
            <a:ext cx="574517" cy="230832"/>
          </a:xfrm>
          <a:prstGeom prst="rect">
            <a:avLst/>
          </a:prstGeom>
          <a:noFill/>
          <a:effectLst/>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pic>
        <p:nvPicPr>
          <p:cNvPr id="11" name="Grafik 10"/>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055471" y="3468964"/>
            <a:ext cx="810000" cy="810000"/>
          </a:xfrm>
          <a:prstGeom prst="rect">
            <a:avLst/>
          </a:prstGeom>
          <a:ln w="38100" cap="sq">
            <a:solidFill>
              <a:srgbClr val="000000"/>
            </a:solidFill>
            <a:prstDash val="solid"/>
            <a:miter lim="800000"/>
          </a:ln>
          <a:effectLst/>
        </p:spPr>
      </p:pic>
      <p:sp>
        <p:nvSpPr>
          <p:cNvPr id="31" name="Rechteck 30"/>
          <p:cNvSpPr/>
          <p:nvPr/>
        </p:nvSpPr>
        <p:spPr>
          <a:xfrm>
            <a:off x="4902406" y="3730956"/>
            <a:ext cx="484748" cy="230832"/>
          </a:xfrm>
          <a:prstGeom prst="rect">
            <a:avLst/>
          </a:prstGeom>
          <a:noFill/>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0" name="Grafik 19"/>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906925" y="1848220"/>
            <a:ext cx="810000" cy="810000"/>
          </a:xfrm>
          <a:prstGeom prst="rect">
            <a:avLst/>
          </a:prstGeom>
          <a:ln w="38100" cap="sq">
            <a:solidFill>
              <a:srgbClr val="000000"/>
            </a:solidFill>
            <a:prstDash val="solid"/>
            <a:miter lim="800000"/>
          </a:ln>
          <a:effectLst>
            <a:glow>
              <a:schemeClr val="accent1"/>
            </a:glow>
            <a:softEdge rad="0"/>
          </a:effectLst>
        </p:spPr>
      </p:pic>
      <p:sp>
        <p:nvSpPr>
          <p:cNvPr id="32" name="Rechteck 31"/>
          <p:cNvSpPr/>
          <p:nvPr/>
        </p:nvSpPr>
        <p:spPr>
          <a:xfrm>
            <a:off x="2080773" y="1604824"/>
            <a:ext cx="462306" cy="230832"/>
          </a:xfrm>
          <a:prstGeom prst="rect">
            <a:avLst/>
          </a:prstGeom>
          <a:noFill/>
          <a:effectLst>
            <a:glow>
              <a:schemeClr val="accent1"/>
            </a:glow>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4" name="Grafik 23"/>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067056" y="5089708"/>
            <a:ext cx="810000" cy="810000"/>
          </a:xfrm>
          <a:prstGeom prst="rect">
            <a:avLst/>
          </a:prstGeom>
          <a:ln w="38100" cap="sq">
            <a:solidFill>
              <a:srgbClr val="000000"/>
            </a:solidFill>
            <a:prstDash val="solid"/>
            <a:miter lim="800000"/>
          </a:ln>
          <a:effectLst/>
        </p:spPr>
      </p:pic>
      <p:sp>
        <p:nvSpPr>
          <p:cNvPr id="33" name="Rechteck 32"/>
          <p:cNvSpPr/>
          <p:nvPr/>
        </p:nvSpPr>
        <p:spPr>
          <a:xfrm>
            <a:off x="4168297" y="4845975"/>
            <a:ext cx="590546" cy="230832"/>
          </a:xfrm>
          <a:prstGeom prst="rect">
            <a:avLst/>
          </a:prstGeom>
          <a:noFill/>
          <a:effectLst/>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London</a:t>
            </a:r>
          </a:p>
        </p:txBody>
      </p:sp>
      <p:pic>
        <p:nvPicPr>
          <p:cNvPr id="18" name="Grafik 17"/>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257165" y="5089708"/>
            <a:ext cx="810000" cy="810000"/>
          </a:xfrm>
          <a:prstGeom prst="rect">
            <a:avLst/>
          </a:prstGeom>
          <a:ln w="38100" cap="sq">
            <a:solidFill>
              <a:srgbClr val="000000"/>
            </a:solidFill>
            <a:prstDash val="solid"/>
            <a:miter lim="800000"/>
          </a:ln>
          <a:effectLst/>
        </p:spPr>
      </p:pic>
      <p:sp>
        <p:nvSpPr>
          <p:cNvPr id="34" name="Rechteck 33"/>
          <p:cNvSpPr/>
          <p:nvPr/>
        </p:nvSpPr>
        <p:spPr>
          <a:xfrm>
            <a:off x="5284348" y="5386485"/>
            <a:ext cx="914353" cy="230832"/>
          </a:xfrm>
          <a:prstGeom prst="rect">
            <a:avLst/>
          </a:prstGeom>
          <a:noFill/>
          <a:effectLst/>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pic>
        <p:nvPicPr>
          <p:cNvPr id="21" name="Grafik 20"/>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1906925" y="5089708"/>
            <a:ext cx="810000" cy="810000"/>
          </a:xfrm>
          <a:prstGeom prst="rect">
            <a:avLst/>
          </a:prstGeom>
          <a:ln w="38100" cap="sq">
            <a:solidFill>
              <a:srgbClr val="000000"/>
            </a:solidFill>
            <a:prstDash val="solid"/>
            <a:miter lim="800000"/>
          </a:ln>
          <a:effectLst/>
        </p:spPr>
      </p:pic>
      <p:sp>
        <p:nvSpPr>
          <p:cNvPr id="35" name="Rechteck 34"/>
          <p:cNvSpPr/>
          <p:nvPr/>
        </p:nvSpPr>
        <p:spPr>
          <a:xfrm>
            <a:off x="2088787" y="4843120"/>
            <a:ext cx="446277" cy="230832"/>
          </a:xfrm>
          <a:prstGeom prst="rect">
            <a:avLst/>
          </a:prstGeom>
          <a:noFill/>
          <a:effectLst/>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cxnSp>
        <p:nvCxnSpPr>
          <p:cNvPr id="43" name="Gerade Verbindung mit Pfeil 42"/>
          <p:cNvCxnSpPr>
            <a:cxnSpLocks noChangeShapeType="1"/>
          </p:cNvCxnSpPr>
          <p:nvPr/>
        </p:nvCxnSpPr>
        <p:spPr bwMode="auto">
          <a:xfrm>
            <a:off x="4903553" y="2253220"/>
            <a:ext cx="1350131" cy="0"/>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44" name="Gerade Verbindung mit Pfeil 43"/>
          <p:cNvCxnSpPr>
            <a:cxnSpLocks noChangeShapeType="1"/>
          </p:cNvCxnSpPr>
          <p:nvPr/>
        </p:nvCxnSpPr>
        <p:spPr bwMode="auto">
          <a:xfrm>
            <a:off x="2716925" y="5524985"/>
            <a:ext cx="1350131" cy="0"/>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45" name="Gerade Verbindung mit Pfeil 44"/>
          <p:cNvCxnSpPr>
            <a:cxnSpLocks noChangeShapeType="1"/>
          </p:cNvCxnSpPr>
          <p:nvPr/>
        </p:nvCxnSpPr>
        <p:spPr bwMode="auto">
          <a:xfrm flipH="1">
            <a:off x="2716926" y="4278964"/>
            <a:ext cx="1336094" cy="810744"/>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60" name="Gerade Verbindung mit Pfeil 59"/>
          <p:cNvCxnSpPr>
            <a:cxnSpLocks noChangeShapeType="1"/>
          </p:cNvCxnSpPr>
          <p:nvPr/>
        </p:nvCxnSpPr>
        <p:spPr bwMode="auto">
          <a:xfrm>
            <a:off x="4469726" y="2658220"/>
            <a:ext cx="0" cy="810744"/>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61" name="Gerade Verbindung mit Pfeil 60"/>
          <p:cNvCxnSpPr>
            <a:cxnSpLocks noChangeShapeType="1"/>
          </p:cNvCxnSpPr>
          <p:nvPr/>
        </p:nvCxnSpPr>
        <p:spPr bwMode="auto">
          <a:xfrm>
            <a:off x="6691199" y="2679830"/>
            <a:ext cx="0" cy="2379251"/>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68" name="Gerade Verbindung mit Pfeil 67"/>
          <p:cNvCxnSpPr>
            <a:cxnSpLocks noChangeShapeType="1"/>
          </p:cNvCxnSpPr>
          <p:nvPr/>
        </p:nvCxnSpPr>
        <p:spPr bwMode="auto">
          <a:xfrm>
            <a:off x="4874119" y="4278964"/>
            <a:ext cx="1379565" cy="798710"/>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71" name="Gerade Verbindung mit Pfeil 70"/>
          <p:cNvCxnSpPr>
            <a:cxnSpLocks noChangeShapeType="1"/>
          </p:cNvCxnSpPr>
          <p:nvPr/>
        </p:nvCxnSpPr>
        <p:spPr bwMode="auto">
          <a:xfrm>
            <a:off x="2716925" y="2658220"/>
            <a:ext cx="1323633" cy="795606"/>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74" name="Gerade Verbindung mit Pfeil 73"/>
          <p:cNvCxnSpPr>
            <a:cxnSpLocks noChangeShapeType="1"/>
          </p:cNvCxnSpPr>
          <p:nvPr/>
        </p:nvCxnSpPr>
        <p:spPr bwMode="auto">
          <a:xfrm flipH="1">
            <a:off x="4865472" y="2665904"/>
            <a:ext cx="1367503" cy="803060"/>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sp>
        <p:nvSpPr>
          <p:cNvPr id="36" name="Rechteck 35"/>
          <p:cNvSpPr/>
          <p:nvPr/>
        </p:nvSpPr>
        <p:spPr>
          <a:xfrm>
            <a:off x="4927638" y="4035603"/>
            <a:ext cx="1291445" cy="170580"/>
          </a:xfrm>
          <a:prstGeom prst="rect">
            <a:avLst/>
          </a:prstGeom>
          <a:solidFill>
            <a:schemeClr val="bg1">
              <a:alpha val="8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 name="Rechteck 46"/>
          <p:cNvSpPr/>
          <p:nvPr/>
        </p:nvSpPr>
        <p:spPr>
          <a:xfrm>
            <a:off x="7796505" y="2358833"/>
            <a:ext cx="446277"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sp>
        <p:nvSpPr>
          <p:cNvPr id="38" name="Rechteck 37"/>
          <p:cNvSpPr/>
          <p:nvPr/>
        </p:nvSpPr>
        <p:spPr>
          <a:xfrm>
            <a:off x="2753354" y="5077674"/>
            <a:ext cx="1280298" cy="86911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Rechteck 39"/>
          <p:cNvSpPr/>
          <p:nvPr/>
        </p:nvSpPr>
        <p:spPr>
          <a:xfrm>
            <a:off x="4030627" y="4330605"/>
            <a:ext cx="872927" cy="1609362"/>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Rechteck 36"/>
          <p:cNvSpPr/>
          <p:nvPr/>
        </p:nvSpPr>
        <p:spPr>
          <a:xfrm>
            <a:off x="4909765" y="1900233"/>
            <a:ext cx="213841"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0</a:t>
            </a:r>
          </a:p>
        </p:txBody>
      </p:sp>
      <p:sp>
        <p:nvSpPr>
          <p:cNvPr id="39" name="Rechteck 38"/>
          <p:cNvSpPr/>
          <p:nvPr/>
        </p:nvSpPr>
        <p:spPr>
          <a:xfrm>
            <a:off x="2758122" y="1903072"/>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1" name="Rechteck 40"/>
          <p:cNvSpPr/>
          <p:nvPr/>
        </p:nvSpPr>
        <p:spPr>
          <a:xfrm>
            <a:off x="6013686" y="1898379"/>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6" name="Rechteck 45"/>
          <p:cNvSpPr/>
          <p:nvPr/>
        </p:nvSpPr>
        <p:spPr>
          <a:xfrm>
            <a:off x="4503280" y="3185948"/>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9" name="Rechteck 48"/>
          <p:cNvSpPr/>
          <p:nvPr/>
        </p:nvSpPr>
        <p:spPr>
          <a:xfrm>
            <a:off x="6449319" y="4812709"/>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2</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50" name="Rechteck 49"/>
          <p:cNvSpPr/>
          <p:nvPr/>
        </p:nvSpPr>
        <p:spPr>
          <a:xfrm>
            <a:off x="2720685" y="5059297"/>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2</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51" name="Titel 1">
            <a:extLst>
              <a:ext uri="{FF2B5EF4-FFF2-40B4-BE49-F238E27FC236}">
                <a16:creationId xmlns:a16="http://schemas.microsoft.com/office/drawing/2014/main" id="{EA3A7C73-4BB4-4F80-A3A9-2492C5569158}"/>
              </a:ext>
            </a:extLst>
          </p:cNvPr>
          <p:cNvSpPr txBox="1">
            <a:spLocks/>
          </p:cNvSpPr>
          <p:nvPr/>
        </p:nvSpPr>
        <p:spPr>
          <a:xfrm>
            <a:off x="457200" y="273600"/>
            <a:ext cx="8229300" cy="1144800"/>
          </a:xfrm>
        </p:spPr>
        <p:txBody>
          <a:bodyPr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4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b="1" dirty="0">
                <a:latin typeface="Calibri" panose="020F0502020204030204" pitchFamily="34" charset="0"/>
                <a:cs typeface="Calibri" panose="020F0502020204030204" pitchFamily="34" charset="0"/>
              </a:rPr>
              <a:t>BFS</a:t>
            </a:r>
          </a:p>
        </p:txBody>
      </p:sp>
    </p:spTree>
    <p:extLst>
      <p:ext uri="{BB962C8B-B14F-4D97-AF65-F5344CB8AC3E}">
        <p14:creationId xmlns:p14="http://schemas.microsoft.com/office/powerpoint/2010/main" val="23515308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Tabelle 41"/>
          <p:cNvGraphicFramePr>
            <a:graphicFrameLocks noGrp="1"/>
          </p:cNvGraphicFramePr>
          <p:nvPr/>
        </p:nvGraphicFramePr>
        <p:xfrm>
          <a:off x="7552046" y="2359249"/>
          <a:ext cx="964882" cy="1668780"/>
        </p:xfrm>
        <a:graphic>
          <a:graphicData uri="http://schemas.openxmlformats.org/drawingml/2006/table">
            <a:tbl>
              <a:tblPr firstRow="1" bandRow="1">
                <a:tableStyleId>{5940675A-B579-460E-94D1-54222C63F5DA}</a:tableStyleId>
              </a:tblPr>
              <a:tblGrid>
                <a:gridCol w="964882">
                  <a:extLst>
                    <a:ext uri="{9D8B030D-6E8A-4147-A177-3AD203B41FA5}">
                      <a16:colId xmlns:a16="http://schemas.microsoft.com/office/drawing/2014/main" val="715316522"/>
                    </a:ext>
                  </a:extLst>
                </a:gridCol>
              </a:tblGrid>
              <a:tr h="278130">
                <a:tc>
                  <a:txBody>
                    <a:bodyPr/>
                    <a:lstStyle/>
                    <a:p>
                      <a:endParaRPr lang="en-US" sz="1100" dirty="0"/>
                    </a:p>
                  </a:txBody>
                  <a:tcPr marL="68580" marR="68580" marT="34290" marB="34290"/>
                </a:tc>
                <a:extLst>
                  <a:ext uri="{0D108BD9-81ED-4DB2-BD59-A6C34878D82A}">
                    <a16:rowId xmlns:a16="http://schemas.microsoft.com/office/drawing/2014/main" val="1413745254"/>
                  </a:ext>
                </a:extLst>
              </a:tr>
              <a:tr h="278130">
                <a:tc>
                  <a:txBody>
                    <a:bodyPr/>
                    <a:lstStyle/>
                    <a:p>
                      <a:endParaRPr lang="en-US" sz="1100"/>
                    </a:p>
                  </a:txBody>
                  <a:tcPr marL="68580" marR="68580" marT="34290" marB="34290"/>
                </a:tc>
                <a:extLst>
                  <a:ext uri="{0D108BD9-81ED-4DB2-BD59-A6C34878D82A}">
                    <a16:rowId xmlns:a16="http://schemas.microsoft.com/office/drawing/2014/main" val="1494897690"/>
                  </a:ext>
                </a:extLst>
              </a:tr>
              <a:tr h="278130">
                <a:tc>
                  <a:txBody>
                    <a:bodyPr/>
                    <a:lstStyle/>
                    <a:p>
                      <a:endParaRPr lang="en-US" sz="1100" dirty="0"/>
                    </a:p>
                  </a:txBody>
                  <a:tcPr marL="68580" marR="68580" marT="34290" marB="34290"/>
                </a:tc>
                <a:extLst>
                  <a:ext uri="{0D108BD9-81ED-4DB2-BD59-A6C34878D82A}">
                    <a16:rowId xmlns:a16="http://schemas.microsoft.com/office/drawing/2014/main" val="398061953"/>
                  </a:ext>
                </a:extLst>
              </a:tr>
              <a:tr h="278130">
                <a:tc>
                  <a:txBody>
                    <a:bodyPr/>
                    <a:lstStyle/>
                    <a:p>
                      <a:endParaRPr lang="en-US" sz="1100" dirty="0"/>
                    </a:p>
                  </a:txBody>
                  <a:tcPr marL="68580" marR="68580" marT="34290" marB="34290"/>
                </a:tc>
                <a:extLst>
                  <a:ext uri="{0D108BD9-81ED-4DB2-BD59-A6C34878D82A}">
                    <a16:rowId xmlns:a16="http://schemas.microsoft.com/office/drawing/2014/main" val="533970250"/>
                  </a:ext>
                </a:extLst>
              </a:tr>
              <a:tr h="278130">
                <a:tc>
                  <a:txBody>
                    <a:bodyPr/>
                    <a:lstStyle/>
                    <a:p>
                      <a:endParaRPr lang="en-US" sz="1100"/>
                    </a:p>
                  </a:txBody>
                  <a:tcPr marL="68580" marR="68580" marT="34290" marB="34290"/>
                </a:tc>
                <a:extLst>
                  <a:ext uri="{0D108BD9-81ED-4DB2-BD59-A6C34878D82A}">
                    <a16:rowId xmlns:a16="http://schemas.microsoft.com/office/drawing/2014/main" val="2450525908"/>
                  </a:ext>
                </a:extLst>
              </a:tr>
              <a:tr h="278130">
                <a:tc>
                  <a:txBody>
                    <a:bodyPr/>
                    <a:lstStyle/>
                    <a:p>
                      <a:endParaRPr lang="en-US" sz="1100" dirty="0"/>
                    </a:p>
                  </a:txBody>
                  <a:tcPr marL="68580" marR="68580" marT="34290" marB="34290"/>
                </a:tc>
                <a:extLst>
                  <a:ext uri="{0D108BD9-81ED-4DB2-BD59-A6C34878D82A}">
                    <a16:rowId xmlns:a16="http://schemas.microsoft.com/office/drawing/2014/main" val="2128231988"/>
                  </a:ext>
                </a:extLst>
              </a:tr>
            </a:tbl>
          </a:graphicData>
        </a:graphic>
      </p:graphicFrame>
      <p:cxnSp>
        <p:nvCxnSpPr>
          <p:cNvPr id="7" name="Gerade Verbindung mit Pfeil 6"/>
          <p:cNvCxnSpPr>
            <a:cxnSpLocks noChangeShapeType="1"/>
            <a:endCxn id="23" idx="1"/>
          </p:cNvCxnSpPr>
          <p:nvPr/>
        </p:nvCxnSpPr>
        <p:spPr bwMode="auto">
          <a:xfrm>
            <a:off x="2716925" y="2253220"/>
            <a:ext cx="1350131" cy="0"/>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pic>
        <p:nvPicPr>
          <p:cNvPr id="23" name="Grafik 2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067056" y="1848220"/>
            <a:ext cx="810000" cy="810000"/>
          </a:xfrm>
          <a:prstGeom prst="rect">
            <a:avLst/>
          </a:prstGeom>
          <a:ln w="38100" cap="sq">
            <a:solidFill>
              <a:srgbClr val="000000"/>
            </a:solidFill>
            <a:prstDash val="solid"/>
            <a:miter lim="800000"/>
          </a:ln>
          <a:effectLst/>
        </p:spPr>
      </p:pic>
      <p:sp>
        <p:nvSpPr>
          <p:cNvPr id="25" name="Rechteck 24"/>
          <p:cNvSpPr/>
          <p:nvPr/>
        </p:nvSpPr>
        <p:spPr>
          <a:xfrm>
            <a:off x="4180427" y="1610198"/>
            <a:ext cx="560090" cy="230832"/>
          </a:xfrm>
          <a:prstGeom prst="rect">
            <a:avLst/>
          </a:prstGeom>
          <a:noFill/>
          <a:effectLst/>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Vienna</a:t>
            </a:r>
          </a:p>
        </p:txBody>
      </p:sp>
      <p:pic>
        <p:nvPicPr>
          <p:cNvPr id="22" name="Grafik 2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257165" y="1848220"/>
            <a:ext cx="810000" cy="810000"/>
          </a:xfrm>
          <a:prstGeom prst="rect">
            <a:avLst/>
          </a:prstGeom>
          <a:ln w="38100" cap="sq">
            <a:solidFill>
              <a:srgbClr val="000000"/>
            </a:solidFill>
            <a:prstDash val="solid"/>
            <a:miter lim="800000"/>
          </a:ln>
          <a:effectLst/>
        </p:spPr>
      </p:pic>
      <p:sp>
        <p:nvSpPr>
          <p:cNvPr id="28" name="Rechteck 27"/>
          <p:cNvSpPr/>
          <p:nvPr/>
        </p:nvSpPr>
        <p:spPr>
          <a:xfrm>
            <a:off x="6374907" y="1604824"/>
            <a:ext cx="574517" cy="230832"/>
          </a:xfrm>
          <a:prstGeom prst="rect">
            <a:avLst/>
          </a:prstGeom>
          <a:noFill/>
          <a:effectLst/>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pic>
        <p:nvPicPr>
          <p:cNvPr id="11" name="Grafik 10"/>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055471" y="3468964"/>
            <a:ext cx="810000" cy="810000"/>
          </a:xfrm>
          <a:prstGeom prst="rect">
            <a:avLst/>
          </a:prstGeom>
          <a:ln w="38100" cap="sq">
            <a:solidFill>
              <a:srgbClr val="000000"/>
            </a:solidFill>
            <a:prstDash val="solid"/>
            <a:miter lim="800000"/>
          </a:ln>
          <a:effectLst/>
        </p:spPr>
      </p:pic>
      <p:sp>
        <p:nvSpPr>
          <p:cNvPr id="31" name="Rechteck 30"/>
          <p:cNvSpPr/>
          <p:nvPr/>
        </p:nvSpPr>
        <p:spPr>
          <a:xfrm>
            <a:off x="4902406" y="3730956"/>
            <a:ext cx="484748" cy="230832"/>
          </a:xfrm>
          <a:prstGeom prst="rect">
            <a:avLst/>
          </a:prstGeom>
          <a:noFill/>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0" name="Grafik 19"/>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906925" y="1848220"/>
            <a:ext cx="810000" cy="810000"/>
          </a:xfrm>
          <a:prstGeom prst="rect">
            <a:avLst/>
          </a:prstGeom>
          <a:ln w="38100" cap="sq">
            <a:solidFill>
              <a:srgbClr val="000000"/>
            </a:solidFill>
            <a:prstDash val="solid"/>
            <a:miter lim="800000"/>
          </a:ln>
          <a:effectLst>
            <a:glow>
              <a:schemeClr val="accent1"/>
            </a:glow>
            <a:softEdge rad="0"/>
          </a:effectLst>
        </p:spPr>
      </p:pic>
      <p:sp>
        <p:nvSpPr>
          <p:cNvPr id="32" name="Rechteck 31"/>
          <p:cNvSpPr/>
          <p:nvPr/>
        </p:nvSpPr>
        <p:spPr>
          <a:xfrm>
            <a:off x="2080773" y="1604824"/>
            <a:ext cx="462306" cy="230832"/>
          </a:xfrm>
          <a:prstGeom prst="rect">
            <a:avLst/>
          </a:prstGeom>
          <a:noFill/>
          <a:effectLst>
            <a:glow>
              <a:schemeClr val="accent1"/>
            </a:glow>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4" name="Grafik 23"/>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067056" y="5089708"/>
            <a:ext cx="810000" cy="810000"/>
          </a:xfrm>
          <a:prstGeom prst="rect">
            <a:avLst/>
          </a:prstGeom>
          <a:ln w="38100" cap="sq">
            <a:solidFill>
              <a:srgbClr val="000000"/>
            </a:solidFill>
            <a:prstDash val="solid"/>
            <a:miter lim="800000"/>
          </a:ln>
          <a:effectLst/>
        </p:spPr>
      </p:pic>
      <p:sp>
        <p:nvSpPr>
          <p:cNvPr id="33" name="Rechteck 32"/>
          <p:cNvSpPr/>
          <p:nvPr/>
        </p:nvSpPr>
        <p:spPr>
          <a:xfrm>
            <a:off x="4168297" y="4845975"/>
            <a:ext cx="590546" cy="230832"/>
          </a:xfrm>
          <a:prstGeom prst="rect">
            <a:avLst/>
          </a:prstGeom>
          <a:noFill/>
          <a:effectLst/>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London</a:t>
            </a:r>
          </a:p>
        </p:txBody>
      </p:sp>
      <p:pic>
        <p:nvPicPr>
          <p:cNvPr id="18" name="Grafik 17"/>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257165" y="5089708"/>
            <a:ext cx="810000" cy="810000"/>
          </a:xfrm>
          <a:prstGeom prst="rect">
            <a:avLst/>
          </a:prstGeom>
          <a:ln w="38100" cap="sq">
            <a:solidFill>
              <a:srgbClr val="000000"/>
            </a:solidFill>
            <a:prstDash val="solid"/>
            <a:miter lim="800000"/>
          </a:ln>
          <a:effectLst/>
        </p:spPr>
      </p:pic>
      <p:sp>
        <p:nvSpPr>
          <p:cNvPr id="34" name="Rechteck 33"/>
          <p:cNvSpPr/>
          <p:nvPr/>
        </p:nvSpPr>
        <p:spPr>
          <a:xfrm>
            <a:off x="5284348" y="5386485"/>
            <a:ext cx="914353" cy="230832"/>
          </a:xfrm>
          <a:prstGeom prst="rect">
            <a:avLst/>
          </a:prstGeom>
          <a:noFill/>
          <a:effectLst/>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pic>
        <p:nvPicPr>
          <p:cNvPr id="21" name="Grafik 20"/>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1906925" y="5089708"/>
            <a:ext cx="810000" cy="810000"/>
          </a:xfrm>
          <a:prstGeom prst="rect">
            <a:avLst/>
          </a:prstGeom>
          <a:ln w="38100" cap="sq">
            <a:solidFill>
              <a:srgbClr val="000000"/>
            </a:solidFill>
            <a:prstDash val="solid"/>
            <a:miter lim="800000"/>
          </a:ln>
          <a:effectLst/>
        </p:spPr>
      </p:pic>
      <p:sp>
        <p:nvSpPr>
          <p:cNvPr id="35" name="Rechteck 34"/>
          <p:cNvSpPr/>
          <p:nvPr/>
        </p:nvSpPr>
        <p:spPr>
          <a:xfrm>
            <a:off x="2088787" y="4843120"/>
            <a:ext cx="446277" cy="230832"/>
          </a:xfrm>
          <a:prstGeom prst="rect">
            <a:avLst/>
          </a:prstGeom>
          <a:noFill/>
          <a:effectLst/>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cxnSp>
        <p:nvCxnSpPr>
          <p:cNvPr id="43" name="Gerade Verbindung mit Pfeil 42"/>
          <p:cNvCxnSpPr>
            <a:cxnSpLocks noChangeShapeType="1"/>
          </p:cNvCxnSpPr>
          <p:nvPr/>
        </p:nvCxnSpPr>
        <p:spPr bwMode="auto">
          <a:xfrm>
            <a:off x="4903553" y="2253220"/>
            <a:ext cx="1350131" cy="0"/>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44" name="Gerade Verbindung mit Pfeil 43"/>
          <p:cNvCxnSpPr>
            <a:cxnSpLocks noChangeShapeType="1"/>
          </p:cNvCxnSpPr>
          <p:nvPr/>
        </p:nvCxnSpPr>
        <p:spPr bwMode="auto">
          <a:xfrm>
            <a:off x="2716925" y="5524985"/>
            <a:ext cx="1350131" cy="0"/>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45" name="Gerade Verbindung mit Pfeil 44"/>
          <p:cNvCxnSpPr>
            <a:cxnSpLocks noChangeShapeType="1"/>
          </p:cNvCxnSpPr>
          <p:nvPr/>
        </p:nvCxnSpPr>
        <p:spPr bwMode="auto">
          <a:xfrm flipH="1">
            <a:off x="2716926" y="4278964"/>
            <a:ext cx="1336094" cy="810744"/>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60" name="Gerade Verbindung mit Pfeil 59"/>
          <p:cNvCxnSpPr>
            <a:cxnSpLocks noChangeShapeType="1"/>
          </p:cNvCxnSpPr>
          <p:nvPr/>
        </p:nvCxnSpPr>
        <p:spPr bwMode="auto">
          <a:xfrm>
            <a:off x="4469726" y="2658220"/>
            <a:ext cx="0" cy="810744"/>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61" name="Gerade Verbindung mit Pfeil 60"/>
          <p:cNvCxnSpPr>
            <a:cxnSpLocks noChangeShapeType="1"/>
          </p:cNvCxnSpPr>
          <p:nvPr/>
        </p:nvCxnSpPr>
        <p:spPr bwMode="auto">
          <a:xfrm>
            <a:off x="6691199" y="2679830"/>
            <a:ext cx="0" cy="2379251"/>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68" name="Gerade Verbindung mit Pfeil 67"/>
          <p:cNvCxnSpPr>
            <a:cxnSpLocks noChangeShapeType="1"/>
          </p:cNvCxnSpPr>
          <p:nvPr/>
        </p:nvCxnSpPr>
        <p:spPr bwMode="auto">
          <a:xfrm>
            <a:off x="4874119" y="4278964"/>
            <a:ext cx="1379565" cy="798710"/>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71" name="Gerade Verbindung mit Pfeil 70"/>
          <p:cNvCxnSpPr>
            <a:cxnSpLocks noChangeShapeType="1"/>
          </p:cNvCxnSpPr>
          <p:nvPr/>
        </p:nvCxnSpPr>
        <p:spPr bwMode="auto">
          <a:xfrm>
            <a:off x="2716925" y="2658220"/>
            <a:ext cx="1323633" cy="795606"/>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74" name="Gerade Verbindung mit Pfeil 73"/>
          <p:cNvCxnSpPr>
            <a:cxnSpLocks noChangeShapeType="1"/>
          </p:cNvCxnSpPr>
          <p:nvPr/>
        </p:nvCxnSpPr>
        <p:spPr bwMode="auto">
          <a:xfrm flipH="1">
            <a:off x="4865472" y="2665904"/>
            <a:ext cx="1367503" cy="803060"/>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sp>
        <p:nvSpPr>
          <p:cNvPr id="36" name="Rechteck 35"/>
          <p:cNvSpPr/>
          <p:nvPr/>
        </p:nvSpPr>
        <p:spPr>
          <a:xfrm>
            <a:off x="4927638" y="4035603"/>
            <a:ext cx="1291445" cy="170580"/>
          </a:xfrm>
          <a:prstGeom prst="rect">
            <a:avLst/>
          </a:prstGeom>
          <a:solidFill>
            <a:schemeClr val="bg1">
              <a:alpha val="8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Pfeil nach rechts 38"/>
          <p:cNvSpPr/>
          <p:nvPr/>
        </p:nvSpPr>
        <p:spPr>
          <a:xfrm>
            <a:off x="1396876" y="5120119"/>
            <a:ext cx="362047" cy="281978"/>
          </a:xfrm>
          <a:prstGeom prst="rightArrow">
            <a:avLst/>
          </a:prstGeom>
          <a:gradFill>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Rechteck 37"/>
          <p:cNvSpPr/>
          <p:nvPr/>
        </p:nvSpPr>
        <p:spPr>
          <a:xfrm>
            <a:off x="2753354" y="5077674"/>
            <a:ext cx="1280298" cy="86911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Rechteck 39"/>
          <p:cNvSpPr/>
          <p:nvPr/>
        </p:nvSpPr>
        <p:spPr>
          <a:xfrm>
            <a:off x="4030627" y="4330605"/>
            <a:ext cx="872927" cy="1609362"/>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 name="Rechteck 29"/>
          <p:cNvSpPr/>
          <p:nvPr/>
        </p:nvSpPr>
        <p:spPr>
          <a:xfrm>
            <a:off x="4909765" y="1900233"/>
            <a:ext cx="213841"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0</a:t>
            </a:r>
          </a:p>
        </p:txBody>
      </p:sp>
      <p:sp>
        <p:nvSpPr>
          <p:cNvPr id="37" name="Rechteck 36"/>
          <p:cNvSpPr/>
          <p:nvPr/>
        </p:nvSpPr>
        <p:spPr>
          <a:xfrm>
            <a:off x="2758122" y="1903072"/>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1" name="Rechteck 40"/>
          <p:cNvSpPr/>
          <p:nvPr/>
        </p:nvSpPr>
        <p:spPr>
          <a:xfrm>
            <a:off x="6013686" y="1898379"/>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6" name="Rechteck 45"/>
          <p:cNvSpPr/>
          <p:nvPr/>
        </p:nvSpPr>
        <p:spPr>
          <a:xfrm>
            <a:off x="4503280" y="3185948"/>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7" name="Rechteck 46"/>
          <p:cNvSpPr/>
          <p:nvPr/>
        </p:nvSpPr>
        <p:spPr>
          <a:xfrm>
            <a:off x="6449319" y="4812709"/>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2</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8" name="Rechteck 47"/>
          <p:cNvSpPr/>
          <p:nvPr/>
        </p:nvSpPr>
        <p:spPr>
          <a:xfrm>
            <a:off x="2720685" y="5059297"/>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2</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9" name="Titel 1">
            <a:extLst>
              <a:ext uri="{FF2B5EF4-FFF2-40B4-BE49-F238E27FC236}">
                <a16:creationId xmlns:a16="http://schemas.microsoft.com/office/drawing/2014/main" id="{B5055CE6-6DBE-4018-8FE8-7B4F4CECCC8D}"/>
              </a:ext>
            </a:extLst>
          </p:cNvPr>
          <p:cNvSpPr txBox="1">
            <a:spLocks/>
          </p:cNvSpPr>
          <p:nvPr/>
        </p:nvSpPr>
        <p:spPr>
          <a:xfrm>
            <a:off x="457200" y="273600"/>
            <a:ext cx="8229300" cy="1144800"/>
          </a:xfrm>
        </p:spPr>
        <p:txBody>
          <a:bodyPr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4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b="1" dirty="0">
                <a:latin typeface="Calibri" panose="020F0502020204030204" pitchFamily="34" charset="0"/>
                <a:cs typeface="Calibri" panose="020F0502020204030204" pitchFamily="34" charset="0"/>
              </a:rPr>
              <a:t>BFS</a:t>
            </a:r>
          </a:p>
        </p:txBody>
      </p:sp>
    </p:spTree>
    <p:extLst>
      <p:ext uri="{BB962C8B-B14F-4D97-AF65-F5344CB8AC3E}">
        <p14:creationId xmlns:p14="http://schemas.microsoft.com/office/powerpoint/2010/main" val="13558362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 Verbindung mit Pfeil 6"/>
          <p:cNvCxnSpPr>
            <a:cxnSpLocks noChangeShapeType="1"/>
            <a:endCxn id="23" idx="1"/>
          </p:cNvCxnSpPr>
          <p:nvPr/>
        </p:nvCxnSpPr>
        <p:spPr bwMode="auto">
          <a:xfrm>
            <a:off x="2716925" y="2253220"/>
            <a:ext cx="1350131" cy="0"/>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pic>
        <p:nvPicPr>
          <p:cNvPr id="23" name="Grafik 2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067056" y="1848220"/>
            <a:ext cx="810000" cy="810000"/>
          </a:xfrm>
          <a:prstGeom prst="rect">
            <a:avLst/>
          </a:prstGeom>
          <a:ln w="38100" cap="sq">
            <a:solidFill>
              <a:srgbClr val="000000"/>
            </a:solidFill>
            <a:prstDash val="solid"/>
            <a:miter lim="800000"/>
          </a:ln>
          <a:effectLst/>
        </p:spPr>
      </p:pic>
      <p:sp>
        <p:nvSpPr>
          <p:cNvPr id="25" name="Rechteck 24"/>
          <p:cNvSpPr/>
          <p:nvPr/>
        </p:nvSpPr>
        <p:spPr>
          <a:xfrm>
            <a:off x="4180427" y="1610198"/>
            <a:ext cx="560090" cy="230832"/>
          </a:xfrm>
          <a:prstGeom prst="rect">
            <a:avLst/>
          </a:prstGeom>
          <a:noFill/>
          <a:effectLst/>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Vienna</a:t>
            </a:r>
          </a:p>
        </p:txBody>
      </p:sp>
      <p:pic>
        <p:nvPicPr>
          <p:cNvPr id="22" name="Grafik 2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257165" y="1848220"/>
            <a:ext cx="810000" cy="810000"/>
          </a:xfrm>
          <a:prstGeom prst="rect">
            <a:avLst/>
          </a:prstGeom>
          <a:ln w="38100" cap="sq">
            <a:solidFill>
              <a:srgbClr val="000000"/>
            </a:solidFill>
            <a:prstDash val="solid"/>
            <a:miter lim="800000"/>
          </a:ln>
          <a:effectLst/>
        </p:spPr>
      </p:pic>
      <p:sp>
        <p:nvSpPr>
          <p:cNvPr id="28" name="Rechteck 27"/>
          <p:cNvSpPr/>
          <p:nvPr/>
        </p:nvSpPr>
        <p:spPr>
          <a:xfrm>
            <a:off x="6374907" y="1604824"/>
            <a:ext cx="574517" cy="230832"/>
          </a:xfrm>
          <a:prstGeom prst="rect">
            <a:avLst/>
          </a:prstGeom>
          <a:noFill/>
          <a:effectLst/>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pic>
        <p:nvPicPr>
          <p:cNvPr id="11" name="Grafik 10"/>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055471" y="3468964"/>
            <a:ext cx="810000" cy="810000"/>
          </a:xfrm>
          <a:prstGeom prst="rect">
            <a:avLst/>
          </a:prstGeom>
          <a:ln w="38100" cap="sq">
            <a:solidFill>
              <a:srgbClr val="000000"/>
            </a:solidFill>
            <a:prstDash val="solid"/>
            <a:miter lim="800000"/>
          </a:ln>
          <a:effectLst/>
        </p:spPr>
      </p:pic>
      <p:sp>
        <p:nvSpPr>
          <p:cNvPr id="31" name="Rechteck 30"/>
          <p:cNvSpPr/>
          <p:nvPr/>
        </p:nvSpPr>
        <p:spPr>
          <a:xfrm>
            <a:off x="4902406" y="3730956"/>
            <a:ext cx="484748" cy="230832"/>
          </a:xfrm>
          <a:prstGeom prst="rect">
            <a:avLst/>
          </a:prstGeom>
          <a:noFill/>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0" name="Grafik 19"/>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906925" y="1848220"/>
            <a:ext cx="810000" cy="810000"/>
          </a:xfrm>
          <a:prstGeom prst="rect">
            <a:avLst/>
          </a:prstGeom>
          <a:ln w="38100" cap="sq">
            <a:solidFill>
              <a:srgbClr val="000000"/>
            </a:solidFill>
            <a:prstDash val="solid"/>
            <a:miter lim="800000"/>
          </a:ln>
          <a:effectLst>
            <a:glow>
              <a:schemeClr val="accent1"/>
            </a:glow>
            <a:softEdge rad="0"/>
          </a:effectLst>
        </p:spPr>
      </p:pic>
      <p:sp>
        <p:nvSpPr>
          <p:cNvPr id="32" name="Rechteck 31"/>
          <p:cNvSpPr/>
          <p:nvPr/>
        </p:nvSpPr>
        <p:spPr>
          <a:xfrm>
            <a:off x="2080773" y="1604824"/>
            <a:ext cx="462306" cy="230832"/>
          </a:xfrm>
          <a:prstGeom prst="rect">
            <a:avLst/>
          </a:prstGeom>
          <a:noFill/>
          <a:effectLst>
            <a:glow>
              <a:schemeClr val="accent1"/>
            </a:glow>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4" name="Grafik 23"/>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067056" y="5089708"/>
            <a:ext cx="810000" cy="810000"/>
          </a:xfrm>
          <a:prstGeom prst="rect">
            <a:avLst/>
          </a:prstGeom>
          <a:ln w="38100" cap="sq">
            <a:solidFill>
              <a:srgbClr val="000000"/>
            </a:solidFill>
            <a:prstDash val="solid"/>
            <a:miter lim="800000"/>
          </a:ln>
          <a:effectLst/>
        </p:spPr>
      </p:pic>
      <p:sp>
        <p:nvSpPr>
          <p:cNvPr id="33" name="Rechteck 32"/>
          <p:cNvSpPr/>
          <p:nvPr/>
        </p:nvSpPr>
        <p:spPr>
          <a:xfrm>
            <a:off x="4168297" y="4845975"/>
            <a:ext cx="590546" cy="230832"/>
          </a:xfrm>
          <a:prstGeom prst="rect">
            <a:avLst/>
          </a:prstGeom>
          <a:noFill/>
          <a:effectLst/>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London</a:t>
            </a:r>
          </a:p>
        </p:txBody>
      </p:sp>
      <p:pic>
        <p:nvPicPr>
          <p:cNvPr id="18" name="Grafik 17"/>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257165" y="5089708"/>
            <a:ext cx="810000" cy="810000"/>
          </a:xfrm>
          <a:prstGeom prst="rect">
            <a:avLst/>
          </a:prstGeom>
          <a:ln w="38100" cap="sq">
            <a:solidFill>
              <a:srgbClr val="000000"/>
            </a:solidFill>
            <a:prstDash val="solid"/>
            <a:miter lim="800000"/>
          </a:ln>
          <a:effectLst/>
        </p:spPr>
      </p:pic>
      <p:sp>
        <p:nvSpPr>
          <p:cNvPr id="34" name="Rechteck 33"/>
          <p:cNvSpPr/>
          <p:nvPr/>
        </p:nvSpPr>
        <p:spPr>
          <a:xfrm>
            <a:off x="5284348" y="5386485"/>
            <a:ext cx="914353" cy="230832"/>
          </a:xfrm>
          <a:prstGeom prst="rect">
            <a:avLst/>
          </a:prstGeom>
          <a:noFill/>
          <a:effectLst/>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pic>
        <p:nvPicPr>
          <p:cNvPr id="21" name="Grafik 20"/>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1906925" y="5089708"/>
            <a:ext cx="810000" cy="810000"/>
          </a:xfrm>
          <a:prstGeom prst="rect">
            <a:avLst/>
          </a:prstGeom>
          <a:ln w="38100" cap="sq">
            <a:solidFill>
              <a:srgbClr val="000000"/>
            </a:solidFill>
            <a:prstDash val="solid"/>
            <a:miter lim="800000"/>
          </a:ln>
          <a:effectLst/>
        </p:spPr>
      </p:pic>
      <p:sp>
        <p:nvSpPr>
          <p:cNvPr id="35" name="Rechteck 34"/>
          <p:cNvSpPr/>
          <p:nvPr/>
        </p:nvSpPr>
        <p:spPr>
          <a:xfrm>
            <a:off x="2088787" y="4843120"/>
            <a:ext cx="446277" cy="230832"/>
          </a:xfrm>
          <a:prstGeom prst="rect">
            <a:avLst/>
          </a:prstGeom>
          <a:noFill/>
          <a:effectLst/>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cxnSp>
        <p:nvCxnSpPr>
          <p:cNvPr id="43" name="Gerade Verbindung mit Pfeil 42"/>
          <p:cNvCxnSpPr>
            <a:cxnSpLocks noChangeShapeType="1"/>
          </p:cNvCxnSpPr>
          <p:nvPr/>
        </p:nvCxnSpPr>
        <p:spPr bwMode="auto">
          <a:xfrm>
            <a:off x="4903553" y="2253220"/>
            <a:ext cx="1350131" cy="0"/>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44" name="Gerade Verbindung mit Pfeil 43"/>
          <p:cNvCxnSpPr>
            <a:cxnSpLocks noChangeShapeType="1"/>
          </p:cNvCxnSpPr>
          <p:nvPr/>
        </p:nvCxnSpPr>
        <p:spPr bwMode="auto">
          <a:xfrm>
            <a:off x="2716925" y="5524985"/>
            <a:ext cx="1350131" cy="0"/>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45" name="Gerade Verbindung mit Pfeil 44"/>
          <p:cNvCxnSpPr>
            <a:cxnSpLocks noChangeShapeType="1"/>
          </p:cNvCxnSpPr>
          <p:nvPr/>
        </p:nvCxnSpPr>
        <p:spPr bwMode="auto">
          <a:xfrm flipH="1">
            <a:off x="2716926" y="4278964"/>
            <a:ext cx="1336094" cy="810744"/>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60" name="Gerade Verbindung mit Pfeil 59"/>
          <p:cNvCxnSpPr>
            <a:cxnSpLocks noChangeShapeType="1"/>
          </p:cNvCxnSpPr>
          <p:nvPr/>
        </p:nvCxnSpPr>
        <p:spPr bwMode="auto">
          <a:xfrm>
            <a:off x="4469726" y="2658220"/>
            <a:ext cx="0" cy="810744"/>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61" name="Gerade Verbindung mit Pfeil 60"/>
          <p:cNvCxnSpPr>
            <a:cxnSpLocks noChangeShapeType="1"/>
          </p:cNvCxnSpPr>
          <p:nvPr/>
        </p:nvCxnSpPr>
        <p:spPr bwMode="auto">
          <a:xfrm>
            <a:off x="6691199" y="2679830"/>
            <a:ext cx="0" cy="2379251"/>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68" name="Gerade Verbindung mit Pfeil 67"/>
          <p:cNvCxnSpPr>
            <a:cxnSpLocks noChangeShapeType="1"/>
          </p:cNvCxnSpPr>
          <p:nvPr/>
        </p:nvCxnSpPr>
        <p:spPr bwMode="auto">
          <a:xfrm>
            <a:off x="4874119" y="4278964"/>
            <a:ext cx="1379565" cy="798710"/>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71" name="Gerade Verbindung mit Pfeil 70"/>
          <p:cNvCxnSpPr>
            <a:cxnSpLocks noChangeShapeType="1"/>
          </p:cNvCxnSpPr>
          <p:nvPr/>
        </p:nvCxnSpPr>
        <p:spPr bwMode="auto">
          <a:xfrm>
            <a:off x="2716925" y="2658220"/>
            <a:ext cx="1323633" cy="795606"/>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74" name="Gerade Verbindung mit Pfeil 73"/>
          <p:cNvCxnSpPr>
            <a:cxnSpLocks noChangeShapeType="1"/>
          </p:cNvCxnSpPr>
          <p:nvPr/>
        </p:nvCxnSpPr>
        <p:spPr bwMode="auto">
          <a:xfrm flipH="1">
            <a:off x="4865472" y="2665904"/>
            <a:ext cx="1367503" cy="803060"/>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sp>
        <p:nvSpPr>
          <p:cNvPr id="36" name="Rechteck 35"/>
          <p:cNvSpPr/>
          <p:nvPr/>
        </p:nvSpPr>
        <p:spPr>
          <a:xfrm>
            <a:off x="4927638" y="4035603"/>
            <a:ext cx="1291445" cy="170580"/>
          </a:xfrm>
          <a:prstGeom prst="rect">
            <a:avLst/>
          </a:prstGeom>
          <a:solidFill>
            <a:schemeClr val="bg1">
              <a:alpha val="8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Pfeil nach rechts 38"/>
          <p:cNvSpPr/>
          <p:nvPr/>
        </p:nvSpPr>
        <p:spPr>
          <a:xfrm>
            <a:off x="1396876" y="5120119"/>
            <a:ext cx="362047" cy="281978"/>
          </a:xfrm>
          <a:prstGeom prst="rightArrow">
            <a:avLst/>
          </a:prstGeom>
          <a:gradFill>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aphicFrame>
        <p:nvGraphicFramePr>
          <p:cNvPr id="41" name="Tabelle 40"/>
          <p:cNvGraphicFramePr>
            <a:graphicFrameLocks noGrp="1"/>
          </p:cNvGraphicFramePr>
          <p:nvPr/>
        </p:nvGraphicFramePr>
        <p:xfrm>
          <a:off x="7552046" y="2359249"/>
          <a:ext cx="964882" cy="1668780"/>
        </p:xfrm>
        <a:graphic>
          <a:graphicData uri="http://schemas.openxmlformats.org/drawingml/2006/table">
            <a:tbl>
              <a:tblPr firstRow="1" bandRow="1">
                <a:tableStyleId>{5940675A-B579-460E-94D1-54222C63F5DA}</a:tableStyleId>
              </a:tblPr>
              <a:tblGrid>
                <a:gridCol w="964882">
                  <a:extLst>
                    <a:ext uri="{9D8B030D-6E8A-4147-A177-3AD203B41FA5}">
                      <a16:colId xmlns:a16="http://schemas.microsoft.com/office/drawing/2014/main" val="715316522"/>
                    </a:ext>
                  </a:extLst>
                </a:gridCol>
              </a:tblGrid>
              <a:tr h="278130">
                <a:tc>
                  <a:txBody>
                    <a:bodyPr/>
                    <a:lstStyle/>
                    <a:p>
                      <a:endParaRPr lang="en-US" sz="1100" dirty="0"/>
                    </a:p>
                  </a:txBody>
                  <a:tcPr marL="68580" marR="68580" marT="34290" marB="34290"/>
                </a:tc>
                <a:extLst>
                  <a:ext uri="{0D108BD9-81ED-4DB2-BD59-A6C34878D82A}">
                    <a16:rowId xmlns:a16="http://schemas.microsoft.com/office/drawing/2014/main" val="1413745254"/>
                  </a:ext>
                </a:extLst>
              </a:tr>
              <a:tr h="278130">
                <a:tc>
                  <a:txBody>
                    <a:bodyPr/>
                    <a:lstStyle/>
                    <a:p>
                      <a:endParaRPr lang="en-US" sz="1100"/>
                    </a:p>
                  </a:txBody>
                  <a:tcPr marL="68580" marR="68580" marT="34290" marB="34290"/>
                </a:tc>
                <a:extLst>
                  <a:ext uri="{0D108BD9-81ED-4DB2-BD59-A6C34878D82A}">
                    <a16:rowId xmlns:a16="http://schemas.microsoft.com/office/drawing/2014/main" val="1494897690"/>
                  </a:ext>
                </a:extLst>
              </a:tr>
              <a:tr h="278130">
                <a:tc>
                  <a:txBody>
                    <a:bodyPr/>
                    <a:lstStyle/>
                    <a:p>
                      <a:endParaRPr lang="en-US" sz="1100" dirty="0"/>
                    </a:p>
                  </a:txBody>
                  <a:tcPr marL="68580" marR="68580" marT="34290" marB="34290"/>
                </a:tc>
                <a:extLst>
                  <a:ext uri="{0D108BD9-81ED-4DB2-BD59-A6C34878D82A}">
                    <a16:rowId xmlns:a16="http://schemas.microsoft.com/office/drawing/2014/main" val="398061953"/>
                  </a:ext>
                </a:extLst>
              </a:tr>
              <a:tr h="278130">
                <a:tc>
                  <a:txBody>
                    <a:bodyPr/>
                    <a:lstStyle/>
                    <a:p>
                      <a:endParaRPr lang="en-US" sz="1100" dirty="0"/>
                    </a:p>
                  </a:txBody>
                  <a:tcPr marL="68580" marR="68580" marT="34290" marB="34290"/>
                </a:tc>
                <a:extLst>
                  <a:ext uri="{0D108BD9-81ED-4DB2-BD59-A6C34878D82A}">
                    <a16:rowId xmlns:a16="http://schemas.microsoft.com/office/drawing/2014/main" val="533970250"/>
                  </a:ext>
                </a:extLst>
              </a:tr>
              <a:tr h="278130">
                <a:tc>
                  <a:txBody>
                    <a:bodyPr/>
                    <a:lstStyle/>
                    <a:p>
                      <a:endParaRPr lang="en-US" sz="1100"/>
                    </a:p>
                  </a:txBody>
                  <a:tcPr marL="68580" marR="68580" marT="34290" marB="34290"/>
                </a:tc>
                <a:extLst>
                  <a:ext uri="{0D108BD9-81ED-4DB2-BD59-A6C34878D82A}">
                    <a16:rowId xmlns:a16="http://schemas.microsoft.com/office/drawing/2014/main" val="2450525908"/>
                  </a:ext>
                </a:extLst>
              </a:tr>
              <a:tr h="278130">
                <a:tc>
                  <a:txBody>
                    <a:bodyPr/>
                    <a:lstStyle/>
                    <a:p>
                      <a:endParaRPr lang="en-US" sz="1100" dirty="0"/>
                    </a:p>
                  </a:txBody>
                  <a:tcPr marL="68580" marR="68580" marT="34290" marB="34290"/>
                </a:tc>
                <a:extLst>
                  <a:ext uri="{0D108BD9-81ED-4DB2-BD59-A6C34878D82A}">
                    <a16:rowId xmlns:a16="http://schemas.microsoft.com/office/drawing/2014/main" val="2128231988"/>
                  </a:ext>
                </a:extLst>
              </a:tr>
            </a:tbl>
          </a:graphicData>
        </a:graphic>
      </p:graphicFrame>
      <p:sp>
        <p:nvSpPr>
          <p:cNvPr id="42" name="Rechteck 41"/>
          <p:cNvSpPr/>
          <p:nvPr/>
        </p:nvSpPr>
        <p:spPr>
          <a:xfrm>
            <a:off x="7739214" y="2359249"/>
            <a:ext cx="590546"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London</a:t>
            </a:r>
          </a:p>
        </p:txBody>
      </p:sp>
      <p:sp>
        <p:nvSpPr>
          <p:cNvPr id="30" name="Rechteck 29"/>
          <p:cNvSpPr/>
          <p:nvPr/>
        </p:nvSpPr>
        <p:spPr>
          <a:xfrm>
            <a:off x="4909765" y="1900233"/>
            <a:ext cx="213841"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0</a:t>
            </a:r>
          </a:p>
        </p:txBody>
      </p:sp>
      <p:sp>
        <p:nvSpPr>
          <p:cNvPr id="37" name="Rechteck 36"/>
          <p:cNvSpPr/>
          <p:nvPr/>
        </p:nvSpPr>
        <p:spPr>
          <a:xfrm>
            <a:off x="2758122" y="1903072"/>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38" name="Rechteck 37"/>
          <p:cNvSpPr/>
          <p:nvPr/>
        </p:nvSpPr>
        <p:spPr>
          <a:xfrm>
            <a:off x="6013686" y="1898379"/>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0" name="Rechteck 39"/>
          <p:cNvSpPr/>
          <p:nvPr/>
        </p:nvSpPr>
        <p:spPr>
          <a:xfrm>
            <a:off x="4503280" y="3185948"/>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6" name="Rechteck 45"/>
          <p:cNvSpPr/>
          <p:nvPr/>
        </p:nvSpPr>
        <p:spPr>
          <a:xfrm>
            <a:off x="6449319" y="4812709"/>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2</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7" name="Rechteck 46"/>
          <p:cNvSpPr/>
          <p:nvPr/>
        </p:nvSpPr>
        <p:spPr>
          <a:xfrm>
            <a:off x="2720685" y="5059297"/>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2</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8" name="Rechteck 47"/>
          <p:cNvSpPr/>
          <p:nvPr/>
        </p:nvSpPr>
        <p:spPr>
          <a:xfrm>
            <a:off x="3825924" y="5074502"/>
            <a:ext cx="213841"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3</a:t>
            </a:r>
          </a:p>
        </p:txBody>
      </p:sp>
      <p:sp>
        <p:nvSpPr>
          <p:cNvPr id="49" name="Titel 1">
            <a:extLst>
              <a:ext uri="{FF2B5EF4-FFF2-40B4-BE49-F238E27FC236}">
                <a16:creationId xmlns:a16="http://schemas.microsoft.com/office/drawing/2014/main" id="{6F07E406-621C-4CC5-9DC6-0D09592D5A72}"/>
              </a:ext>
            </a:extLst>
          </p:cNvPr>
          <p:cNvSpPr txBox="1">
            <a:spLocks/>
          </p:cNvSpPr>
          <p:nvPr/>
        </p:nvSpPr>
        <p:spPr>
          <a:xfrm>
            <a:off x="457200" y="273600"/>
            <a:ext cx="8229300" cy="1144800"/>
          </a:xfrm>
        </p:spPr>
        <p:txBody>
          <a:bodyPr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4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b="1" dirty="0">
                <a:latin typeface="Calibri" panose="020F0502020204030204" pitchFamily="34" charset="0"/>
                <a:cs typeface="Calibri" panose="020F0502020204030204" pitchFamily="34" charset="0"/>
              </a:rPr>
              <a:t>BFS</a:t>
            </a:r>
          </a:p>
        </p:txBody>
      </p:sp>
    </p:spTree>
    <p:extLst>
      <p:ext uri="{BB962C8B-B14F-4D97-AF65-F5344CB8AC3E}">
        <p14:creationId xmlns:p14="http://schemas.microsoft.com/office/powerpoint/2010/main" val="29184742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hteck 29"/>
          <p:cNvSpPr/>
          <p:nvPr/>
        </p:nvSpPr>
        <p:spPr>
          <a:xfrm>
            <a:off x="7552046" y="2359249"/>
            <a:ext cx="964882" cy="27699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7" name="Gerade Verbindung mit Pfeil 6"/>
          <p:cNvCxnSpPr>
            <a:cxnSpLocks noChangeShapeType="1"/>
            <a:endCxn id="23" idx="1"/>
          </p:cNvCxnSpPr>
          <p:nvPr/>
        </p:nvCxnSpPr>
        <p:spPr bwMode="auto">
          <a:xfrm>
            <a:off x="2716925" y="2253220"/>
            <a:ext cx="1350131" cy="0"/>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pic>
        <p:nvPicPr>
          <p:cNvPr id="23" name="Grafik 2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067056" y="1848220"/>
            <a:ext cx="810000" cy="810000"/>
          </a:xfrm>
          <a:prstGeom prst="rect">
            <a:avLst/>
          </a:prstGeom>
          <a:ln w="38100" cap="sq">
            <a:solidFill>
              <a:srgbClr val="000000"/>
            </a:solidFill>
            <a:prstDash val="solid"/>
            <a:miter lim="800000"/>
          </a:ln>
          <a:effectLst/>
        </p:spPr>
      </p:pic>
      <p:sp>
        <p:nvSpPr>
          <p:cNvPr id="25" name="Rechteck 24"/>
          <p:cNvSpPr/>
          <p:nvPr/>
        </p:nvSpPr>
        <p:spPr>
          <a:xfrm>
            <a:off x="4180427" y="1610198"/>
            <a:ext cx="560090" cy="230832"/>
          </a:xfrm>
          <a:prstGeom prst="rect">
            <a:avLst/>
          </a:prstGeom>
          <a:noFill/>
          <a:effectLst/>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Vienna</a:t>
            </a:r>
          </a:p>
        </p:txBody>
      </p:sp>
      <p:pic>
        <p:nvPicPr>
          <p:cNvPr id="22" name="Grafik 2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257165" y="1848220"/>
            <a:ext cx="810000" cy="810000"/>
          </a:xfrm>
          <a:prstGeom prst="rect">
            <a:avLst/>
          </a:prstGeom>
          <a:ln w="38100" cap="sq">
            <a:solidFill>
              <a:srgbClr val="000000"/>
            </a:solidFill>
            <a:prstDash val="solid"/>
            <a:miter lim="800000"/>
          </a:ln>
          <a:effectLst/>
        </p:spPr>
      </p:pic>
      <p:sp>
        <p:nvSpPr>
          <p:cNvPr id="28" name="Rechteck 27"/>
          <p:cNvSpPr/>
          <p:nvPr/>
        </p:nvSpPr>
        <p:spPr>
          <a:xfrm>
            <a:off x="6374907" y="1604824"/>
            <a:ext cx="574517" cy="230832"/>
          </a:xfrm>
          <a:prstGeom prst="rect">
            <a:avLst/>
          </a:prstGeom>
          <a:noFill/>
          <a:effectLst/>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pic>
        <p:nvPicPr>
          <p:cNvPr id="11" name="Grafik 10"/>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055471" y="3468964"/>
            <a:ext cx="810000" cy="810000"/>
          </a:xfrm>
          <a:prstGeom prst="rect">
            <a:avLst/>
          </a:prstGeom>
          <a:ln w="38100" cap="sq">
            <a:solidFill>
              <a:srgbClr val="000000"/>
            </a:solidFill>
            <a:prstDash val="solid"/>
            <a:miter lim="800000"/>
          </a:ln>
          <a:effectLst/>
        </p:spPr>
      </p:pic>
      <p:sp>
        <p:nvSpPr>
          <p:cNvPr id="31" name="Rechteck 30"/>
          <p:cNvSpPr/>
          <p:nvPr/>
        </p:nvSpPr>
        <p:spPr>
          <a:xfrm>
            <a:off x="4902406" y="3730956"/>
            <a:ext cx="484748" cy="230832"/>
          </a:xfrm>
          <a:prstGeom prst="rect">
            <a:avLst/>
          </a:prstGeom>
          <a:noFill/>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0" name="Grafik 19"/>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906925" y="1848220"/>
            <a:ext cx="810000" cy="810000"/>
          </a:xfrm>
          <a:prstGeom prst="rect">
            <a:avLst/>
          </a:prstGeom>
          <a:ln w="38100" cap="sq">
            <a:solidFill>
              <a:srgbClr val="000000"/>
            </a:solidFill>
            <a:prstDash val="solid"/>
            <a:miter lim="800000"/>
          </a:ln>
          <a:effectLst>
            <a:glow>
              <a:schemeClr val="accent1"/>
            </a:glow>
            <a:softEdge rad="0"/>
          </a:effectLst>
        </p:spPr>
      </p:pic>
      <p:sp>
        <p:nvSpPr>
          <p:cNvPr id="32" name="Rechteck 31"/>
          <p:cNvSpPr/>
          <p:nvPr/>
        </p:nvSpPr>
        <p:spPr>
          <a:xfrm>
            <a:off x="2080773" y="1604824"/>
            <a:ext cx="462306" cy="230832"/>
          </a:xfrm>
          <a:prstGeom prst="rect">
            <a:avLst/>
          </a:prstGeom>
          <a:noFill/>
          <a:effectLst>
            <a:glow>
              <a:schemeClr val="accent1"/>
            </a:glow>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4" name="Grafik 23"/>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067056" y="5089708"/>
            <a:ext cx="810000" cy="810000"/>
          </a:xfrm>
          <a:prstGeom prst="rect">
            <a:avLst/>
          </a:prstGeom>
          <a:ln w="38100" cap="sq">
            <a:solidFill>
              <a:srgbClr val="000000"/>
            </a:solidFill>
            <a:prstDash val="solid"/>
            <a:miter lim="800000"/>
          </a:ln>
          <a:effectLst/>
        </p:spPr>
      </p:pic>
      <p:sp>
        <p:nvSpPr>
          <p:cNvPr id="33" name="Rechteck 32"/>
          <p:cNvSpPr/>
          <p:nvPr/>
        </p:nvSpPr>
        <p:spPr>
          <a:xfrm>
            <a:off x="4168297" y="4845975"/>
            <a:ext cx="590546" cy="230832"/>
          </a:xfrm>
          <a:prstGeom prst="rect">
            <a:avLst/>
          </a:prstGeom>
          <a:noFill/>
          <a:effectLst/>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London</a:t>
            </a:r>
          </a:p>
        </p:txBody>
      </p:sp>
      <p:pic>
        <p:nvPicPr>
          <p:cNvPr id="18" name="Grafik 17"/>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257165" y="5089708"/>
            <a:ext cx="810000" cy="810000"/>
          </a:xfrm>
          <a:prstGeom prst="rect">
            <a:avLst/>
          </a:prstGeom>
          <a:ln w="38100" cap="sq">
            <a:solidFill>
              <a:srgbClr val="000000"/>
            </a:solidFill>
            <a:prstDash val="solid"/>
            <a:miter lim="800000"/>
          </a:ln>
          <a:effectLst/>
        </p:spPr>
      </p:pic>
      <p:sp>
        <p:nvSpPr>
          <p:cNvPr id="34" name="Rechteck 33"/>
          <p:cNvSpPr/>
          <p:nvPr/>
        </p:nvSpPr>
        <p:spPr>
          <a:xfrm>
            <a:off x="5284348" y="5386485"/>
            <a:ext cx="914353" cy="230832"/>
          </a:xfrm>
          <a:prstGeom prst="rect">
            <a:avLst/>
          </a:prstGeom>
          <a:noFill/>
          <a:effectLst/>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pic>
        <p:nvPicPr>
          <p:cNvPr id="21" name="Grafik 20"/>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1906925" y="5089708"/>
            <a:ext cx="810000" cy="810000"/>
          </a:xfrm>
          <a:prstGeom prst="rect">
            <a:avLst/>
          </a:prstGeom>
          <a:ln w="38100" cap="sq">
            <a:solidFill>
              <a:srgbClr val="000000"/>
            </a:solidFill>
            <a:prstDash val="solid"/>
            <a:miter lim="800000"/>
          </a:ln>
          <a:effectLst/>
        </p:spPr>
      </p:pic>
      <p:sp>
        <p:nvSpPr>
          <p:cNvPr id="35" name="Rechteck 34"/>
          <p:cNvSpPr/>
          <p:nvPr/>
        </p:nvSpPr>
        <p:spPr>
          <a:xfrm>
            <a:off x="2088787" y="4843120"/>
            <a:ext cx="446277" cy="230832"/>
          </a:xfrm>
          <a:prstGeom prst="rect">
            <a:avLst/>
          </a:prstGeom>
          <a:noFill/>
          <a:effectLst/>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cxnSp>
        <p:nvCxnSpPr>
          <p:cNvPr id="43" name="Gerade Verbindung mit Pfeil 42"/>
          <p:cNvCxnSpPr>
            <a:cxnSpLocks noChangeShapeType="1"/>
          </p:cNvCxnSpPr>
          <p:nvPr/>
        </p:nvCxnSpPr>
        <p:spPr bwMode="auto">
          <a:xfrm>
            <a:off x="4903553" y="2253220"/>
            <a:ext cx="1350131" cy="0"/>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44" name="Gerade Verbindung mit Pfeil 43"/>
          <p:cNvCxnSpPr>
            <a:cxnSpLocks noChangeShapeType="1"/>
          </p:cNvCxnSpPr>
          <p:nvPr/>
        </p:nvCxnSpPr>
        <p:spPr bwMode="auto">
          <a:xfrm>
            <a:off x="2716925" y="5524985"/>
            <a:ext cx="1350131" cy="0"/>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45" name="Gerade Verbindung mit Pfeil 44"/>
          <p:cNvCxnSpPr>
            <a:cxnSpLocks noChangeShapeType="1"/>
          </p:cNvCxnSpPr>
          <p:nvPr/>
        </p:nvCxnSpPr>
        <p:spPr bwMode="auto">
          <a:xfrm flipH="1">
            <a:off x="2716926" y="4278964"/>
            <a:ext cx="1336094" cy="810744"/>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60" name="Gerade Verbindung mit Pfeil 59"/>
          <p:cNvCxnSpPr>
            <a:cxnSpLocks noChangeShapeType="1"/>
          </p:cNvCxnSpPr>
          <p:nvPr/>
        </p:nvCxnSpPr>
        <p:spPr bwMode="auto">
          <a:xfrm>
            <a:off x="4469726" y="2658220"/>
            <a:ext cx="0" cy="810744"/>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61" name="Gerade Verbindung mit Pfeil 60"/>
          <p:cNvCxnSpPr>
            <a:cxnSpLocks noChangeShapeType="1"/>
          </p:cNvCxnSpPr>
          <p:nvPr/>
        </p:nvCxnSpPr>
        <p:spPr bwMode="auto">
          <a:xfrm>
            <a:off x="6691199" y="2679830"/>
            <a:ext cx="0" cy="2379251"/>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68" name="Gerade Verbindung mit Pfeil 67"/>
          <p:cNvCxnSpPr>
            <a:cxnSpLocks noChangeShapeType="1"/>
          </p:cNvCxnSpPr>
          <p:nvPr/>
        </p:nvCxnSpPr>
        <p:spPr bwMode="auto">
          <a:xfrm>
            <a:off x="4874119" y="4278964"/>
            <a:ext cx="1379565" cy="798710"/>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71" name="Gerade Verbindung mit Pfeil 70"/>
          <p:cNvCxnSpPr>
            <a:cxnSpLocks noChangeShapeType="1"/>
          </p:cNvCxnSpPr>
          <p:nvPr/>
        </p:nvCxnSpPr>
        <p:spPr bwMode="auto">
          <a:xfrm>
            <a:off x="2716925" y="2658220"/>
            <a:ext cx="1323633" cy="795606"/>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74" name="Gerade Verbindung mit Pfeil 73"/>
          <p:cNvCxnSpPr>
            <a:cxnSpLocks noChangeShapeType="1"/>
          </p:cNvCxnSpPr>
          <p:nvPr/>
        </p:nvCxnSpPr>
        <p:spPr bwMode="auto">
          <a:xfrm flipH="1">
            <a:off x="4865472" y="2665904"/>
            <a:ext cx="1367503" cy="803060"/>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sp>
        <p:nvSpPr>
          <p:cNvPr id="36" name="Rechteck 35"/>
          <p:cNvSpPr/>
          <p:nvPr/>
        </p:nvSpPr>
        <p:spPr>
          <a:xfrm>
            <a:off x="4927638" y="4035603"/>
            <a:ext cx="1291445" cy="170580"/>
          </a:xfrm>
          <a:prstGeom prst="rect">
            <a:avLst/>
          </a:prstGeom>
          <a:solidFill>
            <a:schemeClr val="bg1">
              <a:alpha val="8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aphicFrame>
        <p:nvGraphicFramePr>
          <p:cNvPr id="41" name="Tabelle 40"/>
          <p:cNvGraphicFramePr>
            <a:graphicFrameLocks noGrp="1"/>
          </p:cNvGraphicFramePr>
          <p:nvPr/>
        </p:nvGraphicFramePr>
        <p:xfrm>
          <a:off x="7552046" y="2359249"/>
          <a:ext cx="964882" cy="1668780"/>
        </p:xfrm>
        <a:graphic>
          <a:graphicData uri="http://schemas.openxmlformats.org/drawingml/2006/table">
            <a:tbl>
              <a:tblPr firstRow="1" bandRow="1">
                <a:tableStyleId>{5940675A-B579-460E-94D1-54222C63F5DA}</a:tableStyleId>
              </a:tblPr>
              <a:tblGrid>
                <a:gridCol w="964882">
                  <a:extLst>
                    <a:ext uri="{9D8B030D-6E8A-4147-A177-3AD203B41FA5}">
                      <a16:colId xmlns:a16="http://schemas.microsoft.com/office/drawing/2014/main" val="715316522"/>
                    </a:ext>
                  </a:extLst>
                </a:gridCol>
              </a:tblGrid>
              <a:tr h="278130">
                <a:tc>
                  <a:txBody>
                    <a:bodyPr/>
                    <a:lstStyle/>
                    <a:p>
                      <a:endParaRPr lang="en-US" sz="1100" dirty="0"/>
                    </a:p>
                  </a:txBody>
                  <a:tcPr marL="68580" marR="68580" marT="34290" marB="34290"/>
                </a:tc>
                <a:extLst>
                  <a:ext uri="{0D108BD9-81ED-4DB2-BD59-A6C34878D82A}">
                    <a16:rowId xmlns:a16="http://schemas.microsoft.com/office/drawing/2014/main" val="1413745254"/>
                  </a:ext>
                </a:extLst>
              </a:tr>
              <a:tr h="278130">
                <a:tc>
                  <a:txBody>
                    <a:bodyPr/>
                    <a:lstStyle/>
                    <a:p>
                      <a:endParaRPr lang="en-US" sz="1100"/>
                    </a:p>
                  </a:txBody>
                  <a:tcPr marL="68580" marR="68580" marT="34290" marB="34290"/>
                </a:tc>
                <a:extLst>
                  <a:ext uri="{0D108BD9-81ED-4DB2-BD59-A6C34878D82A}">
                    <a16:rowId xmlns:a16="http://schemas.microsoft.com/office/drawing/2014/main" val="1494897690"/>
                  </a:ext>
                </a:extLst>
              </a:tr>
              <a:tr h="278130">
                <a:tc>
                  <a:txBody>
                    <a:bodyPr/>
                    <a:lstStyle/>
                    <a:p>
                      <a:endParaRPr lang="en-US" sz="1100" dirty="0"/>
                    </a:p>
                  </a:txBody>
                  <a:tcPr marL="68580" marR="68580" marT="34290" marB="34290"/>
                </a:tc>
                <a:extLst>
                  <a:ext uri="{0D108BD9-81ED-4DB2-BD59-A6C34878D82A}">
                    <a16:rowId xmlns:a16="http://schemas.microsoft.com/office/drawing/2014/main" val="398061953"/>
                  </a:ext>
                </a:extLst>
              </a:tr>
              <a:tr h="278130">
                <a:tc>
                  <a:txBody>
                    <a:bodyPr/>
                    <a:lstStyle/>
                    <a:p>
                      <a:endParaRPr lang="en-US" sz="1100" dirty="0"/>
                    </a:p>
                  </a:txBody>
                  <a:tcPr marL="68580" marR="68580" marT="34290" marB="34290"/>
                </a:tc>
                <a:extLst>
                  <a:ext uri="{0D108BD9-81ED-4DB2-BD59-A6C34878D82A}">
                    <a16:rowId xmlns:a16="http://schemas.microsoft.com/office/drawing/2014/main" val="533970250"/>
                  </a:ext>
                </a:extLst>
              </a:tr>
              <a:tr h="278130">
                <a:tc>
                  <a:txBody>
                    <a:bodyPr/>
                    <a:lstStyle/>
                    <a:p>
                      <a:endParaRPr lang="en-US" sz="1100"/>
                    </a:p>
                  </a:txBody>
                  <a:tcPr marL="68580" marR="68580" marT="34290" marB="34290"/>
                </a:tc>
                <a:extLst>
                  <a:ext uri="{0D108BD9-81ED-4DB2-BD59-A6C34878D82A}">
                    <a16:rowId xmlns:a16="http://schemas.microsoft.com/office/drawing/2014/main" val="2450525908"/>
                  </a:ext>
                </a:extLst>
              </a:tr>
              <a:tr h="278130">
                <a:tc>
                  <a:txBody>
                    <a:bodyPr/>
                    <a:lstStyle/>
                    <a:p>
                      <a:endParaRPr lang="en-US" sz="1100" dirty="0"/>
                    </a:p>
                  </a:txBody>
                  <a:tcPr marL="68580" marR="68580" marT="34290" marB="34290"/>
                </a:tc>
                <a:extLst>
                  <a:ext uri="{0D108BD9-81ED-4DB2-BD59-A6C34878D82A}">
                    <a16:rowId xmlns:a16="http://schemas.microsoft.com/office/drawing/2014/main" val="2128231988"/>
                  </a:ext>
                </a:extLst>
              </a:tr>
            </a:tbl>
          </a:graphicData>
        </a:graphic>
      </p:graphicFrame>
      <p:sp>
        <p:nvSpPr>
          <p:cNvPr id="42" name="Rechteck 41"/>
          <p:cNvSpPr/>
          <p:nvPr/>
        </p:nvSpPr>
        <p:spPr>
          <a:xfrm>
            <a:off x="7739214" y="2359249"/>
            <a:ext cx="590546"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London</a:t>
            </a:r>
          </a:p>
        </p:txBody>
      </p:sp>
      <p:sp>
        <p:nvSpPr>
          <p:cNvPr id="37" name="Rechteck 36"/>
          <p:cNvSpPr/>
          <p:nvPr/>
        </p:nvSpPr>
        <p:spPr>
          <a:xfrm>
            <a:off x="4909765" y="1900233"/>
            <a:ext cx="213841"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0</a:t>
            </a:r>
          </a:p>
        </p:txBody>
      </p:sp>
      <p:sp>
        <p:nvSpPr>
          <p:cNvPr id="38" name="Rechteck 37"/>
          <p:cNvSpPr/>
          <p:nvPr/>
        </p:nvSpPr>
        <p:spPr>
          <a:xfrm>
            <a:off x="2758122" y="1903072"/>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39" name="Rechteck 38"/>
          <p:cNvSpPr/>
          <p:nvPr/>
        </p:nvSpPr>
        <p:spPr>
          <a:xfrm>
            <a:off x="6013686" y="1898379"/>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0" name="Rechteck 39"/>
          <p:cNvSpPr/>
          <p:nvPr/>
        </p:nvSpPr>
        <p:spPr>
          <a:xfrm>
            <a:off x="4503280" y="3185948"/>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6" name="Rechteck 45"/>
          <p:cNvSpPr/>
          <p:nvPr/>
        </p:nvSpPr>
        <p:spPr>
          <a:xfrm>
            <a:off x="6449319" y="4812709"/>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2</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7" name="Rechteck 46"/>
          <p:cNvSpPr/>
          <p:nvPr/>
        </p:nvSpPr>
        <p:spPr>
          <a:xfrm>
            <a:off x="2720685" y="5059297"/>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2</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8" name="Rechteck 47"/>
          <p:cNvSpPr/>
          <p:nvPr/>
        </p:nvSpPr>
        <p:spPr>
          <a:xfrm>
            <a:off x="3825924" y="5074502"/>
            <a:ext cx="213841"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3</a:t>
            </a:r>
          </a:p>
        </p:txBody>
      </p:sp>
      <p:sp>
        <p:nvSpPr>
          <p:cNvPr id="49" name="Titel 1">
            <a:extLst>
              <a:ext uri="{FF2B5EF4-FFF2-40B4-BE49-F238E27FC236}">
                <a16:creationId xmlns:a16="http://schemas.microsoft.com/office/drawing/2014/main" id="{909A2DBB-B24C-4457-96A1-929BCE0881AF}"/>
              </a:ext>
            </a:extLst>
          </p:cNvPr>
          <p:cNvSpPr txBox="1">
            <a:spLocks/>
          </p:cNvSpPr>
          <p:nvPr/>
        </p:nvSpPr>
        <p:spPr>
          <a:xfrm>
            <a:off x="457200" y="273600"/>
            <a:ext cx="8229300" cy="1144800"/>
          </a:xfrm>
        </p:spPr>
        <p:txBody>
          <a:bodyPr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4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b="1" dirty="0">
                <a:latin typeface="Calibri" panose="020F0502020204030204" pitchFamily="34" charset="0"/>
                <a:cs typeface="Calibri" panose="020F0502020204030204" pitchFamily="34" charset="0"/>
              </a:rPr>
              <a:t>BFS</a:t>
            </a:r>
          </a:p>
        </p:txBody>
      </p:sp>
    </p:spTree>
    <p:extLst>
      <p:ext uri="{BB962C8B-B14F-4D97-AF65-F5344CB8AC3E}">
        <p14:creationId xmlns:p14="http://schemas.microsoft.com/office/powerpoint/2010/main" val="8565059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Tabelle 40"/>
          <p:cNvGraphicFramePr>
            <a:graphicFrameLocks noGrp="1"/>
          </p:cNvGraphicFramePr>
          <p:nvPr/>
        </p:nvGraphicFramePr>
        <p:xfrm>
          <a:off x="7552046" y="2359249"/>
          <a:ext cx="964882" cy="1668780"/>
        </p:xfrm>
        <a:graphic>
          <a:graphicData uri="http://schemas.openxmlformats.org/drawingml/2006/table">
            <a:tbl>
              <a:tblPr firstRow="1" bandRow="1">
                <a:tableStyleId>{5940675A-B579-460E-94D1-54222C63F5DA}</a:tableStyleId>
              </a:tblPr>
              <a:tblGrid>
                <a:gridCol w="964882">
                  <a:extLst>
                    <a:ext uri="{9D8B030D-6E8A-4147-A177-3AD203B41FA5}">
                      <a16:colId xmlns:a16="http://schemas.microsoft.com/office/drawing/2014/main" val="715316522"/>
                    </a:ext>
                  </a:extLst>
                </a:gridCol>
              </a:tblGrid>
              <a:tr h="278130">
                <a:tc>
                  <a:txBody>
                    <a:bodyPr/>
                    <a:lstStyle/>
                    <a:p>
                      <a:endParaRPr lang="en-US" sz="1100" dirty="0"/>
                    </a:p>
                  </a:txBody>
                  <a:tcPr marL="68580" marR="68580" marT="34290" marB="34290"/>
                </a:tc>
                <a:extLst>
                  <a:ext uri="{0D108BD9-81ED-4DB2-BD59-A6C34878D82A}">
                    <a16:rowId xmlns:a16="http://schemas.microsoft.com/office/drawing/2014/main" val="1413745254"/>
                  </a:ext>
                </a:extLst>
              </a:tr>
              <a:tr h="278130">
                <a:tc>
                  <a:txBody>
                    <a:bodyPr/>
                    <a:lstStyle/>
                    <a:p>
                      <a:endParaRPr lang="en-US" sz="1100"/>
                    </a:p>
                  </a:txBody>
                  <a:tcPr marL="68580" marR="68580" marT="34290" marB="34290"/>
                </a:tc>
                <a:extLst>
                  <a:ext uri="{0D108BD9-81ED-4DB2-BD59-A6C34878D82A}">
                    <a16:rowId xmlns:a16="http://schemas.microsoft.com/office/drawing/2014/main" val="1494897690"/>
                  </a:ext>
                </a:extLst>
              </a:tr>
              <a:tr h="278130">
                <a:tc>
                  <a:txBody>
                    <a:bodyPr/>
                    <a:lstStyle/>
                    <a:p>
                      <a:endParaRPr lang="en-US" sz="1100" dirty="0"/>
                    </a:p>
                  </a:txBody>
                  <a:tcPr marL="68580" marR="68580" marT="34290" marB="34290"/>
                </a:tc>
                <a:extLst>
                  <a:ext uri="{0D108BD9-81ED-4DB2-BD59-A6C34878D82A}">
                    <a16:rowId xmlns:a16="http://schemas.microsoft.com/office/drawing/2014/main" val="398061953"/>
                  </a:ext>
                </a:extLst>
              </a:tr>
              <a:tr h="278130">
                <a:tc>
                  <a:txBody>
                    <a:bodyPr/>
                    <a:lstStyle/>
                    <a:p>
                      <a:endParaRPr lang="en-US" sz="1100" dirty="0"/>
                    </a:p>
                  </a:txBody>
                  <a:tcPr marL="68580" marR="68580" marT="34290" marB="34290"/>
                </a:tc>
                <a:extLst>
                  <a:ext uri="{0D108BD9-81ED-4DB2-BD59-A6C34878D82A}">
                    <a16:rowId xmlns:a16="http://schemas.microsoft.com/office/drawing/2014/main" val="533970250"/>
                  </a:ext>
                </a:extLst>
              </a:tr>
              <a:tr h="278130">
                <a:tc>
                  <a:txBody>
                    <a:bodyPr/>
                    <a:lstStyle/>
                    <a:p>
                      <a:endParaRPr lang="en-US" sz="1100"/>
                    </a:p>
                  </a:txBody>
                  <a:tcPr marL="68580" marR="68580" marT="34290" marB="34290"/>
                </a:tc>
                <a:extLst>
                  <a:ext uri="{0D108BD9-81ED-4DB2-BD59-A6C34878D82A}">
                    <a16:rowId xmlns:a16="http://schemas.microsoft.com/office/drawing/2014/main" val="2450525908"/>
                  </a:ext>
                </a:extLst>
              </a:tr>
              <a:tr h="278130">
                <a:tc>
                  <a:txBody>
                    <a:bodyPr/>
                    <a:lstStyle/>
                    <a:p>
                      <a:endParaRPr lang="en-US" sz="1100" dirty="0"/>
                    </a:p>
                  </a:txBody>
                  <a:tcPr marL="68580" marR="68580" marT="34290" marB="34290"/>
                </a:tc>
                <a:extLst>
                  <a:ext uri="{0D108BD9-81ED-4DB2-BD59-A6C34878D82A}">
                    <a16:rowId xmlns:a16="http://schemas.microsoft.com/office/drawing/2014/main" val="2128231988"/>
                  </a:ext>
                </a:extLst>
              </a:tr>
            </a:tbl>
          </a:graphicData>
        </a:graphic>
      </p:graphicFrame>
      <p:cxnSp>
        <p:nvCxnSpPr>
          <p:cNvPr id="7" name="Gerade Verbindung mit Pfeil 6"/>
          <p:cNvCxnSpPr>
            <a:cxnSpLocks noChangeShapeType="1"/>
            <a:endCxn id="23" idx="1"/>
          </p:cNvCxnSpPr>
          <p:nvPr/>
        </p:nvCxnSpPr>
        <p:spPr bwMode="auto">
          <a:xfrm>
            <a:off x="2716925" y="2253220"/>
            <a:ext cx="1350131" cy="0"/>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pic>
        <p:nvPicPr>
          <p:cNvPr id="23" name="Grafik 2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067056" y="1848220"/>
            <a:ext cx="810000" cy="810000"/>
          </a:xfrm>
          <a:prstGeom prst="rect">
            <a:avLst/>
          </a:prstGeom>
          <a:ln w="38100" cap="sq">
            <a:solidFill>
              <a:srgbClr val="000000"/>
            </a:solidFill>
            <a:prstDash val="solid"/>
            <a:miter lim="800000"/>
          </a:ln>
          <a:effectLst/>
        </p:spPr>
      </p:pic>
      <p:sp>
        <p:nvSpPr>
          <p:cNvPr id="25" name="Rechteck 24"/>
          <p:cNvSpPr/>
          <p:nvPr/>
        </p:nvSpPr>
        <p:spPr>
          <a:xfrm>
            <a:off x="4180427" y="1610198"/>
            <a:ext cx="560090" cy="230832"/>
          </a:xfrm>
          <a:prstGeom prst="rect">
            <a:avLst/>
          </a:prstGeom>
          <a:noFill/>
          <a:effectLst/>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Vienna</a:t>
            </a:r>
          </a:p>
        </p:txBody>
      </p:sp>
      <p:pic>
        <p:nvPicPr>
          <p:cNvPr id="22" name="Grafik 2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257165" y="1848220"/>
            <a:ext cx="810000" cy="810000"/>
          </a:xfrm>
          <a:prstGeom prst="rect">
            <a:avLst/>
          </a:prstGeom>
          <a:ln w="38100" cap="sq">
            <a:solidFill>
              <a:srgbClr val="000000"/>
            </a:solidFill>
            <a:prstDash val="solid"/>
            <a:miter lim="800000"/>
          </a:ln>
          <a:effectLst/>
        </p:spPr>
      </p:pic>
      <p:sp>
        <p:nvSpPr>
          <p:cNvPr id="28" name="Rechteck 27"/>
          <p:cNvSpPr/>
          <p:nvPr/>
        </p:nvSpPr>
        <p:spPr>
          <a:xfrm>
            <a:off x="6374907" y="1604824"/>
            <a:ext cx="574517" cy="230832"/>
          </a:xfrm>
          <a:prstGeom prst="rect">
            <a:avLst/>
          </a:prstGeom>
          <a:noFill/>
          <a:effectLst/>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pic>
        <p:nvPicPr>
          <p:cNvPr id="11" name="Grafik 10"/>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055471" y="3468964"/>
            <a:ext cx="810000" cy="810000"/>
          </a:xfrm>
          <a:prstGeom prst="rect">
            <a:avLst/>
          </a:prstGeom>
          <a:ln w="38100" cap="sq">
            <a:solidFill>
              <a:srgbClr val="000000"/>
            </a:solidFill>
            <a:prstDash val="solid"/>
            <a:miter lim="800000"/>
          </a:ln>
          <a:effectLst/>
        </p:spPr>
      </p:pic>
      <p:sp>
        <p:nvSpPr>
          <p:cNvPr id="31" name="Rechteck 30"/>
          <p:cNvSpPr/>
          <p:nvPr/>
        </p:nvSpPr>
        <p:spPr>
          <a:xfrm>
            <a:off x="4902406" y="3730956"/>
            <a:ext cx="484748" cy="230832"/>
          </a:xfrm>
          <a:prstGeom prst="rect">
            <a:avLst/>
          </a:prstGeom>
          <a:noFill/>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0" name="Grafik 19"/>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906925" y="1848220"/>
            <a:ext cx="810000" cy="810000"/>
          </a:xfrm>
          <a:prstGeom prst="rect">
            <a:avLst/>
          </a:prstGeom>
          <a:ln w="38100" cap="sq">
            <a:solidFill>
              <a:srgbClr val="000000"/>
            </a:solidFill>
            <a:prstDash val="solid"/>
            <a:miter lim="800000"/>
          </a:ln>
          <a:effectLst>
            <a:glow>
              <a:schemeClr val="accent1"/>
            </a:glow>
            <a:softEdge rad="0"/>
          </a:effectLst>
        </p:spPr>
      </p:pic>
      <p:sp>
        <p:nvSpPr>
          <p:cNvPr id="32" name="Rechteck 31"/>
          <p:cNvSpPr/>
          <p:nvPr/>
        </p:nvSpPr>
        <p:spPr>
          <a:xfrm>
            <a:off x="2080773" y="1604824"/>
            <a:ext cx="462306" cy="230832"/>
          </a:xfrm>
          <a:prstGeom prst="rect">
            <a:avLst/>
          </a:prstGeom>
          <a:noFill/>
          <a:effectLst>
            <a:glow>
              <a:schemeClr val="accent1"/>
            </a:glow>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4" name="Grafik 23"/>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067056" y="5089708"/>
            <a:ext cx="810000" cy="810000"/>
          </a:xfrm>
          <a:prstGeom prst="rect">
            <a:avLst/>
          </a:prstGeom>
          <a:ln w="38100" cap="sq">
            <a:solidFill>
              <a:srgbClr val="000000"/>
            </a:solidFill>
            <a:prstDash val="solid"/>
            <a:miter lim="800000"/>
          </a:ln>
          <a:effectLst/>
        </p:spPr>
      </p:pic>
      <p:sp>
        <p:nvSpPr>
          <p:cNvPr id="33" name="Rechteck 32"/>
          <p:cNvSpPr/>
          <p:nvPr/>
        </p:nvSpPr>
        <p:spPr>
          <a:xfrm>
            <a:off x="4168297" y="4845975"/>
            <a:ext cx="590546" cy="230832"/>
          </a:xfrm>
          <a:prstGeom prst="rect">
            <a:avLst/>
          </a:prstGeom>
          <a:noFill/>
          <a:effectLst/>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London</a:t>
            </a:r>
          </a:p>
        </p:txBody>
      </p:sp>
      <p:pic>
        <p:nvPicPr>
          <p:cNvPr id="18" name="Grafik 17"/>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257165" y="5089708"/>
            <a:ext cx="810000" cy="810000"/>
          </a:xfrm>
          <a:prstGeom prst="rect">
            <a:avLst/>
          </a:prstGeom>
          <a:ln w="38100" cap="sq">
            <a:solidFill>
              <a:srgbClr val="000000"/>
            </a:solidFill>
            <a:prstDash val="solid"/>
            <a:miter lim="800000"/>
          </a:ln>
          <a:effectLst/>
        </p:spPr>
      </p:pic>
      <p:sp>
        <p:nvSpPr>
          <p:cNvPr id="34" name="Rechteck 33"/>
          <p:cNvSpPr/>
          <p:nvPr/>
        </p:nvSpPr>
        <p:spPr>
          <a:xfrm>
            <a:off x="5284348" y="5386485"/>
            <a:ext cx="914353" cy="230832"/>
          </a:xfrm>
          <a:prstGeom prst="rect">
            <a:avLst/>
          </a:prstGeom>
          <a:noFill/>
          <a:effectLst/>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pic>
        <p:nvPicPr>
          <p:cNvPr id="21" name="Grafik 20"/>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1906925" y="5089708"/>
            <a:ext cx="810000" cy="810000"/>
          </a:xfrm>
          <a:prstGeom prst="rect">
            <a:avLst/>
          </a:prstGeom>
          <a:ln w="38100" cap="sq">
            <a:solidFill>
              <a:srgbClr val="000000"/>
            </a:solidFill>
            <a:prstDash val="solid"/>
            <a:miter lim="800000"/>
          </a:ln>
          <a:effectLst/>
        </p:spPr>
      </p:pic>
      <p:sp>
        <p:nvSpPr>
          <p:cNvPr id="35" name="Rechteck 34"/>
          <p:cNvSpPr/>
          <p:nvPr/>
        </p:nvSpPr>
        <p:spPr>
          <a:xfrm>
            <a:off x="2088787" y="4843120"/>
            <a:ext cx="446277" cy="230832"/>
          </a:xfrm>
          <a:prstGeom prst="rect">
            <a:avLst/>
          </a:prstGeom>
          <a:noFill/>
          <a:effectLst/>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cxnSp>
        <p:nvCxnSpPr>
          <p:cNvPr id="43" name="Gerade Verbindung mit Pfeil 42"/>
          <p:cNvCxnSpPr>
            <a:cxnSpLocks noChangeShapeType="1"/>
          </p:cNvCxnSpPr>
          <p:nvPr/>
        </p:nvCxnSpPr>
        <p:spPr bwMode="auto">
          <a:xfrm>
            <a:off x="4903553" y="2253220"/>
            <a:ext cx="1350131" cy="0"/>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44" name="Gerade Verbindung mit Pfeil 43"/>
          <p:cNvCxnSpPr>
            <a:cxnSpLocks noChangeShapeType="1"/>
          </p:cNvCxnSpPr>
          <p:nvPr/>
        </p:nvCxnSpPr>
        <p:spPr bwMode="auto">
          <a:xfrm>
            <a:off x="2716925" y="5524985"/>
            <a:ext cx="1350131" cy="0"/>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45" name="Gerade Verbindung mit Pfeil 44"/>
          <p:cNvCxnSpPr>
            <a:cxnSpLocks noChangeShapeType="1"/>
          </p:cNvCxnSpPr>
          <p:nvPr/>
        </p:nvCxnSpPr>
        <p:spPr bwMode="auto">
          <a:xfrm flipH="1">
            <a:off x="2716926" y="4278964"/>
            <a:ext cx="1336094" cy="810744"/>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60" name="Gerade Verbindung mit Pfeil 59"/>
          <p:cNvCxnSpPr>
            <a:cxnSpLocks noChangeShapeType="1"/>
          </p:cNvCxnSpPr>
          <p:nvPr/>
        </p:nvCxnSpPr>
        <p:spPr bwMode="auto">
          <a:xfrm>
            <a:off x="4469726" y="2658220"/>
            <a:ext cx="0" cy="810744"/>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61" name="Gerade Verbindung mit Pfeil 60"/>
          <p:cNvCxnSpPr>
            <a:cxnSpLocks noChangeShapeType="1"/>
          </p:cNvCxnSpPr>
          <p:nvPr/>
        </p:nvCxnSpPr>
        <p:spPr bwMode="auto">
          <a:xfrm>
            <a:off x="6691199" y="2679830"/>
            <a:ext cx="0" cy="2379251"/>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68" name="Gerade Verbindung mit Pfeil 67"/>
          <p:cNvCxnSpPr>
            <a:cxnSpLocks noChangeShapeType="1"/>
          </p:cNvCxnSpPr>
          <p:nvPr/>
        </p:nvCxnSpPr>
        <p:spPr bwMode="auto">
          <a:xfrm>
            <a:off x="4874119" y="4278964"/>
            <a:ext cx="1379565" cy="798710"/>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71" name="Gerade Verbindung mit Pfeil 70"/>
          <p:cNvCxnSpPr>
            <a:cxnSpLocks noChangeShapeType="1"/>
          </p:cNvCxnSpPr>
          <p:nvPr/>
        </p:nvCxnSpPr>
        <p:spPr bwMode="auto">
          <a:xfrm>
            <a:off x="2716925" y="2658220"/>
            <a:ext cx="1323633" cy="795606"/>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74" name="Gerade Verbindung mit Pfeil 73"/>
          <p:cNvCxnSpPr>
            <a:cxnSpLocks noChangeShapeType="1"/>
          </p:cNvCxnSpPr>
          <p:nvPr/>
        </p:nvCxnSpPr>
        <p:spPr bwMode="auto">
          <a:xfrm flipH="1">
            <a:off x="4865472" y="2665904"/>
            <a:ext cx="1367503" cy="803060"/>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sp>
        <p:nvSpPr>
          <p:cNvPr id="36" name="Rechteck 35"/>
          <p:cNvSpPr/>
          <p:nvPr/>
        </p:nvSpPr>
        <p:spPr>
          <a:xfrm>
            <a:off x="4927638" y="4035603"/>
            <a:ext cx="1291445" cy="170580"/>
          </a:xfrm>
          <a:prstGeom prst="rect">
            <a:avLst/>
          </a:prstGeom>
          <a:solidFill>
            <a:schemeClr val="bg1">
              <a:alpha val="8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Pfeil nach rechts 38"/>
          <p:cNvSpPr/>
          <p:nvPr/>
        </p:nvSpPr>
        <p:spPr>
          <a:xfrm>
            <a:off x="3611708" y="5603269"/>
            <a:ext cx="362047" cy="281978"/>
          </a:xfrm>
          <a:prstGeom prst="rightArrow">
            <a:avLst/>
          </a:prstGeom>
          <a:gradFill>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 name="Rechteck 29"/>
          <p:cNvSpPr/>
          <p:nvPr/>
        </p:nvSpPr>
        <p:spPr>
          <a:xfrm>
            <a:off x="4909765" y="1900233"/>
            <a:ext cx="213841"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0</a:t>
            </a:r>
          </a:p>
        </p:txBody>
      </p:sp>
      <p:sp>
        <p:nvSpPr>
          <p:cNvPr id="37" name="Rechteck 36"/>
          <p:cNvSpPr/>
          <p:nvPr/>
        </p:nvSpPr>
        <p:spPr>
          <a:xfrm>
            <a:off x="2758122" y="1903072"/>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38" name="Rechteck 37"/>
          <p:cNvSpPr/>
          <p:nvPr/>
        </p:nvSpPr>
        <p:spPr>
          <a:xfrm>
            <a:off x="6013686" y="1898379"/>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0" name="Rechteck 39"/>
          <p:cNvSpPr/>
          <p:nvPr/>
        </p:nvSpPr>
        <p:spPr>
          <a:xfrm>
            <a:off x="4503280" y="3185948"/>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2" name="Rechteck 41"/>
          <p:cNvSpPr/>
          <p:nvPr/>
        </p:nvSpPr>
        <p:spPr>
          <a:xfrm>
            <a:off x="6449319" y="4812709"/>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2</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6" name="Rechteck 45"/>
          <p:cNvSpPr/>
          <p:nvPr/>
        </p:nvSpPr>
        <p:spPr>
          <a:xfrm>
            <a:off x="2720685" y="5059297"/>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2</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7" name="Rechteck 46"/>
          <p:cNvSpPr/>
          <p:nvPr/>
        </p:nvSpPr>
        <p:spPr>
          <a:xfrm>
            <a:off x="3825924" y="5074502"/>
            <a:ext cx="213841"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3</a:t>
            </a:r>
          </a:p>
        </p:txBody>
      </p:sp>
      <p:sp>
        <p:nvSpPr>
          <p:cNvPr id="48" name="Titel 1">
            <a:extLst>
              <a:ext uri="{FF2B5EF4-FFF2-40B4-BE49-F238E27FC236}">
                <a16:creationId xmlns:a16="http://schemas.microsoft.com/office/drawing/2014/main" id="{D2CEAB14-1B23-4EEE-BF13-2A07535DCD8A}"/>
              </a:ext>
            </a:extLst>
          </p:cNvPr>
          <p:cNvSpPr txBox="1">
            <a:spLocks/>
          </p:cNvSpPr>
          <p:nvPr/>
        </p:nvSpPr>
        <p:spPr>
          <a:xfrm>
            <a:off x="457200" y="273600"/>
            <a:ext cx="8229300" cy="1144800"/>
          </a:xfrm>
        </p:spPr>
        <p:txBody>
          <a:bodyPr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4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b="1" dirty="0">
                <a:latin typeface="Calibri" panose="020F0502020204030204" pitchFamily="34" charset="0"/>
                <a:cs typeface="Calibri" panose="020F0502020204030204" pitchFamily="34" charset="0"/>
              </a:rPr>
              <a:t>BFS</a:t>
            </a:r>
          </a:p>
        </p:txBody>
      </p:sp>
    </p:spTree>
    <p:extLst>
      <p:ext uri="{BB962C8B-B14F-4D97-AF65-F5344CB8AC3E}">
        <p14:creationId xmlns:p14="http://schemas.microsoft.com/office/powerpoint/2010/main" val="31982036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Tabelle 40"/>
          <p:cNvGraphicFramePr>
            <a:graphicFrameLocks noGrp="1"/>
          </p:cNvGraphicFramePr>
          <p:nvPr/>
        </p:nvGraphicFramePr>
        <p:xfrm>
          <a:off x="7552046" y="2359249"/>
          <a:ext cx="964882" cy="1668780"/>
        </p:xfrm>
        <a:graphic>
          <a:graphicData uri="http://schemas.openxmlformats.org/drawingml/2006/table">
            <a:tbl>
              <a:tblPr firstRow="1" bandRow="1">
                <a:tableStyleId>{5940675A-B579-460E-94D1-54222C63F5DA}</a:tableStyleId>
              </a:tblPr>
              <a:tblGrid>
                <a:gridCol w="964882">
                  <a:extLst>
                    <a:ext uri="{9D8B030D-6E8A-4147-A177-3AD203B41FA5}">
                      <a16:colId xmlns:a16="http://schemas.microsoft.com/office/drawing/2014/main" val="715316522"/>
                    </a:ext>
                  </a:extLst>
                </a:gridCol>
              </a:tblGrid>
              <a:tr h="278130">
                <a:tc>
                  <a:txBody>
                    <a:bodyPr/>
                    <a:lstStyle/>
                    <a:p>
                      <a:endParaRPr lang="en-US" sz="1100" dirty="0"/>
                    </a:p>
                  </a:txBody>
                  <a:tcPr marL="68580" marR="68580" marT="34290" marB="34290"/>
                </a:tc>
                <a:extLst>
                  <a:ext uri="{0D108BD9-81ED-4DB2-BD59-A6C34878D82A}">
                    <a16:rowId xmlns:a16="http://schemas.microsoft.com/office/drawing/2014/main" val="1413745254"/>
                  </a:ext>
                </a:extLst>
              </a:tr>
              <a:tr h="278130">
                <a:tc>
                  <a:txBody>
                    <a:bodyPr/>
                    <a:lstStyle/>
                    <a:p>
                      <a:endParaRPr lang="en-US" sz="1100"/>
                    </a:p>
                  </a:txBody>
                  <a:tcPr marL="68580" marR="68580" marT="34290" marB="34290"/>
                </a:tc>
                <a:extLst>
                  <a:ext uri="{0D108BD9-81ED-4DB2-BD59-A6C34878D82A}">
                    <a16:rowId xmlns:a16="http://schemas.microsoft.com/office/drawing/2014/main" val="1494897690"/>
                  </a:ext>
                </a:extLst>
              </a:tr>
              <a:tr h="278130">
                <a:tc>
                  <a:txBody>
                    <a:bodyPr/>
                    <a:lstStyle/>
                    <a:p>
                      <a:endParaRPr lang="en-US" sz="1100" dirty="0"/>
                    </a:p>
                  </a:txBody>
                  <a:tcPr marL="68580" marR="68580" marT="34290" marB="34290"/>
                </a:tc>
                <a:extLst>
                  <a:ext uri="{0D108BD9-81ED-4DB2-BD59-A6C34878D82A}">
                    <a16:rowId xmlns:a16="http://schemas.microsoft.com/office/drawing/2014/main" val="398061953"/>
                  </a:ext>
                </a:extLst>
              </a:tr>
              <a:tr h="278130">
                <a:tc>
                  <a:txBody>
                    <a:bodyPr/>
                    <a:lstStyle/>
                    <a:p>
                      <a:endParaRPr lang="en-US" sz="1100" dirty="0"/>
                    </a:p>
                  </a:txBody>
                  <a:tcPr marL="68580" marR="68580" marT="34290" marB="34290"/>
                </a:tc>
                <a:extLst>
                  <a:ext uri="{0D108BD9-81ED-4DB2-BD59-A6C34878D82A}">
                    <a16:rowId xmlns:a16="http://schemas.microsoft.com/office/drawing/2014/main" val="533970250"/>
                  </a:ext>
                </a:extLst>
              </a:tr>
              <a:tr h="278130">
                <a:tc>
                  <a:txBody>
                    <a:bodyPr/>
                    <a:lstStyle/>
                    <a:p>
                      <a:endParaRPr lang="en-US" sz="1100"/>
                    </a:p>
                  </a:txBody>
                  <a:tcPr marL="68580" marR="68580" marT="34290" marB="34290"/>
                </a:tc>
                <a:extLst>
                  <a:ext uri="{0D108BD9-81ED-4DB2-BD59-A6C34878D82A}">
                    <a16:rowId xmlns:a16="http://schemas.microsoft.com/office/drawing/2014/main" val="2450525908"/>
                  </a:ext>
                </a:extLst>
              </a:tr>
              <a:tr h="278130">
                <a:tc>
                  <a:txBody>
                    <a:bodyPr/>
                    <a:lstStyle/>
                    <a:p>
                      <a:endParaRPr lang="en-US" sz="1100" dirty="0"/>
                    </a:p>
                  </a:txBody>
                  <a:tcPr marL="68580" marR="68580" marT="34290" marB="34290"/>
                </a:tc>
                <a:extLst>
                  <a:ext uri="{0D108BD9-81ED-4DB2-BD59-A6C34878D82A}">
                    <a16:rowId xmlns:a16="http://schemas.microsoft.com/office/drawing/2014/main" val="2128231988"/>
                  </a:ext>
                </a:extLst>
              </a:tr>
            </a:tbl>
          </a:graphicData>
        </a:graphic>
      </p:graphicFrame>
      <p:cxnSp>
        <p:nvCxnSpPr>
          <p:cNvPr id="7" name="Gerade Verbindung mit Pfeil 6"/>
          <p:cNvCxnSpPr>
            <a:cxnSpLocks noChangeShapeType="1"/>
            <a:endCxn id="23" idx="1"/>
          </p:cNvCxnSpPr>
          <p:nvPr/>
        </p:nvCxnSpPr>
        <p:spPr bwMode="auto">
          <a:xfrm>
            <a:off x="2716925" y="2253220"/>
            <a:ext cx="1350131" cy="0"/>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pic>
        <p:nvPicPr>
          <p:cNvPr id="23" name="Grafik 2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067056" y="1848220"/>
            <a:ext cx="810000" cy="810000"/>
          </a:xfrm>
          <a:prstGeom prst="rect">
            <a:avLst/>
          </a:prstGeom>
          <a:ln w="38100" cap="sq">
            <a:solidFill>
              <a:srgbClr val="000000"/>
            </a:solidFill>
            <a:prstDash val="solid"/>
            <a:miter lim="800000"/>
          </a:ln>
          <a:effectLst/>
        </p:spPr>
      </p:pic>
      <p:sp>
        <p:nvSpPr>
          <p:cNvPr id="25" name="Rechteck 24"/>
          <p:cNvSpPr/>
          <p:nvPr/>
        </p:nvSpPr>
        <p:spPr>
          <a:xfrm>
            <a:off x="4180427" y="1610198"/>
            <a:ext cx="560090" cy="230832"/>
          </a:xfrm>
          <a:prstGeom prst="rect">
            <a:avLst/>
          </a:prstGeom>
          <a:noFill/>
          <a:effectLst/>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Vienna</a:t>
            </a:r>
          </a:p>
        </p:txBody>
      </p:sp>
      <p:pic>
        <p:nvPicPr>
          <p:cNvPr id="22" name="Grafik 2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257165" y="1848220"/>
            <a:ext cx="810000" cy="810000"/>
          </a:xfrm>
          <a:prstGeom prst="rect">
            <a:avLst/>
          </a:prstGeom>
          <a:ln w="38100" cap="sq">
            <a:solidFill>
              <a:srgbClr val="000000"/>
            </a:solidFill>
            <a:prstDash val="solid"/>
            <a:miter lim="800000"/>
          </a:ln>
          <a:effectLst/>
        </p:spPr>
      </p:pic>
      <p:sp>
        <p:nvSpPr>
          <p:cNvPr id="28" name="Rechteck 27"/>
          <p:cNvSpPr/>
          <p:nvPr/>
        </p:nvSpPr>
        <p:spPr>
          <a:xfrm>
            <a:off x="6374907" y="1604824"/>
            <a:ext cx="574517" cy="230832"/>
          </a:xfrm>
          <a:prstGeom prst="rect">
            <a:avLst/>
          </a:prstGeom>
          <a:noFill/>
          <a:effectLst/>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pic>
        <p:nvPicPr>
          <p:cNvPr id="11" name="Grafik 10"/>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055471" y="3468964"/>
            <a:ext cx="810000" cy="810000"/>
          </a:xfrm>
          <a:prstGeom prst="rect">
            <a:avLst/>
          </a:prstGeom>
          <a:ln w="38100" cap="sq">
            <a:solidFill>
              <a:srgbClr val="000000"/>
            </a:solidFill>
            <a:prstDash val="solid"/>
            <a:miter lim="800000"/>
          </a:ln>
          <a:effectLst/>
        </p:spPr>
      </p:pic>
      <p:sp>
        <p:nvSpPr>
          <p:cNvPr id="31" name="Rechteck 30"/>
          <p:cNvSpPr/>
          <p:nvPr/>
        </p:nvSpPr>
        <p:spPr>
          <a:xfrm>
            <a:off x="4902406" y="3730956"/>
            <a:ext cx="484748" cy="230832"/>
          </a:xfrm>
          <a:prstGeom prst="rect">
            <a:avLst/>
          </a:prstGeom>
          <a:noFill/>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0" name="Grafik 19"/>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906925" y="1848220"/>
            <a:ext cx="810000" cy="810000"/>
          </a:xfrm>
          <a:prstGeom prst="rect">
            <a:avLst/>
          </a:prstGeom>
          <a:ln w="38100" cap="sq">
            <a:solidFill>
              <a:srgbClr val="000000"/>
            </a:solidFill>
            <a:prstDash val="solid"/>
            <a:miter lim="800000"/>
          </a:ln>
          <a:effectLst>
            <a:glow>
              <a:schemeClr val="accent1"/>
            </a:glow>
            <a:softEdge rad="0"/>
          </a:effectLst>
        </p:spPr>
      </p:pic>
      <p:sp>
        <p:nvSpPr>
          <p:cNvPr id="32" name="Rechteck 31"/>
          <p:cNvSpPr/>
          <p:nvPr/>
        </p:nvSpPr>
        <p:spPr>
          <a:xfrm>
            <a:off x="2080773" y="1604824"/>
            <a:ext cx="462306" cy="230832"/>
          </a:xfrm>
          <a:prstGeom prst="rect">
            <a:avLst/>
          </a:prstGeom>
          <a:noFill/>
          <a:effectLst>
            <a:glow>
              <a:schemeClr val="accent1"/>
            </a:glow>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4" name="Grafik 23"/>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067056" y="5089708"/>
            <a:ext cx="810000" cy="810000"/>
          </a:xfrm>
          <a:prstGeom prst="rect">
            <a:avLst/>
          </a:prstGeom>
          <a:ln w="38100" cap="sq">
            <a:solidFill>
              <a:srgbClr val="000000"/>
            </a:solidFill>
            <a:prstDash val="solid"/>
            <a:miter lim="800000"/>
          </a:ln>
          <a:effectLst/>
        </p:spPr>
      </p:pic>
      <p:sp>
        <p:nvSpPr>
          <p:cNvPr id="33" name="Rechteck 32"/>
          <p:cNvSpPr/>
          <p:nvPr/>
        </p:nvSpPr>
        <p:spPr>
          <a:xfrm>
            <a:off x="4168297" y="4845975"/>
            <a:ext cx="590546" cy="230832"/>
          </a:xfrm>
          <a:prstGeom prst="rect">
            <a:avLst/>
          </a:prstGeom>
          <a:noFill/>
          <a:effectLst/>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London</a:t>
            </a:r>
          </a:p>
        </p:txBody>
      </p:sp>
      <p:pic>
        <p:nvPicPr>
          <p:cNvPr id="18" name="Grafik 17"/>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257165" y="5089708"/>
            <a:ext cx="810000" cy="810000"/>
          </a:xfrm>
          <a:prstGeom prst="rect">
            <a:avLst/>
          </a:prstGeom>
          <a:ln w="38100" cap="sq">
            <a:solidFill>
              <a:srgbClr val="000000"/>
            </a:solidFill>
            <a:prstDash val="solid"/>
            <a:miter lim="800000"/>
          </a:ln>
          <a:effectLst/>
        </p:spPr>
      </p:pic>
      <p:sp>
        <p:nvSpPr>
          <p:cNvPr id="34" name="Rechteck 33"/>
          <p:cNvSpPr/>
          <p:nvPr/>
        </p:nvSpPr>
        <p:spPr>
          <a:xfrm>
            <a:off x="5284348" y="5386485"/>
            <a:ext cx="914353" cy="230832"/>
          </a:xfrm>
          <a:prstGeom prst="rect">
            <a:avLst/>
          </a:prstGeom>
          <a:noFill/>
          <a:effectLst/>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pic>
        <p:nvPicPr>
          <p:cNvPr id="21" name="Grafik 20"/>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1906925" y="5089708"/>
            <a:ext cx="810000" cy="810000"/>
          </a:xfrm>
          <a:prstGeom prst="rect">
            <a:avLst/>
          </a:prstGeom>
          <a:ln w="38100" cap="sq">
            <a:solidFill>
              <a:srgbClr val="000000"/>
            </a:solidFill>
            <a:prstDash val="solid"/>
            <a:miter lim="800000"/>
          </a:ln>
          <a:effectLst/>
        </p:spPr>
      </p:pic>
      <p:sp>
        <p:nvSpPr>
          <p:cNvPr id="35" name="Rechteck 34"/>
          <p:cNvSpPr/>
          <p:nvPr/>
        </p:nvSpPr>
        <p:spPr>
          <a:xfrm>
            <a:off x="2088787" y="4843120"/>
            <a:ext cx="446277" cy="230832"/>
          </a:xfrm>
          <a:prstGeom prst="rect">
            <a:avLst/>
          </a:prstGeom>
          <a:noFill/>
          <a:effectLst/>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cxnSp>
        <p:nvCxnSpPr>
          <p:cNvPr id="43" name="Gerade Verbindung mit Pfeil 42"/>
          <p:cNvCxnSpPr>
            <a:cxnSpLocks noChangeShapeType="1"/>
          </p:cNvCxnSpPr>
          <p:nvPr/>
        </p:nvCxnSpPr>
        <p:spPr bwMode="auto">
          <a:xfrm>
            <a:off x="4903553" y="2253220"/>
            <a:ext cx="1350131" cy="0"/>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44" name="Gerade Verbindung mit Pfeil 43"/>
          <p:cNvCxnSpPr>
            <a:cxnSpLocks noChangeShapeType="1"/>
          </p:cNvCxnSpPr>
          <p:nvPr/>
        </p:nvCxnSpPr>
        <p:spPr bwMode="auto">
          <a:xfrm>
            <a:off x="2716925" y="5524985"/>
            <a:ext cx="1350131" cy="0"/>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45" name="Gerade Verbindung mit Pfeil 44"/>
          <p:cNvCxnSpPr>
            <a:cxnSpLocks noChangeShapeType="1"/>
          </p:cNvCxnSpPr>
          <p:nvPr/>
        </p:nvCxnSpPr>
        <p:spPr bwMode="auto">
          <a:xfrm flipH="1">
            <a:off x="2716926" y="4278964"/>
            <a:ext cx="1336094" cy="810744"/>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60" name="Gerade Verbindung mit Pfeil 59"/>
          <p:cNvCxnSpPr>
            <a:cxnSpLocks noChangeShapeType="1"/>
          </p:cNvCxnSpPr>
          <p:nvPr/>
        </p:nvCxnSpPr>
        <p:spPr bwMode="auto">
          <a:xfrm>
            <a:off x="4469726" y="2658220"/>
            <a:ext cx="0" cy="810744"/>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61" name="Gerade Verbindung mit Pfeil 60"/>
          <p:cNvCxnSpPr>
            <a:cxnSpLocks noChangeShapeType="1"/>
          </p:cNvCxnSpPr>
          <p:nvPr/>
        </p:nvCxnSpPr>
        <p:spPr bwMode="auto">
          <a:xfrm>
            <a:off x="6691199" y="2679830"/>
            <a:ext cx="0" cy="2379251"/>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68" name="Gerade Verbindung mit Pfeil 67"/>
          <p:cNvCxnSpPr>
            <a:cxnSpLocks noChangeShapeType="1"/>
          </p:cNvCxnSpPr>
          <p:nvPr/>
        </p:nvCxnSpPr>
        <p:spPr bwMode="auto">
          <a:xfrm>
            <a:off x="4874119" y="4278964"/>
            <a:ext cx="1379565" cy="798710"/>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71" name="Gerade Verbindung mit Pfeil 70"/>
          <p:cNvCxnSpPr>
            <a:cxnSpLocks noChangeShapeType="1"/>
          </p:cNvCxnSpPr>
          <p:nvPr/>
        </p:nvCxnSpPr>
        <p:spPr bwMode="auto">
          <a:xfrm>
            <a:off x="2716925" y="2658220"/>
            <a:ext cx="1323633" cy="795606"/>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74" name="Gerade Verbindung mit Pfeil 73"/>
          <p:cNvCxnSpPr>
            <a:cxnSpLocks noChangeShapeType="1"/>
          </p:cNvCxnSpPr>
          <p:nvPr/>
        </p:nvCxnSpPr>
        <p:spPr bwMode="auto">
          <a:xfrm flipH="1">
            <a:off x="4865472" y="2665904"/>
            <a:ext cx="1367503" cy="803060"/>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sp>
        <p:nvSpPr>
          <p:cNvPr id="36" name="Rechteck 35"/>
          <p:cNvSpPr/>
          <p:nvPr/>
        </p:nvSpPr>
        <p:spPr>
          <a:xfrm>
            <a:off x="4927638" y="4035603"/>
            <a:ext cx="1291445" cy="170580"/>
          </a:xfrm>
          <a:prstGeom prst="rect">
            <a:avLst/>
          </a:prstGeom>
          <a:solidFill>
            <a:schemeClr val="bg1">
              <a:alpha val="8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 name="Rechteck 29"/>
          <p:cNvSpPr/>
          <p:nvPr/>
        </p:nvSpPr>
        <p:spPr>
          <a:xfrm>
            <a:off x="4909765" y="1900233"/>
            <a:ext cx="213841"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0</a:t>
            </a:r>
          </a:p>
        </p:txBody>
      </p:sp>
      <p:sp>
        <p:nvSpPr>
          <p:cNvPr id="37" name="Rechteck 36"/>
          <p:cNvSpPr/>
          <p:nvPr/>
        </p:nvSpPr>
        <p:spPr>
          <a:xfrm>
            <a:off x="2758122" y="1903072"/>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38" name="Rechteck 37"/>
          <p:cNvSpPr/>
          <p:nvPr/>
        </p:nvSpPr>
        <p:spPr>
          <a:xfrm>
            <a:off x="6013686" y="1898379"/>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39" name="Rechteck 38"/>
          <p:cNvSpPr/>
          <p:nvPr/>
        </p:nvSpPr>
        <p:spPr>
          <a:xfrm>
            <a:off x="4503280" y="3185948"/>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0" name="Rechteck 39"/>
          <p:cNvSpPr/>
          <p:nvPr/>
        </p:nvSpPr>
        <p:spPr>
          <a:xfrm>
            <a:off x="6449319" y="4812709"/>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2</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2" name="Rechteck 41"/>
          <p:cNvSpPr/>
          <p:nvPr/>
        </p:nvSpPr>
        <p:spPr>
          <a:xfrm>
            <a:off x="2720685" y="5059297"/>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2</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6" name="Rechteck 45"/>
          <p:cNvSpPr/>
          <p:nvPr/>
        </p:nvSpPr>
        <p:spPr>
          <a:xfrm>
            <a:off x="3825924" y="5074502"/>
            <a:ext cx="213841"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3</a:t>
            </a:r>
          </a:p>
        </p:txBody>
      </p:sp>
      <p:sp>
        <p:nvSpPr>
          <p:cNvPr id="47" name="Titel 1">
            <a:extLst>
              <a:ext uri="{FF2B5EF4-FFF2-40B4-BE49-F238E27FC236}">
                <a16:creationId xmlns:a16="http://schemas.microsoft.com/office/drawing/2014/main" id="{BADCBD48-D5D2-4201-9DD6-4C267907A9AB}"/>
              </a:ext>
            </a:extLst>
          </p:cNvPr>
          <p:cNvSpPr txBox="1">
            <a:spLocks/>
          </p:cNvSpPr>
          <p:nvPr/>
        </p:nvSpPr>
        <p:spPr>
          <a:xfrm>
            <a:off x="457200" y="273600"/>
            <a:ext cx="8229300" cy="1144800"/>
          </a:xfrm>
        </p:spPr>
        <p:txBody>
          <a:bodyPr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4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b="1" dirty="0">
                <a:latin typeface="Calibri" panose="020F0502020204030204" pitchFamily="34" charset="0"/>
                <a:cs typeface="Calibri" panose="020F0502020204030204" pitchFamily="34" charset="0"/>
              </a:rPr>
              <a:t>BFS</a:t>
            </a:r>
          </a:p>
        </p:txBody>
      </p:sp>
    </p:spTree>
    <p:extLst>
      <p:ext uri="{BB962C8B-B14F-4D97-AF65-F5344CB8AC3E}">
        <p14:creationId xmlns:p14="http://schemas.microsoft.com/office/powerpoint/2010/main" val="34261640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Grafik 2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067056" y="1104419"/>
            <a:ext cx="810000" cy="810000"/>
          </a:xfrm>
          <a:prstGeom prst="rect">
            <a:avLst/>
          </a:prstGeom>
          <a:ln w="38100" cap="sq">
            <a:solidFill>
              <a:srgbClr val="000000"/>
            </a:solidFill>
            <a:prstDash val="solid"/>
            <a:miter lim="800000"/>
          </a:ln>
          <a:effectLst/>
        </p:spPr>
      </p:pic>
      <p:sp>
        <p:nvSpPr>
          <p:cNvPr id="25" name="Rechteck 24"/>
          <p:cNvSpPr/>
          <p:nvPr/>
        </p:nvSpPr>
        <p:spPr>
          <a:xfrm>
            <a:off x="4180427" y="866397"/>
            <a:ext cx="560090"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Vienna</a:t>
            </a:r>
          </a:p>
        </p:txBody>
      </p:sp>
      <p:pic>
        <p:nvPicPr>
          <p:cNvPr id="22" name="Grafik 2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230436" y="2713130"/>
            <a:ext cx="810000" cy="810000"/>
          </a:xfrm>
          <a:prstGeom prst="rect">
            <a:avLst/>
          </a:prstGeom>
          <a:ln w="38100" cap="sq">
            <a:solidFill>
              <a:srgbClr val="000000"/>
            </a:solidFill>
            <a:prstDash val="solid"/>
            <a:miter lim="800000"/>
          </a:ln>
          <a:effectLst/>
        </p:spPr>
      </p:pic>
      <p:sp>
        <p:nvSpPr>
          <p:cNvPr id="28" name="Rechteck 27"/>
          <p:cNvSpPr/>
          <p:nvPr/>
        </p:nvSpPr>
        <p:spPr>
          <a:xfrm>
            <a:off x="6348178" y="2469734"/>
            <a:ext cx="574517" cy="230832"/>
          </a:xfrm>
          <a:prstGeom prst="rect">
            <a:avLst/>
          </a:prstGeom>
          <a:noFill/>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pic>
        <p:nvPicPr>
          <p:cNvPr id="11" name="Grafik 10"/>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055471" y="2725163"/>
            <a:ext cx="810000" cy="810000"/>
          </a:xfrm>
          <a:prstGeom prst="rect">
            <a:avLst/>
          </a:prstGeom>
          <a:ln w="38100" cap="sq">
            <a:solidFill>
              <a:srgbClr val="000000"/>
            </a:solidFill>
            <a:prstDash val="solid"/>
            <a:miter lim="800000"/>
          </a:ln>
          <a:effectLst/>
        </p:spPr>
      </p:pic>
      <p:sp>
        <p:nvSpPr>
          <p:cNvPr id="31" name="Rechteck 30"/>
          <p:cNvSpPr/>
          <p:nvPr/>
        </p:nvSpPr>
        <p:spPr>
          <a:xfrm>
            <a:off x="3862370" y="2464798"/>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0" name="Grafik 19"/>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868824" y="2725354"/>
            <a:ext cx="810000" cy="810000"/>
          </a:xfrm>
          <a:prstGeom prst="rect">
            <a:avLst/>
          </a:prstGeom>
          <a:ln w="38100" cap="sq">
            <a:solidFill>
              <a:srgbClr val="000000"/>
            </a:solidFill>
            <a:prstDash val="solid"/>
            <a:miter lim="800000"/>
          </a:ln>
          <a:effectLst/>
        </p:spPr>
      </p:pic>
      <p:sp>
        <p:nvSpPr>
          <p:cNvPr id="32" name="Rechteck 31"/>
          <p:cNvSpPr/>
          <p:nvPr/>
        </p:nvSpPr>
        <p:spPr>
          <a:xfrm>
            <a:off x="2042671" y="2481958"/>
            <a:ext cx="462306"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18" name="Grafik 17"/>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6257165" y="4345907"/>
            <a:ext cx="810000" cy="810000"/>
          </a:xfrm>
          <a:prstGeom prst="rect">
            <a:avLst/>
          </a:prstGeom>
          <a:ln w="38100" cap="sq">
            <a:solidFill>
              <a:srgbClr val="000000"/>
            </a:solidFill>
            <a:prstDash val="solid"/>
            <a:miter lim="800000"/>
          </a:ln>
          <a:effectLst/>
        </p:spPr>
      </p:pic>
      <p:sp>
        <p:nvSpPr>
          <p:cNvPr id="34" name="Rechteck 33"/>
          <p:cNvSpPr/>
          <p:nvPr/>
        </p:nvSpPr>
        <p:spPr>
          <a:xfrm>
            <a:off x="4225033" y="5350500"/>
            <a:ext cx="523221" cy="530915"/>
          </a:xfrm>
          <a:prstGeom prst="rect">
            <a:avLst/>
          </a:prstGeom>
          <a:noFill/>
        </p:spPr>
        <p:txBody>
          <a:bodyPr wrap="none" lIns="68580" tIns="34290" rIns="68580" bIns="34290">
            <a:spAutoFit/>
          </a:bodyPr>
          <a:lstStyle/>
          <a:p>
            <a:pPr algn="ctr"/>
            <a:r>
              <a:rPr lang="en-AT" sz="3000" dirty="0">
                <a:ln w="0"/>
                <a:solidFill>
                  <a:schemeClr val="tx1"/>
                </a:solidFill>
                <a:effectLst>
                  <a:outerShdw blurRad="38100" dist="19050" dir="2700000" algn="tl" rotWithShape="0">
                    <a:schemeClr val="dk1">
                      <a:alpha val="40000"/>
                    </a:schemeClr>
                  </a:outerShdw>
                </a:effectLst>
              </a:rPr>
              <a:t>…</a:t>
            </a:r>
            <a:endParaRPr lang="en-US" sz="3000" dirty="0">
              <a:ln w="0"/>
              <a:solidFill>
                <a:schemeClr val="tx1"/>
              </a:solidFill>
              <a:effectLst>
                <a:outerShdw blurRad="38100" dist="19050" dir="2700000" algn="tl" rotWithShape="0">
                  <a:schemeClr val="dk1">
                    <a:alpha val="40000"/>
                  </a:schemeClr>
                </a:outerShdw>
              </a:effectLst>
            </a:endParaRPr>
          </a:p>
        </p:txBody>
      </p:sp>
      <p:pic>
        <p:nvPicPr>
          <p:cNvPr id="21" name="Grafik 20"/>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1906925" y="4345907"/>
            <a:ext cx="810000" cy="810000"/>
          </a:xfrm>
          <a:prstGeom prst="rect">
            <a:avLst/>
          </a:prstGeom>
          <a:ln w="38100" cap="sq">
            <a:solidFill>
              <a:srgbClr val="000000"/>
            </a:solidFill>
            <a:prstDash val="solid"/>
            <a:miter lim="800000"/>
          </a:ln>
          <a:effectLst/>
        </p:spPr>
      </p:pic>
      <p:sp>
        <p:nvSpPr>
          <p:cNvPr id="35" name="Rechteck 34"/>
          <p:cNvSpPr/>
          <p:nvPr/>
        </p:nvSpPr>
        <p:spPr>
          <a:xfrm>
            <a:off x="2088787" y="4099319"/>
            <a:ext cx="446277"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cxnSp>
        <p:nvCxnSpPr>
          <p:cNvPr id="45" name="Gerade Verbindung mit Pfeil 44"/>
          <p:cNvCxnSpPr>
            <a:cxnSpLocks noChangeShapeType="1"/>
          </p:cNvCxnSpPr>
          <p:nvPr/>
        </p:nvCxnSpPr>
        <p:spPr bwMode="auto">
          <a:xfrm flipH="1">
            <a:off x="2716926" y="3535163"/>
            <a:ext cx="1336094"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0" name="Gerade Verbindung mit Pfeil 59"/>
          <p:cNvCxnSpPr>
            <a:cxnSpLocks noChangeShapeType="1"/>
          </p:cNvCxnSpPr>
          <p:nvPr/>
        </p:nvCxnSpPr>
        <p:spPr bwMode="auto">
          <a:xfrm>
            <a:off x="4469726" y="1914419"/>
            <a:ext cx="0"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1" name="Gerade Verbindung mit Pfeil 60"/>
          <p:cNvCxnSpPr>
            <a:cxnSpLocks noChangeShapeType="1"/>
          </p:cNvCxnSpPr>
          <p:nvPr/>
        </p:nvCxnSpPr>
        <p:spPr bwMode="auto">
          <a:xfrm>
            <a:off x="2311924" y="5155907"/>
            <a:ext cx="0" cy="368877"/>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1" name="Gerade Verbindung mit Pfeil 70"/>
          <p:cNvCxnSpPr>
            <a:cxnSpLocks noChangeShapeType="1"/>
          </p:cNvCxnSpPr>
          <p:nvPr/>
        </p:nvCxnSpPr>
        <p:spPr bwMode="auto">
          <a:xfrm>
            <a:off x="4891969" y="1917524"/>
            <a:ext cx="1323633" cy="795606"/>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4" name="Gerade Verbindung mit Pfeil 73"/>
          <p:cNvCxnSpPr>
            <a:cxnSpLocks noChangeShapeType="1"/>
          </p:cNvCxnSpPr>
          <p:nvPr/>
        </p:nvCxnSpPr>
        <p:spPr bwMode="auto">
          <a:xfrm flipH="1">
            <a:off x="2694895" y="1925458"/>
            <a:ext cx="1367503" cy="80306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sp>
        <p:nvSpPr>
          <p:cNvPr id="29" name="Rechteck 28"/>
          <p:cNvSpPr/>
          <p:nvPr/>
        </p:nvSpPr>
        <p:spPr>
          <a:xfrm>
            <a:off x="5292996" y="4321841"/>
            <a:ext cx="914353" cy="230832"/>
          </a:xfrm>
          <a:prstGeom prst="rect">
            <a:avLst/>
          </a:prstGeom>
          <a:noFill/>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sp>
        <p:nvSpPr>
          <p:cNvPr id="36" name="Rechteck 35"/>
          <p:cNvSpPr/>
          <p:nvPr/>
        </p:nvSpPr>
        <p:spPr>
          <a:xfrm>
            <a:off x="2050315" y="5350500"/>
            <a:ext cx="523221" cy="530915"/>
          </a:xfrm>
          <a:prstGeom prst="rect">
            <a:avLst/>
          </a:prstGeom>
          <a:noFill/>
        </p:spPr>
        <p:txBody>
          <a:bodyPr wrap="none" lIns="68580" tIns="34290" rIns="68580" bIns="34290">
            <a:spAutoFit/>
          </a:bodyPr>
          <a:lstStyle/>
          <a:p>
            <a:pPr algn="ctr"/>
            <a:r>
              <a:rPr lang="en-AT" sz="3000" dirty="0">
                <a:ln w="0"/>
                <a:solidFill>
                  <a:schemeClr val="tx1"/>
                </a:solidFill>
                <a:effectLst>
                  <a:outerShdw blurRad="38100" dist="19050" dir="2700000" algn="tl" rotWithShape="0">
                    <a:schemeClr val="dk1">
                      <a:alpha val="40000"/>
                    </a:schemeClr>
                  </a:outerShdw>
                </a:effectLst>
              </a:rPr>
              <a:t>…</a:t>
            </a:r>
            <a:endParaRPr lang="en-US" sz="3000" dirty="0">
              <a:ln w="0"/>
              <a:solidFill>
                <a:schemeClr val="tx1"/>
              </a:solidFill>
              <a:effectLst>
                <a:outerShdw blurRad="38100" dist="19050" dir="2700000" algn="tl" rotWithShape="0">
                  <a:schemeClr val="dk1">
                    <a:alpha val="40000"/>
                  </a:schemeClr>
                </a:outerShdw>
              </a:effectLst>
            </a:endParaRPr>
          </a:p>
        </p:txBody>
      </p:sp>
      <p:sp>
        <p:nvSpPr>
          <p:cNvPr id="37" name="Rechteck 36"/>
          <p:cNvSpPr/>
          <p:nvPr/>
        </p:nvSpPr>
        <p:spPr>
          <a:xfrm>
            <a:off x="6400556" y="5340346"/>
            <a:ext cx="523221" cy="530915"/>
          </a:xfrm>
          <a:prstGeom prst="rect">
            <a:avLst/>
          </a:prstGeom>
          <a:noFill/>
        </p:spPr>
        <p:txBody>
          <a:bodyPr wrap="none" lIns="68580" tIns="34290" rIns="68580" bIns="34290">
            <a:spAutoFit/>
          </a:bodyPr>
          <a:lstStyle/>
          <a:p>
            <a:pPr algn="ctr"/>
            <a:r>
              <a:rPr lang="en-AT" sz="3000" dirty="0">
                <a:ln w="0"/>
                <a:solidFill>
                  <a:schemeClr val="tx1"/>
                </a:solidFill>
                <a:effectLst>
                  <a:outerShdw blurRad="38100" dist="19050" dir="2700000" algn="tl" rotWithShape="0">
                    <a:schemeClr val="dk1">
                      <a:alpha val="40000"/>
                    </a:schemeClr>
                  </a:outerShdw>
                </a:effectLst>
              </a:rPr>
              <a:t>…</a:t>
            </a:r>
            <a:endParaRPr lang="en-US" sz="3000" dirty="0">
              <a:ln w="0"/>
              <a:solidFill>
                <a:schemeClr val="tx1"/>
              </a:solidFill>
              <a:effectLst>
                <a:outerShdw blurRad="38100" dist="19050" dir="2700000" algn="tl" rotWithShape="0">
                  <a:schemeClr val="dk1">
                    <a:alpha val="40000"/>
                  </a:schemeClr>
                </a:outerShdw>
              </a:effectLst>
            </a:endParaRPr>
          </a:p>
        </p:txBody>
      </p:sp>
      <p:sp>
        <p:nvSpPr>
          <p:cNvPr id="38" name="Rechteck 37"/>
          <p:cNvSpPr/>
          <p:nvPr/>
        </p:nvSpPr>
        <p:spPr>
          <a:xfrm>
            <a:off x="808975" y="2979630"/>
            <a:ext cx="776495" cy="230832"/>
          </a:xfrm>
          <a:prstGeom prst="rect">
            <a:avLst/>
          </a:prstGeom>
          <a:noFill/>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Distance 1</a:t>
            </a:r>
            <a:endParaRPr lang="en-US" sz="1050" dirty="0">
              <a:ln w="0"/>
              <a:solidFill>
                <a:schemeClr val="tx1"/>
              </a:solidFill>
              <a:effectLst>
                <a:outerShdw blurRad="38100" dist="19050" dir="2700000" algn="tl" rotWithShape="0">
                  <a:schemeClr val="dk1">
                    <a:alpha val="40000"/>
                  </a:schemeClr>
                </a:outerShdw>
              </a:effectLst>
            </a:endParaRPr>
          </a:p>
        </p:txBody>
      </p:sp>
      <p:sp>
        <p:nvSpPr>
          <p:cNvPr id="39" name="Rechteck 38"/>
          <p:cNvSpPr/>
          <p:nvPr/>
        </p:nvSpPr>
        <p:spPr>
          <a:xfrm>
            <a:off x="808974" y="4612408"/>
            <a:ext cx="776495" cy="230832"/>
          </a:xfrm>
          <a:prstGeom prst="rect">
            <a:avLst/>
          </a:prstGeom>
          <a:noFill/>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Distance 2</a:t>
            </a:r>
            <a:endParaRPr lang="en-US" sz="1050" dirty="0">
              <a:ln w="0"/>
              <a:solidFill>
                <a:schemeClr val="tx1"/>
              </a:solidFill>
              <a:effectLst>
                <a:outerShdw blurRad="38100" dist="19050" dir="2700000" algn="tl" rotWithShape="0">
                  <a:schemeClr val="dk1">
                    <a:alpha val="40000"/>
                  </a:schemeClr>
                </a:outerShdw>
              </a:effectLst>
            </a:endParaRPr>
          </a:p>
        </p:txBody>
      </p:sp>
      <p:sp>
        <p:nvSpPr>
          <p:cNvPr id="40" name="Rechteck 39"/>
          <p:cNvSpPr/>
          <p:nvPr/>
        </p:nvSpPr>
        <p:spPr>
          <a:xfrm>
            <a:off x="935611" y="5340346"/>
            <a:ext cx="523221" cy="530915"/>
          </a:xfrm>
          <a:prstGeom prst="rect">
            <a:avLst/>
          </a:prstGeom>
          <a:noFill/>
        </p:spPr>
        <p:txBody>
          <a:bodyPr wrap="none" lIns="68580" tIns="34290" rIns="68580" bIns="34290">
            <a:spAutoFit/>
          </a:bodyPr>
          <a:lstStyle/>
          <a:p>
            <a:pPr algn="ctr"/>
            <a:r>
              <a:rPr lang="en-AT" sz="3000" dirty="0">
                <a:ln w="0"/>
                <a:solidFill>
                  <a:schemeClr val="tx1"/>
                </a:solidFill>
                <a:effectLst>
                  <a:outerShdw blurRad="38100" dist="19050" dir="2700000" algn="tl" rotWithShape="0">
                    <a:schemeClr val="dk1">
                      <a:alpha val="40000"/>
                    </a:schemeClr>
                  </a:outerShdw>
                </a:effectLst>
              </a:rPr>
              <a:t>…</a:t>
            </a:r>
            <a:endParaRPr lang="en-US" sz="3000" dirty="0">
              <a:ln w="0"/>
              <a:solidFill>
                <a:schemeClr val="tx1"/>
              </a:solidFill>
              <a:effectLst>
                <a:outerShdw blurRad="38100" dist="19050" dir="2700000" algn="tl" rotWithShape="0">
                  <a:schemeClr val="dk1">
                    <a:alpha val="40000"/>
                  </a:schemeClr>
                </a:outerShdw>
              </a:effectLst>
            </a:endParaRPr>
          </a:p>
        </p:txBody>
      </p:sp>
      <p:cxnSp>
        <p:nvCxnSpPr>
          <p:cNvPr id="41" name="Gerade Verbindung mit Pfeil 40"/>
          <p:cNvCxnSpPr>
            <a:cxnSpLocks noChangeShapeType="1"/>
          </p:cNvCxnSpPr>
          <p:nvPr/>
        </p:nvCxnSpPr>
        <p:spPr bwMode="auto">
          <a:xfrm>
            <a:off x="6665577" y="3535163"/>
            <a:ext cx="0"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sp>
        <p:nvSpPr>
          <p:cNvPr id="30" name="Titel 1">
            <a:extLst>
              <a:ext uri="{FF2B5EF4-FFF2-40B4-BE49-F238E27FC236}">
                <a16:creationId xmlns:a16="http://schemas.microsoft.com/office/drawing/2014/main" id="{A1D349BA-763C-4352-8FEA-D57CDA0540D3}"/>
              </a:ext>
            </a:extLst>
          </p:cNvPr>
          <p:cNvSpPr txBox="1">
            <a:spLocks/>
          </p:cNvSpPr>
          <p:nvPr/>
        </p:nvSpPr>
        <p:spPr>
          <a:xfrm>
            <a:off x="457200" y="273600"/>
            <a:ext cx="8229300" cy="1144800"/>
          </a:xfrm>
        </p:spPr>
        <p:txBody>
          <a:bodyPr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4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b="1" dirty="0">
                <a:latin typeface="Calibri" panose="020F0502020204030204" pitchFamily="34" charset="0"/>
                <a:cs typeface="Calibri" panose="020F0502020204030204" pitchFamily="34" charset="0"/>
              </a:rPr>
              <a:t>BFS</a:t>
            </a:r>
          </a:p>
        </p:txBody>
      </p:sp>
    </p:spTree>
    <p:extLst>
      <p:ext uri="{BB962C8B-B14F-4D97-AF65-F5344CB8AC3E}">
        <p14:creationId xmlns:p14="http://schemas.microsoft.com/office/powerpoint/2010/main" val="28066129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solidFill>
                  <a:schemeClr val="dk1"/>
                </a:solidFill>
                <a:latin typeface="Calibri"/>
                <a:cs typeface="Calibri"/>
                <a:sym typeface="Calibri"/>
              </a:rPr>
              <a:t>BFS</a:t>
            </a:r>
            <a:endParaRPr lang="en-US" sz="2800" b="1" noProof="0" dirty="0">
              <a:latin typeface="Calibri" panose="020F0502020204030204" pitchFamily="34" charset="0"/>
              <a:cs typeface="Calibri" panose="020F0502020204030204" pitchFamily="34" charset="0"/>
            </a:endParaRPr>
          </a:p>
        </p:txBody>
      </p:sp>
      <p:sp>
        <p:nvSpPr>
          <p:cNvPr id="6" name="Rechteck 5">
            <a:extLst>
              <a:ext uri="{FF2B5EF4-FFF2-40B4-BE49-F238E27FC236}">
                <a16:creationId xmlns:a16="http://schemas.microsoft.com/office/drawing/2014/main" id="{F6BAA173-9E66-4A3E-99D1-56AB6F108413}"/>
              </a:ext>
            </a:extLst>
          </p:cNvPr>
          <p:cNvSpPr/>
          <p:nvPr/>
        </p:nvSpPr>
        <p:spPr>
          <a:xfrm>
            <a:off x="654090" y="1355559"/>
            <a:ext cx="7835519" cy="4516921"/>
          </a:xfrm>
          <a:prstGeom prst="rect">
            <a:avLst/>
          </a:prstGeom>
          <a:solidFill>
            <a:srgbClr val="DAE3F3"/>
          </a:solidFill>
          <a:ln w="36720">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r>
              <a:rPr lang="en-US" sz="1200" spc="-1" dirty="0">
                <a:solidFill>
                  <a:srgbClr val="0F0F0F"/>
                </a:solidFill>
                <a:latin typeface="Consolas" panose="020B0609020204030204" pitchFamily="49" charset="0"/>
              </a:rPr>
              <a:t>def BFS(g, s):</a:t>
            </a:r>
          </a:p>
          <a:p>
            <a:r>
              <a:rPr lang="en-US" sz="1200" spc="-1" dirty="0">
                <a:solidFill>
                  <a:srgbClr val="0F0F0F"/>
                </a:solidFill>
                <a:latin typeface="Consolas" panose="020B0609020204030204" pitchFamily="49" charset="0"/>
              </a:rPr>
              <a:t>    q = Queue()</a:t>
            </a:r>
          </a:p>
          <a:p>
            <a:r>
              <a:rPr lang="en-US" sz="1200" spc="-1" dirty="0">
                <a:solidFill>
                  <a:srgbClr val="0F0F0F"/>
                </a:solidFill>
                <a:latin typeface="Consolas" panose="020B0609020204030204" pitchFamily="49" charset="0"/>
              </a:rPr>
              <a:t>    </a:t>
            </a:r>
            <a:r>
              <a:rPr lang="en-US" sz="1200" spc="-1" dirty="0" err="1">
                <a:solidFill>
                  <a:srgbClr val="0F0F0F"/>
                </a:solidFill>
                <a:latin typeface="Consolas" panose="020B0609020204030204" pitchFamily="49" charset="0"/>
              </a:rPr>
              <a:t>q.enqueue</a:t>
            </a:r>
            <a:r>
              <a:rPr lang="en-US" sz="1200" spc="-1" dirty="0">
                <a:solidFill>
                  <a:srgbClr val="0F0F0F"/>
                </a:solidFill>
                <a:latin typeface="Consolas" panose="020B0609020204030204" pitchFamily="49" charset="0"/>
              </a:rPr>
              <a:t>(s)</a:t>
            </a:r>
          </a:p>
          <a:p>
            <a:r>
              <a:rPr lang="en-US" sz="1200" spc="-1" dirty="0">
                <a:solidFill>
                  <a:srgbClr val="0F0F0F"/>
                </a:solidFill>
                <a:latin typeface="Consolas" panose="020B0609020204030204" pitchFamily="49" charset="0"/>
              </a:rPr>
              <a:t>    </a:t>
            </a:r>
          </a:p>
          <a:p>
            <a:r>
              <a:rPr lang="en-US" sz="1200" spc="-1" dirty="0">
                <a:solidFill>
                  <a:srgbClr val="0F0F0F"/>
                </a:solidFill>
                <a:latin typeface="Consolas" panose="020B0609020204030204" pitchFamily="49" charset="0"/>
              </a:rPr>
              <a:t>    color = {}</a:t>
            </a:r>
          </a:p>
          <a:p>
            <a:r>
              <a:rPr lang="en-US" sz="1200" spc="-1" dirty="0">
                <a:solidFill>
                  <a:srgbClr val="0F0F0F"/>
                </a:solidFill>
                <a:latin typeface="Consolas" panose="020B0609020204030204" pitchFamily="49" charset="0"/>
              </a:rPr>
              <a:t>    d = {}</a:t>
            </a:r>
          </a:p>
          <a:p>
            <a:r>
              <a:rPr lang="en-US" sz="1200" spc="-1" dirty="0">
                <a:solidFill>
                  <a:srgbClr val="0F0F0F"/>
                </a:solidFill>
                <a:latin typeface="Consolas" panose="020B0609020204030204" pitchFamily="49" charset="0"/>
              </a:rPr>
              <a:t>    parent = {}</a:t>
            </a:r>
          </a:p>
          <a:p>
            <a:r>
              <a:rPr lang="en-US" sz="1200" spc="-1" dirty="0">
                <a:solidFill>
                  <a:srgbClr val="0F0F0F"/>
                </a:solidFill>
                <a:latin typeface="Consolas" panose="020B0609020204030204" pitchFamily="49" charset="0"/>
              </a:rPr>
              <a:t>    for node in </a:t>
            </a:r>
            <a:r>
              <a:rPr lang="en-US" sz="1200" spc="-1" dirty="0" err="1">
                <a:solidFill>
                  <a:srgbClr val="0F0F0F"/>
                </a:solidFill>
                <a:latin typeface="Consolas" panose="020B0609020204030204" pitchFamily="49" charset="0"/>
              </a:rPr>
              <a:t>g.nodes</a:t>
            </a:r>
            <a:r>
              <a:rPr lang="en-US" sz="1200" spc="-1" dirty="0">
                <a:solidFill>
                  <a:srgbClr val="0F0F0F"/>
                </a:solidFill>
                <a:latin typeface="Consolas" panose="020B0609020204030204" pitchFamily="49" charset="0"/>
              </a:rPr>
              <a:t>:</a:t>
            </a:r>
          </a:p>
          <a:p>
            <a:r>
              <a:rPr lang="en-US" sz="1200" spc="-1" dirty="0">
                <a:solidFill>
                  <a:srgbClr val="0F0F0F"/>
                </a:solidFill>
                <a:latin typeface="Consolas" panose="020B0609020204030204" pitchFamily="49" charset="0"/>
              </a:rPr>
              <a:t>        color[node] = 'white'</a:t>
            </a:r>
          </a:p>
          <a:p>
            <a:r>
              <a:rPr lang="en-US" sz="1200" spc="-1" dirty="0">
                <a:solidFill>
                  <a:srgbClr val="0F0F0F"/>
                </a:solidFill>
                <a:latin typeface="Consolas" panose="020B0609020204030204" pitchFamily="49" charset="0"/>
              </a:rPr>
              <a:t>        d[node] = float('inf')</a:t>
            </a:r>
          </a:p>
          <a:p>
            <a:r>
              <a:rPr lang="en-US" sz="1200" spc="-1" dirty="0">
                <a:solidFill>
                  <a:srgbClr val="0F0F0F"/>
                </a:solidFill>
                <a:latin typeface="Consolas" panose="020B0609020204030204" pitchFamily="49" charset="0"/>
              </a:rPr>
              <a:t>        parent[node] = None</a:t>
            </a:r>
          </a:p>
          <a:p>
            <a:r>
              <a:rPr lang="en-US" sz="1200" spc="-1" dirty="0">
                <a:solidFill>
                  <a:srgbClr val="0F0F0F"/>
                </a:solidFill>
                <a:latin typeface="Consolas" panose="020B0609020204030204" pitchFamily="49" charset="0"/>
              </a:rPr>
              <a:t>    color[s] = 'grey'</a:t>
            </a:r>
          </a:p>
          <a:p>
            <a:r>
              <a:rPr lang="en-US" sz="1200" spc="-1" dirty="0">
                <a:solidFill>
                  <a:srgbClr val="0F0F0F"/>
                </a:solidFill>
                <a:latin typeface="Consolas" panose="020B0609020204030204" pitchFamily="49" charset="0"/>
              </a:rPr>
              <a:t>    d[s] = 0</a:t>
            </a:r>
          </a:p>
          <a:p>
            <a:r>
              <a:rPr lang="en-US" sz="1200" spc="-1" dirty="0">
                <a:solidFill>
                  <a:srgbClr val="0F0F0F"/>
                </a:solidFill>
                <a:latin typeface="Consolas" panose="020B0609020204030204" pitchFamily="49" charset="0"/>
              </a:rPr>
              <a:t>    </a:t>
            </a:r>
          </a:p>
          <a:p>
            <a:r>
              <a:rPr lang="en-US" sz="1200" spc="-1" dirty="0">
                <a:solidFill>
                  <a:srgbClr val="0F0F0F"/>
                </a:solidFill>
                <a:latin typeface="Consolas" panose="020B0609020204030204" pitchFamily="49" charset="0"/>
              </a:rPr>
              <a:t>    while not </a:t>
            </a:r>
            <a:r>
              <a:rPr lang="en-US" sz="1200" spc="-1" dirty="0" err="1">
                <a:solidFill>
                  <a:srgbClr val="0F0F0F"/>
                </a:solidFill>
                <a:latin typeface="Consolas" panose="020B0609020204030204" pitchFamily="49" charset="0"/>
              </a:rPr>
              <a:t>q.is_empty</a:t>
            </a:r>
            <a:r>
              <a:rPr lang="en-US" sz="1200" spc="-1" dirty="0">
                <a:solidFill>
                  <a:srgbClr val="0F0F0F"/>
                </a:solidFill>
                <a:latin typeface="Consolas" panose="020B0609020204030204" pitchFamily="49" charset="0"/>
              </a:rPr>
              <a:t>():</a:t>
            </a:r>
          </a:p>
          <a:p>
            <a:r>
              <a:rPr lang="en-US" sz="1200" spc="-1" dirty="0">
                <a:solidFill>
                  <a:srgbClr val="0F0F0F"/>
                </a:solidFill>
                <a:latin typeface="Consolas" panose="020B0609020204030204" pitchFamily="49" charset="0"/>
              </a:rPr>
              <a:t>        u = </a:t>
            </a:r>
            <a:r>
              <a:rPr lang="en-US" sz="1200" spc="-1" dirty="0" err="1">
                <a:solidFill>
                  <a:srgbClr val="0F0F0F"/>
                </a:solidFill>
                <a:latin typeface="Consolas" panose="020B0609020204030204" pitchFamily="49" charset="0"/>
              </a:rPr>
              <a:t>q.dequeue</a:t>
            </a:r>
            <a:r>
              <a:rPr lang="en-US" sz="1200" spc="-1" dirty="0">
                <a:solidFill>
                  <a:srgbClr val="0F0F0F"/>
                </a:solidFill>
                <a:latin typeface="Consolas" panose="020B0609020204030204" pitchFamily="49" charset="0"/>
              </a:rPr>
              <a:t>()</a:t>
            </a:r>
          </a:p>
          <a:p>
            <a:r>
              <a:rPr lang="en-US" sz="1200" spc="-1" dirty="0">
                <a:solidFill>
                  <a:srgbClr val="0F0F0F"/>
                </a:solidFill>
                <a:latin typeface="Consolas" panose="020B0609020204030204" pitchFamily="49" charset="0"/>
              </a:rPr>
              <a:t>        for v in </a:t>
            </a:r>
            <a:r>
              <a:rPr lang="en-US" sz="1200" spc="-1" dirty="0" err="1">
                <a:solidFill>
                  <a:srgbClr val="0F0F0F"/>
                </a:solidFill>
                <a:latin typeface="Consolas" panose="020B0609020204030204" pitchFamily="49" charset="0"/>
              </a:rPr>
              <a:t>g.adj</a:t>
            </a:r>
            <a:r>
              <a:rPr lang="en-US" sz="1200" spc="-1" dirty="0">
                <a:solidFill>
                  <a:srgbClr val="0F0F0F"/>
                </a:solidFill>
                <a:latin typeface="Consolas" panose="020B0609020204030204" pitchFamily="49" charset="0"/>
              </a:rPr>
              <a:t>[u]:</a:t>
            </a:r>
          </a:p>
          <a:p>
            <a:r>
              <a:rPr lang="en-US" sz="1200" spc="-1" dirty="0">
                <a:solidFill>
                  <a:srgbClr val="0F0F0F"/>
                </a:solidFill>
                <a:latin typeface="Consolas" panose="020B0609020204030204" pitchFamily="49" charset="0"/>
              </a:rPr>
              <a:t>           if color[v] == 'white':</a:t>
            </a:r>
          </a:p>
          <a:p>
            <a:r>
              <a:rPr lang="en-US" sz="1200" spc="-1" dirty="0">
                <a:solidFill>
                  <a:srgbClr val="0F0F0F"/>
                </a:solidFill>
                <a:latin typeface="Consolas" panose="020B0609020204030204" pitchFamily="49" charset="0"/>
              </a:rPr>
              <a:t>                color[v] = 'grey'</a:t>
            </a:r>
          </a:p>
          <a:p>
            <a:r>
              <a:rPr lang="en-US" sz="1200" spc="-1" dirty="0">
                <a:solidFill>
                  <a:srgbClr val="0F0F0F"/>
                </a:solidFill>
                <a:latin typeface="Consolas" panose="020B0609020204030204" pitchFamily="49" charset="0"/>
              </a:rPr>
              <a:t>                d[v] = d[u] + 1</a:t>
            </a:r>
          </a:p>
          <a:p>
            <a:r>
              <a:rPr lang="en-US" sz="1200" spc="-1" dirty="0">
                <a:solidFill>
                  <a:srgbClr val="0F0F0F"/>
                </a:solidFill>
                <a:latin typeface="Consolas" panose="020B0609020204030204" pitchFamily="49" charset="0"/>
              </a:rPr>
              <a:t>                parent[v] = u</a:t>
            </a:r>
          </a:p>
          <a:p>
            <a:r>
              <a:rPr lang="en-US" sz="1200" spc="-1" dirty="0">
                <a:solidFill>
                  <a:srgbClr val="0F0F0F"/>
                </a:solidFill>
                <a:latin typeface="Consolas" panose="020B0609020204030204" pitchFamily="49" charset="0"/>
              </a:rPr>
              <a:t>                </a:t>
            </a:r>
            <a:r>
              <a:rPr lang="en-US" sz="1200" spc="-1" dirty="0" err="1">
                <a:solidFill>
                  <a:srgbClr val="0F0F0F"/>
                </a:solidFill>
                <a:latin typeface="Consolas" panose="020B0609020204030204" pitchFamily="49" charset="0"/>
              </a:rPr>
              <a:t>q.enqueue</a:t>
            </a:r>
            <a:r>
              <a:rPr lang="en-US" sz="1200" spc="-1" dirty="0">
                <a:solidFill>
                  <a:srgbClr val="0F0F0F"/>
                </a:solidFill>
                <a:latin typeface="Consolas" panose="020B0609020204030204" pitchFamily="49" charset="0"/>
              </a:rPr>
              <a:t>(v)</a:t>
            </a:r>
          </a:p>
          <a:p>
            <a:r>
              <a:rPr lang="en-US" sz="1200" spc="-1" dirty="0">
                <a:solidFill>
                  <a:srgbClr val="0F0F0F"/>
                </a:solidFill>
                <a:latin typeface="Consolas" panose="020B0609020204030204" pitchFamily="49" charset="0"/>
              </a:rPr>
              <a:t>        color[u] = 'black’ # optional</a:t>
            </a:r>
          </a:p>
          <a:p>
            <a:r>
              <a:rPr lang="en-US" sz="1200" spc="-1" dirty="0">
                <a:solidFill>
                  <a:srgbClr val="0F0F0F"/>
                </a:solidFill>
                <a:latin typeface="Consolas" panose="020B0609020204030204" pitchFamily="49" charset="0"/>
              </a:rPr>
              <a:t>    return d, parent</a:t>
            </a:r>
          </a:p>
        </p:txBody>
      </p:sp>
      <p:sp>
        <p:nvSpPr>
          <p:cNvPr id="7" name="Textplatzhalter 2">
            <a:extLst>
              <a:ext uri="{FF2B5EF4-FFF2-40B4-BE49-F238E27FC236}">
                <a16:creationId xmlns:a16="http://schemas.microsoft.com/office/drawing/2014/main" id="{102F3C61-B70A-4B5D-971D-51E5858055C3}"/>
              </a:ext>
            </a:extLst>
          </p:cNvPr>
          <p:cNvSpPr txBox="1">
            <a:spLocks/>
          </p:cNvSpPr>
          <p:nvPr/>
        </p:nvSpPr>
        <p:spPr>
          <a:xfrm>
            <a:off x="513418" y="5872480"/>
            <a:ext cx="8229300" cy="58388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hlinkClick r:id="rId3"/>
              </a:rPr>
              <a:t>Notebook example</a:t>
            </a:r>
            <a:endParaRPr lang="en-US" sz="18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035192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7" name="Google Shape;87;p2"/>
          <p:cNvSpPr txBox="1">
            <a:spLocks noGrp="1"/>
          </p:cNvSpPr>
          <p:nvPr>
            <p:ph type="body" idx="1"/>
          </p:nvPr>
        </p:nvSpPr>
        <p:spPr>
          <a:xfrm>
            <a:off x="457200" y="1606216"/>
            <a:ext cx="8229600" cy="1717429"/>
          </a:xfrm>
          <a:prstGeom prst="rect">
            <a:avLst/>
          </a:prstGeom>
          <a:noFill/>
          <a:ln>
            <a:noFill/>
          </a:ln>
        </p:spPr>
        <p:txBody>
          <a:bodyPr spcFirstLastPara="1" wrap="square" lIns="91425" tIns="91425" rIns="91425" bIns="91425" anchor="t" anchorCtr="0">
            <a:noAutofit/>
          </a:bodyPr>
          <a:lstStyle/>
          <a:p>
            <a:pPr marL="0" indent="0">
              <a:spcBef>
                <a:spcPts val="640"/>
              </a:spcBef>
            </a:pPr>
            <a:endParaRPr lang="en-US" sz="1800" noProof="0" dirty="0">
              <a:latin typeface="Calibri" panose="020F0502020204030204" pitchFamily="34" charset="0"/>
              <a:cs typeface="Calibri" panose="020F0502020204030204" pitchFamily="34" charset="0"/>
            </a:endParaRPr>
          </a:p>
          <a:p>
            <a:pPr marL="0" indent="0">
              <a:spcBef>
                <a:spcPts val="640"/>
              </a:spcBef>
            </a:pPr>
            <a:endParaRPr lang="en-US" sz="1800" noProof="0" dirty="0">
              <a:latin typeface="Calibri" panose="020F0502020204030204" pitchFamily="34" charset="0"/>
              <a:cs typeface="Calibri" panose="020F0502020204030204" pitchFamily="34" charset="0"/>
            </a:endParaRPr>
          </a:p>
        </p:txBody>
      </p:sp>
      <p:sp>
        <p:nvSpPr>
          <p:cNvPr id="3" name="Titel 2">
            <a:extLst>
              <a:ext uri="{FF2B5EF4-FFF2-40B4-BE49-F238E27FC236}">
                <a16:creationId xmlns:a16="http://schemas.microsoft.com/office/drawing/2014/main" id="{E91C8A42-093C-4664-A394-225128BADCD0}"/>
              </a:ext>
            </a:extLst>
          </p:cNvPr>
          <p:cNvSpPr>
            <a:spLocks noGrp="1"/>
          </p:cNvSpPr>
          <p:nvPr>
            <p:ph type="title"/>
          </p:nvPr>
        </p:nvSpPr>
        <p:spPr>
          <a:xfrm>
            <a:off x="457200" y="2856600"/>
            <a:ext cx="8229300" cy="1144800"/>
          </a:xfrm>
        </p:spPr>
        <p:txBody>
          <a:bodyPr/>
          <a:lstStyle/>
          <a:p>
            <a:pPr algn="ctr"/>
            <a:r>
              <a:rPr lang="en-US" sz="4400" b="1" noProof="0" dirty="0">
                <a:latin typeface="Calibri" panose="020F0502020204030204" pitchFamily="34" charset="0"/>
                <a:cs typeface="Calibri" panose="020F0502020204030204" pitchFamily="34" charset="0"/>
              </a:rPr>
              <a:t>Exercise</a:t>
            </a:r>
            <a:endParaRPr lang="en-US" sz="4400" b="1" noProof="0" dirty="0"/>
          </a:p>
        </p:txBody>
      </p:sp>
    </p:spTree>
    <p:extLst>
      <p:ext uri="{BB962C8B-B14F-4D97-AF65-F5344CB8AC3E}">
        <p14:creationId xmlns:p14="http://schemas.microsoft.com/office/powerpoint/2010/main" val="118312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noProof="0" dirty="0">
                <a:latin typeface="Calibri" panose="020F0502020204030204" pitchFamily="34" charset="0"/>
                <a:cs typeface="Calibri" panose="020F0502020204030204" pitchFamily="34" charset="0"/>
              </a:rPr>
              <a:t>Graph representations</a:t>
            </a:r>
          </a:p>
        </p:txBody>
      </p:sp>
      <mc:AlternateContent xmlns:mc="http://schemas.openxmlformats.org/markup-compatibility/2006" xmlns:a14="http://schemas.microsoft.com/office/drawing/2010/main">
        <mc:Choice Requires="a14">
          <p:sp>
            <p:nvSpPr>
              <p:cNvPr id="10" name="Textplatzhalter 2">
                <a:extLst>
                  <a:ext uri="{FF2B5EF4-FFF2-40B4-BE49-F238E27FC236}">
                    <a16:creationId xmlns:a16="http://schemas.microsoft.com/office/drawing/2014/main" id="{9254B13C-19D7-4861-A881-548D1903C1E4}"/>
                  </a:ext>
                </a:extLst>
              </p:cNvPr>
              <p:cNvSpPr>
                <a:spLocks noGrp="1"/>
              </p:cNvSpPr>
              <p:nvPr>
                <p:ph type="body" idx="1"/>
              </p:nvPr>
            </p:nvSpPr>
            <p:spPr>
              <a:xfrm>
                <a:off x="457200" y="1276160"/>
                <a:ext cx="8229300" cy="2625280"/>
              </a:xfrm>
            </p:spPr>
            <p:txBody>
              <a:bodyPr/>
              <a:lstStyle/>
              <a:p>
                <a:pPr marL="400050" indent="-285750">
                  <a:spcBef>
                    <a:spcPts val="600"/>
                  </a:spcBef>
                  <a:spcAft>
                    <a:spcPts val="600"/>
                  </a:spcAft>
                  <a:buFont typeface="Wingdings" panose="05000000000000000000" pitchFamily="2" charset="2"/>
                  <a:buChar char="v"/>
                </a:pPr>
                <a:r>
                  <a:rPr lang="en-US" sz="1800" noProof="0" dirty="0">
                    <a:latin typeface="Calibri" panose="020F0502020204030204" pitchFamily="34" charset="0"/>
                    <a:ea typeface="Calibri" panose="020F0502020204030204" pitchFamily="34" charset="0"/>
                    <a:cs typeface="Calibri" panose="020F0502020204030204" pitchFamily="34" charset="0"/>
                  </a:rPr>
                  <a:t>Standard ways of representing graphs in computers are </a:t>
                </a:r>
              </a:p>
              <a:p>
                <a:pPr lvl="1" indent="-342900">
                  <a:spcBef>
                    <a:spcPts val="600"/>
                  </a:spcBef>
                  <a:spcAft>
                    <a:spcPts val="600"/>
                  </a:spcAft>
                  <a:buFont typeface="+mj-lt"/>
                  <a:buAutoNum type="arabicPeriod"/>
                </a:pPr>
                <a:r>
                  <a:rPr lang="en-US" sz="1800" dirty="0">
                    <a:latin typeface="Calibri" panose="020F0502020204030204" pitchFamily="34" charset="0"/>
                    <a:ea typeface="Calibri" panose="020F0502020204030204" pitchFamily="34" charset="0"/>
                    <a:cs typeface="Calibri" panose="020F0502020204030204" pitchFamily="34" charset="0"/>
                  </a:rPr>
                  <a:t>Adjacency list</a:t>
                </a:r>
              </a:p>
              <a:p>
                <a:pPr lvl="1" indent="-342900">
                  <a:spcBef>
                    <a:spcPts val="600"/>
                  </a:spcBef>
                  <a:spcAft>
                    <a:spcPts val="600"/>
                  </a:spcAft>
                  <a:buFont typeface="+mj-lt"/>
                  <a:buAutoNum type="arabicPeriod"/>
                </a:pPr>
                <a:r>
                  <a:rPr lang="en-US" sz="1800" noProof="0" dirty="0">
                    <a:latin typeface="Calibri" panose="020F0502020204030204" pitchFamily="34" charset="0"/>
                    <a:ea typeface="Calibri" panose="020F0502020204030204" pitchFamily="34" charset="0"/>
                    <a:cs typeface="Calibri" panose="020F0502020204030204" pitchFamily="34" charset="0"/>
                  </a:rPr>
                  <a:t>Adjacency matrix</a:t>
                </a:r>
              </a:p>
              <a:p>
                <a:pPr marL="400050" indent="-285750">
                  <a:spcBef>
                    <a:spcPts val="600"/>
                  </a:spcBef>
                  <a:spcAft>
                    <a:spcPts val="600"/>
                  </a:spcAft>
                  <a:buFont typeface="Wingdings" panose="05000000000000000000" pitchFamily="2" charset="2"/>
                  <a:buChar char="v"/>
                </a:pPr>
                <a:r>
                  <a:rPr lang="de-AT" sz="1800" dirty="0" err="1">
                    <a:latin typeface="+mn-lt"/>
                    <a:ea typeface="Calibri" panose="020F0502020204030204" pitchFamily="34" charset="0"/>
                    <a:cs typeface="Calibri" panose="020F0502020204030204" pitchFamily="34" charset="0"/>
                  </a:rPr>
                  <a:t>Example</a:t>
                </a:r>
                <a:r>
                  <a:rPr lang="de-AT" sz="1800" dirty="0">
                    <a:latin typeface="+mn-lt"/>
                    <a:ea typeface="Calibri" panose="020F0502020204030204" pitchFamily="34" charset="0"/>
                    <a:cs typeface="Calibri" panose="020F0502020204030204" pitchFamily="34" charset="0"/>
                  </a:rPr>
                  <a:t>:</a:t>
                </a:r>
              </a:p>
              <a:p>
                <a:pPr marL="400050" indent="-285750">
                  <a:spcBef>
                    <a:spcPts val="600"/>
                  </a:spcBef>
                  <a:spcAft>
                    <a:spcPts val="600"/>
                  </a:spcAft>
                  <a:buFont typeface="Wingdings" panose="05000000000000000000" pitchFamily="2" charset="2"/>
                  <a:buChar char="v"/>
                </a:pPr>
                <a14:m>
                  <m:oMath xmlns:m="http://schemas.openxmlformats.org/officeDocument/2006/math">
                    <m:r>
                      <a:rPr lang="de-AT" sz="1800" i="1" dirty="0">
                        <a:latin typeface="Cambria Math" panose="02040503050406030204" pitchFamily="18" charset="0"/>
                        <a:ea typeface="Calibri" panose="020F0502020204030204" pitchFamily="34" charset="0"/>
                        <a:cs typeface="Calibri" panose="020F0502020204030204" pitchFamily="34" charset="0"/>
                      </a:rPr>
                      <m:t>𝑉</m:t>
                    </m:r>
                    <m:r>
                      <a:rPr lang="de-AT" sz="1800" i="1" dirty="0">
                        <a:latin typeface="Cambria Math" panose="02040503050406030204" pitchFamily="18" charset="0"/>
                        <a:ea typeface="Calibri" panose="020F0502020204030204" pitchFamily="34" charset="0"/>
                        <a:cs typeface="Calibri" panose="020F0502020204030204" pitchFamily="34" charset="0"/>
                      </a:rPr>
                      <m:t> = {1, 2, 3, 4, 5}</m:t>
                    </m:r>
                  </m:oMath>
                </a14:m>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14:m>
                  <m:oMath xmlns:m="http://schemas.openxmlformats.org/officeDocument/2006/math">
                    <m:r>
                      <a:rPr lang="de-AT" sz="1800" i="1" dirty="0">
                        <a:latin typeface="Cambria Math" panose="02040503050406030204" pitchFamily="18" charset="0"/>
                        <a:ea typeface="Calibri" panose="020F0502020204030204" pitchFamily="34" charset="0"/>
                        <a:cs typeface="Calibri" panose="020F0502020204030204" pitchFamily="34" charset="0"/>
                      </a:rPr>
                      <m:t>𝐸</m:t>
                    </m:r>
                    <m:r>
                      <a:rPr lang="de-AT" sz="1800" i="1" dirty="0">
                        <a:latin typeface="Cambria Math" panose="02040503050406030204" pitchFamily="18" charset="0"/>
                        <a:ea typeface="Calibri" panose="020F0502020204030204" pitchFamily="34" charset="0"/>
                        <a:cs typeface="Calibri" panose="020F0502020204030204" pitchFamily="34" charset="0"/>
                      </a:rPr>
                      <m:t> = {{1, 2}, {1, 5}, {2, 3}, {2, 4}, {3, 4}, {3, 5}}</m:t>
                    </m:r>
                  </m:oMath>
                </a14:m>
                <a:endParaRPr lang="de-AT" sz="1800"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0" name="Textplatzhalter 2">
                <a:extLst>
                  <a:ext uri="{FF2B5EF4-FFF2-40B4-BE49-F238E27FC236}">
                    <a16:creationId xmlns:a16="http://schemas.microsoft.com/office/drawing/2014/main" id="{9254B13C-19D7-4861-A881-548D1903C1E4}"/>
                  </a:ext>
                </a:extLst>
              </p:cNvPr>
              <p:cNvSpPr>
                <a:spLocks noGrp="1" noRot="1" noChangeAspect="1" noMove="1" noResize="1" noEditPoints="1" noAdjustHandles="1" noChangeArrowheads="1" noChangeShapeType="1" noTextEdit="1"/>
              </p:cNvSpPr>
              <p:nvPr>
                <p:ph type="body" idx="1"/>
              </p:nvPr>
            </p:nvSpPr>
            <p:spPr>
              <a:xfrm>
                <a:off x="457200" y="1276160"/>
                <a:ext cx="8229300" cy="2625280"/>
              </a:xfrm>
              <a:blipFill>
                <a:blip r:embed="rId3"/>
                <a:stretch>
                  <a:fillRect/>
                </a:stretch>
              </a:blipFill>
            </p:spPr>
            <p:txBody>
              <a:bodyPr/>
              <a:lstStyle/>
              <a:p>
                <a:r>
                  <a:rPr lang="de-AT">
                    <a:noFill/>
                  </a:rPr>
                  <a:t> </a:t>
                </a:r>
              </a:p>
            </p:txBody>
          </p:sp>
        </mc:Fallback>
      </mc:AlternateContent>
      <p:pic>
        <p:nvPicPr>
          <p:cNvPr id="4" name="Grafik 3">
            <a:extLst>
              <a:ext uri="{FF2B5EF4-FFF2-40B4-BE49-F238E27FC236}">
                <a16:creationId xmlns:a16="http://schemas.microsoft.com/office/drawing/2014/main" id="{BE108C7C-ECF6-47AD-9C23-8951548D1031}"/>
              </a:ext>
            </a:extLst>
          </p:cNvPr>
          <p:cNvPicPr>
            <a:picLocks noChangeAspect="1"/>
          </p:cNvPicPr>
          <p:nvPr/>
        </p:nvPicPr>
        <p:blipFill>
          <a:blip r:embed="rId4"/>
          <a:stretch>
            <a:fillRect/>
          </a:stretch>
        </p:blipFill>
        <p:spPr>
          <a:xfrm>
            <a:off x="5324520" y="3122510"/>
            <a:ext cx="3554756" cy="2857521"/>
          </a:xfrm>
          <a:prstGeom prst="rect">
            <a:avLst/>
          </a:prstGeom>
        </p:spPr>
      </p:pic>
    </p:spTree>
    <p:extLst>
      <p:ext uri="{BB962C8B-B14F-4D97-AF65-F5344CB8AC3E}">
        <p14:creationId xmlns:p14="http://schemas.microsoft.com/office/powerpoint/2010/main" val="10901996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noProof="0" dirty="0">
                <a:latin typeface="Calibri" panose="020F0502020204030204" pitchFamily="34" charset="0"/>
                <a:cs typeface="Calibri" panose="020F0502020204030204" pitchFamily="34" charset="0"/>
              </a:rPr>
              <a:t>Student task</a:t>
            </a:r>
          </a:p>
        </p:txBody>
      </p:sp>
      <p:sp>
        <p:nvSpPr>
          <p:cNvPr id="4" name="Textfeld 2">
            <a:extLst>
              <a:ext uri="{FF2B5EF4-FFF2-40B4-BE49-F238E27FC236}">
                <a16:creationId xmlns:a16="http://schemas.microsoft.com/office/drawing/2014/main" id="{B1AB2DE2-BFB4-403B-9976-58C0812A00AF}"/>
              </a:ext>
            </a:extLst>
          </p:cNvPr>
          <p:cNvSpPr txBox="1"/>
          <p:nvPr/>
        </p:nvSpPr>
        <p:spPr>
          <a:xfrm>
            <a:off x="519423" y="1589970"/>
            <a:ext cx="8229600" cy="1477328"/>
          </a:xfrm>
          <a:prstGeom prst="rect">
            <a:avLst/>
          </a:prstGeom>
          <a:solidFill>
            <a:schemeClr val="accent3">
              <a:lumMod val="60000"/>
              <a:lumOff val="40000"/>
            </a:schemeClr>
          </a:solid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a:latin typeface="Calibri" panose="020F0502020204030204" pitchFamily="34" charset="0"/>
                <a:cs typeface="Calibri" panose="020F0502020204030204" pitchFamily="34" charset="0"/>
              </a:rPr>
              <a:t>Task</a:t>
            </a:r>
            <a:r>
              <a:rPr kumimoji="0" lang="en-US" sz="18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6: </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Explore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the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documentation</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of</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the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networkx</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library</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related</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to</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hlinkClick r:id="rId3"/>
              </a:rPr>
              <a:t>BFS</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en-US" sz="1800" i="0" u="none" strike="noStrike" kern="0" cap="none" spc="0" normalizeH="0" noProof="0" dirty="0">
                <a:ln>
                  <a:noFill/>
                </a:ln>
                <a:solidFill>
                  <a:srgbClr val="000000"/>
                </a:solidFill>
                <a:effectLst/>
                <a:uLnTx/>
                <a:uFillTx/>
                <a:latin typeface="Calibri" panose="020F0502020204030204" pitchFamily="34" charset="0"/>
                <a:cs typeface="Calibri" panose="020F0502020204030204" pitchFamily="34" charset="0"/>
                <a:sym typeface="Arial"/>
              </a:rPr>
              <a:t>Load the Les </a:t>
            </a:r>
            <a:r>
              <a:rPr kumimoji="0" lang="en-US" sz="1800" i="0" u="none" strike="noStrike" kern="0" cap="none" spc="0" normalizeH="0" noProof="0" dirty="0" err="1">
                <a:ln>
                  <a:noFill/>
                </a:ln>
                <a:solidFill>
                  <a:srgbClr val="000000"/>
                </a:solidFill>
                <a:effectLst/>
                <a:uLnTx/>
                <a:uFillTx/>
                <a:latin typeface="Calibri" panose="020F0502020204030204" pitchFamily="34" charset="0"/>
                <a:cs typeface="Calibri" panose="020F0502020204030204" pitchFamily="34" charset="0"/>
                <a:sym typeface="Arial"/>
              </a:rPr>
              <a:t>Miserables</a:t>
            </a:r>
            <a:r>
              <a:rPr kumimoji="0" lang="en-US" sz="1800" i="0" u="none" strike="noStrike" kern="0" cap="none" spc="0" normalizeH="0" noProof="0" dirty="0">
                <a:ln>
                  <a:noFill/>
                </a:ln>
                <a:solidFill>
                  <a:srgbClr val="000000"/>
                </a:solidFill>
                <a:effectLst/>
                <a:uLnTx/>
                <a:uFillTx/>
                <a:latin typeface="Calibri" panose="020F0502020204030204" pitchFamily="34" charset="0"/>
                <a:cs typeface="Calibri" panose="020F0502020204030204" pitchFamily="34" charset="0"/>
                <a:sym typeface="Arial"/>
              </a:rPr>
              <a:t> graph.  Compute the BFS tree using this </a:t>
            </a:r>
            <a:r>
              <a:rPr kumimoji="0" lang="en-US" sz="1800" i="0" u="none" strike="noStrike" kern="0" cap="none" spc="0" normalizeH="0" noProof="0" dirty="0">
                <a:ln>
                  <a:noFill/>
                </a:ln>
                <a:solidFill>
                  <a:srgbClr val="000000"/>
                </a:solidFill>
                <a:effectLst/>
                <a:uLnTx/>
                <a:uFillTx/>
                <a:latin typeface="Calibri" panose="020F0502020204030204" pitchFamily="34" charset="0"/>
                <a:cs typeface="Calibri" panose="020F0502020204030204" pitchFamily="34" charset="0"/>
                <a:sym typeface="Arial"/>
                <a:hlinkClick r:id="rId4"/>
              </a:rPr>
              <a:t>function</a:t>
            </a:r>
            <a:r>
              <a:rPr kumimoji="0" lang="en-US" sz="1800" i="0" u="none" strike="noStrike" kern="0" cap="none" spc="0" normalizeH="0" noProof="0" dirty="0">
                <a:ln>
                  <a:noFill/>
                </a:ln>
                <a:solidFill>
                  <a:srgbClr val="000000"/>
                </a:solidFill>
                <a:effectLst/>
                <a:uLnTx/>
                <a:uFillTx/>
                <a:latin typeface="Calibri" panose="020F0502020204030204" pitchFamily="34" charset="0"/>
                <a:cs typeface="Calibri" panose="020F0502020204030204" pitchFamily="34" charset="0"/>
                <a:sym typeface="Arial"/>
              </a:rPr>
              <a:t> from node ‘Napoleon’. Compute the distances from node ‘</a:t>
            </a:r>
            <a:r>
              <a:rPr kumimoji="0" lang="en-US" sz="1800" i="0" u="none" strike="noStrike" kern="0" cap="none" spc="0" normalizeH="0" noProof="0" dirty="0" err="1">
                <a:ln>
                  <a:noFill/>
                </a:ln>
                <a:solidFill>
                  <a:srgbClr val="000000"/>
                </a:solidFill>
                <a:effectLst/>
                <a:uLnTx/>
                <a:uFillTx/>
                <a:latin typeface="Calibri" panose="020F0502020204030204" pitchFamily="34" charset="0"/>
                <a:cs typeface="Calibri" panose="020F0502020204030204" pitchFamily="34" charset="0"/>
                <a:sym typeface="Arial"/>
              </a:rPr>
              <a:t>Myriel</a:t>
            </a:r>
            <a:r>
              <a:rPr kumimoji="0" lang="en-US" sz="1800" i="0" u="none" strike="noStrike" kern="0" cap="none" spc="0" normalizeH="0" noProof="0" dirty="0">
                <a:ln>
                  <a:noFill/>
                </a:ln>
                <a:solidFill>
                  <a:srgbClr val="000000"/>
                </a:solidFill>
                <a:effectLst/>
                <a:uLnTx/>
                <a:uFillTx/>
                <a:latin typeface="Calibri" panose="020F0502020204030204" pitchFamily="34" charset="0"/>
                <a:cs typeface="Calibri" panose="020F0502020204030204" pitchFamily="34" charset="0"/>
                <a:sym typeface="Arial"/>
              </a:rPr>
              <a:t>’ using this </a:t>
            </a:r>
            <a:r>
              <a:rPr kumimoji="0" lang="en-US" sz="1800" i="0" u="none" strike="noStrike" kern="0" cap="none" spc="0" normalizeH="0" noProof="0" dirty="0">
                <a:ln>
                  <a:noFill/>
                </a:ln>
                <a:solidFill>
                  <a:srgbClr val="000000"/>
                </a:solidFill>
                <a:effectLst/>
                <a:uLnTx/>
                <a:uFillTx/>
                <a:latin typeface="Calibri" panose="020F0502020204030204" pitchFamily="34" charset="0"/>
                <a:cs typeface="Calibri" panose="020F0502020204030204" pitchFamily="34" charset="0"/>
                <a:sym typeface="Arial"/>
                <a:hlinkClick r:id="rId5"/>
              </a:rPr>
              <a:t>function</a:t>
            </a:r>
            <a:r>
              <a:rPr kumimoji="0" lang="en-US" sz="1800" i="0" u="none" strike="noStrike" kern="0" cap="none" spc="0" normalizeH="0" noProof="0" dirty="0">
                <a:ln>
                  <a:noFill/>
                </a:ln>
                <a:solidFill>
                  <a:srgbClr val="000000"/>
                </a:solidFill>
                <a:effectLst/>
                <a:uLnTx/>
                <a:uFillTx/>
                <a:latin typeface="Calibri" panose="020F0502020204030204" pitchFamily="34" charset="0"/>
                <a:cs typeface="Calibri" panose="020F0502020204030204" pitchFamily="34" charset="0"/>
                <a:sym typeface="Arial"/>
              </a:rPr>
              <a:t>.</a:t>
            </a:r>
            <a:endParaRPr lang="en-US" sz="1800" dirty="0">
              <a:latin typeface="Calibri" panose="020F0502020204030204" pitchFamily="34" charset="0"/>
              <a:cs typeface="Calibri" panose="020F0502020204030204" pitchFamily="34" charset="0"/>
            </a:endParaRPr>
          </a:p>
          <a:p>
            <a:pPr>
              <a:defRPr/>
            </a:pPr>
            <a:endParaRPr kumimoji="0" lang="en-US"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a:defRPr/>
            </a:pPr>
            <a:r>
              <a:rPr lang="en-US" sz="1800" dirty="0">
                <a:latin typeface="Calibri" panose="020F0502020204030204" pitchFamily="34" charset="0"/>
                <a:cs typeface="Calibri" panose="020F0502020204030204" pitchFamily="34" charset="0"/>
              </a:rPr>
              <a:t>Draw the BFS tree starting at ‘Napoleon’.</a:t>
            </a:r>
            <a:endParaRPr kumimoji="0" lang="en-US"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spTree>
    <p:extLst>
      <p:ext uri="{BB962C8B-B14F-4D97-AF65-F5344CB8AC3E}">
        <p14:creationId xmlns:p14="http://schemas.microsoft.com/office/powerpoint/2010/main" val="8251522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Complexity of BFS</a:t>
            </a:r>
            <a:endParaRPr lang="en-US" sz="2800" b="1" noProof="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 name="Textplatzhalter 2">
                <a:extLst>
                  <a:ext uri="{FF2B5EF4-FFF2-40B4-BE49-F238E27FC236}">
                    <a16:creationId xmlns:a16="http://schemas.microsoft.com/office/drawing/2014/main" id="{D95A1223-FAAC-4B79-909E-99096DD37757}"/>
                  </a:ext>
                </a:extLst>
              </p:cNvPr>
              <p:cNvSpPr>
                <a:spLocks noGrp="1"/>
              </p:cNvSpPr>
              <p:nvPr>
                <p:ph type="body" idx="1"/>
              </p:nvPr>
            </p:nvSpPr>
            <p:spPr>
              <a:xfrm>
                <a:off x="457200" y="1276160"/>
                <a:ext cx="8229300" cy="3204400"/>
              </a:xfrm>
            </p:spPr>
            <p:txBody>
              <a:bodyPr/>
              <a:lstStyle/>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First, we iterate and initialize all the nodes: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𝑂</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smtClean="0">
                        <a:latin typeface="Cambria Math" panose="02040503050406030204" pitchFamily="18" charset="0"/>
                        <a:ea typeface="Calibri" panose="020F0502020204030204" pitchFamily="34" charset="0"/>
                        <a:cs typeface="Calibri" panose="020F0502020204030204" pitchFamily="34" charset="0"/>
                      </a:rPr>
                      <m:t>𝑛</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Enqueue and dequeue take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𝑂</m:t>
                    </m:r>
                    <m:r>
                      <a:rPr lang="en-US" sz="1800" i="1" dirty="0" smtClean="0">
                        <a:latin typeface="Cambria Math" panose="02040503050406030204" pitchFamily="18" charset="0"/>
                        <a:ea typeface="Calibri" panose="020F0502020204030204" pitchFamily="34" charset="0"/>
                        <a:cs typeface="Calibri" panose="020F0502020204030204" pitchFamily="34" charset="0"/>
                      </a:rPr>
                      <m:t>(1)</m:t>
                    </m:r>
                  </m:oMath>
                </a14:m>
                <a:r>
                  <a:rPr lang="en-US" sz="1800" dirty="0">
                    <a:latin typeface="Calibri" panose="020F0502020204030204" pitchFamily="34" charset="0"/>
                    <a:ea typeface="Calibri" panose="020F0502020204030204" pitchFamily="34" charset="0"/>
                    <a:cs typeface="Calibri" panose="020F0502020204030204" pitchFamily="34" charset="0"/>
                  </a:rPr>
                  <a:t> time, hence total time is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𝑂</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smtClean="0">
                        <a:latin typeface="Cambria Math" panose="02040503050406030204" pitchFamily="18" charset="0"/>
                        <a:ea typeface="Calibri" panose="020F0502020204030204" pitchFamily="34" charset="0"/>
                        <a:cs typeface="Calibri" panose="020F0502020204030204" pitchFamily="34" charset="0"/>
                      </a:rPr>
                      <m:t>𝑛</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oMath>
                </a14:m>
                <a:r>
                  <a:rPr lang="en-US" sz="1800" dirty="0">
                    <a:latin typeface="Calibri" panose="020F0502020204030204" pitchFamily="34" charset="0"/>
                    <a:ea typeface="Calibri" panose="020F0502020204030204" pitchFamily="34" charset="0"/>
                    <a:cs typeface="Calibri" panose="020F0502020204030204" pitchFamily="34" charset="0"/>
                  </a:rPr>
                  <a:t> for all nodes</a:t>
                </a: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We scan adjacency list of all nodes at most once</a:t>
                </a: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The sum of lengths of adjacency lists is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𝑚</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Hence, links inspection takes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𝑂</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smtClean="0">
                        <a:latin typeface="Cambria Math" panose="02040503050406030204" pitchFamily="18" charset="0"/>
                        <a:ea typeface="Calibri" panose="020F0502020204030204" pitchFamily="34" charset="0"/>
                        <a:cs typeface="Calibri" panose="020F0502020204030204" pitchFamily="34" charset="0"/>
                      </a:rPr>
                      <m:t>𝑚</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Hence we have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𝑂</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smtClean="0">
                        <a:latin typeface="Cambria Math" panose="02040503050406030204" pitchFamily="18" charset="0"/>
                        <a:ea typeface="Calibri" panose="020F0502020204030204" pitchFamily="34" charset="0"/>
                        <a:cs typeface="Calibri" panose="020F0502020204030204" pitchFamily="34" charset="0"/>
                      </a:rPr>
                      <m:t>𝑛</m:t>
                    </m:r>
                    <m:r>
                      <a:rPr lang="en-US" sz="1800" i="1" dirty="0" smtClean="0">
                        <a:latin typeface="Cambria Math" panose="02040503050406030204" pitchFamily="18" charset="0"/>
                        <a:ea typeface="Calibri" panose="020F0502020204030204" pitchFamily="34" charset="0"/>
                        <a:cs typeface="Calibri" panose="020F0502020204030204" pitchFamily="34" charset="0"/>
                      </a:rPr>
                      <m:t>) + </m:t>
                    </m:r>
                    <m:r>
                      <a:rPr lang="en-US" sz="1800" i="1" dirty="0" smtClean="0">
                        <a:latin typeface="Cambria Math" panose="02040503050406030204" pitchFamily="18" charset="0"/>
                        <a:ea typeface="Calibri" panose="020F0502020204030204" pitchFamily="34" charset="0"/>
                        <a:cs typeface="Calibri" panose="020F0502020204030204" pitchFamily="34" charset="0"/>
                      </a:rPr>
                      <m:t>𝑂</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smtClean="0">
                        <a:latin typeface="Cambria Math" panose="02040503050406030204" pitchFamily="18" charset="0"/>
                        <a:ea typeface="Calibri" panose="020F0502020204030204" pitchFamily="34" charset="0"/>
                        <a:cs typeface="Calibri" panose="020F0502020204030204" pitchFamily="34" charset="0"/>
                      </a:rPr>
                      <m:t>𝑛</m:t>
                    </m:r>
                    <m:r>
                      <a:rPr lang="en-US" sz="1800" i="1" dirty="0" smtClean="0">
                        <a:latin typeface="Cambria Math" panose="02040503050406030204" pitchFamily="18" charset="0"/>
                        <a:ea typeface="Calibri" panose="020F0502020204030204" pitchFamily="34" charset="0"/>
                        <a:cs typeface="Calibri" panose="020F0502020204030204" pitchFamily="34" charset="0"/>
                      </a:rPr>
                      <m:t> + </m:t>
                    </m:r>
                    <m:r>
                      <a:rPr lang="en-US" sz="1800" i="1" dirty="0" smtClean="0">
                        <a:latin typeface="Cambria Math" panose="02040503050406030204" pitchFamily="18" charset="0"/>
                        <a:ea typeface="Calibri" panose="020F0502020204030204" pitchFamily="34" charset="0"/>
                        <a:cs typeface="Calibri" panose="020F0502020204030204" pitchFamily="34" charset="0"/>
                      </a:rPr>
                      <m:t>𝑚</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oMath>
                </a14:m>
                <a:r>
                  <a:rPr lang="en-US" sz="1800" dirty="0">
                    <a:latin typeface="Calibri" panose="020F0502020204030204" pitchFamily="34" charset="0"/>
                    <a:ea typeface="Calibri" panose="020F0502020204030204" pitchFamily="34" charset="0"/>
                    <a:cs typeface="Calibri" panose="020F0502020204030204" pitchFamily="34" charset="0"/>
                  </a:rPr>
                  <a:t>which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𝑖𝑠</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𝑂</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smtClean="0">
                        <a:latin typeface="Cambria Math" panose="02040503050406030204" pitchFamily="18" charset="0"/>
                        <a:ea typeface="Calibri" panose="020F0502020204030204" pitchFamily="34" charset="0"/>
                        <a:cs typeface="Calibri" panose="020F0502020204030204" pitchFamily="34" charset="0"/>
                      </a:rPr>
                      <m:t>𝑛</m:t>
                    </m:r>
                    <m:r>
                      <a:rPr lang="en-US" sz="1800" i="1" dirty="0" smtClean="0">
                        <a:latin typeface="Cambria Math" panose="02040503050406030204" pitchFamily="18" charset="0"/>
                        <a:ea typeface="Calibri" panose="020F0502020204030204" pitchFamily="34" charset="0"/>
                        <a:cs typeface="Calibri" panose="020F0502020204030204" pitchFamily="34" charset="0"/>
                      </a:rPr>
                      <m:t> + </m:t>
                    </m:r>
                    <m:r>
                      <a:rPr lang="en-US" sz="1800" i="1" dirty="0" smtClean="0">
                        <a:latin typeface="Cambria Math" panose="02040503050406030204" pitchFamily="18" charset="0"/>
                        <a:ea typeface="Calibri" panose="020F0502020204030204" pitchFamily="34" charset="0"/>
                        <a:cs typeface="Calibri" panose="020F0502020204030204" pitchFamily="34" charset="0"/>
                      </a:rPr>
                      <m:t>𝑚</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This is linear in the number of nodes and links</a:t>
                </a:r>
              </a:p>
            </p:txBody>
          </p:sp>
        </mc:Choice>
        <mc:Fallback xmlns="">
          <p:sp>
            <p:nvSpPr>
              <p:cNvPr id="4" name="Textplatzhalter 2">
                <a:extLst>
                  <a:ext uri="{FF2B5EF4-FFF2-40B4-BE49-F238E27FC236}">
                    <a16:creationId xmlns:a16="http://schemas.microsoft.com/office/drawing/2014/main" id="{D95A1223-FAAC-4B79-909E-99096DD37757}"/>
                  </a:ext>
                </a:extLst>
              </p:cNvPr>
              <p:cNvSpPr>
                <a:spLocks noGrp="1" noRot="1" noChangeAspect="1" noMove="1" noResize="1" noEditPoints="1" noAdjustHandles="1" noChangeArrowheads="1" noChangeShapeType="1" noTextEdit="1"/>
              </p:cNvSpPr>
              <p:nvPr>
                <p:ph type="body" idx="1"/>
              </p:nvPr>
            </p:nvSpPr>
            <p:spPr>
              <a:xfrm>
                <a:off x="457200" y="1276160"/>
                <a:ext cx="8229300" cy="3204400"/>
              </a:xfrm>
              <a:blipFill>
                <a:blip r:embed="rId3"/>
                <a:stretch>
                  <a:fillRect/>
                </a:stretch>
              </a:blipFill>
            </p:spPr>
            <p:txBody>
              <a:bodyPr/>
              <a:lstStyle/>
              <a:p>
                <a:r>
                  <a:rPr lang="de-AT">
                    <a:noFill/>
                  </a:rPr>
                  <a:t> </a:t>
                </a:r>
              </a:p>
            </p:txBody>
          </p:sp>
        </mc:Fallback>
      </mc:AlternateContent>
    </p:spTree>
    <p:extLst>
      <p:ext uri="{BB962C8B-B14F-4D97-AF65-F5344CB8AC3E}">
        <p14:creationId xmlns:p14="http://schemas.microsoft.com/office/powerpoint/2010/main" val="41642756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Depth</a:t>
            </a:r>
            <a:r>
              <a:rPr lang="en-US" sz="2800" b="1" noProof="0" dirty="0">
                <a:latin typeface="Calibri" panose="020F0502020204030204" pitchFamily="34" charset="0"/>
                <a:cs typeface="Calibri" panose="020F0502020204030204" pitchFamily="34" charset="0"/>
              </a:rPr>
              <a:t>-first search (DFS)</a:t>
            </a:r>
          </a:p>
        </p:txBody>
      </p:sp>
      <mc:AlternateContent xmlns:mc="http://schemas.openxmlformats.org/markup-compatibility/2006" xmlns:a14="http://schemas.microsoft.com/office/drawing/2010/main">
        <mc:Choice Requires="a14">
          <p:sp>
            <p:nvSpPr>
              <p:cNvPr id="10" name="Textplatzhalter 2">
                <a:extLst>
                  <a:ext uri="{FF2B5EF4-FFF2-40B4-BE49-F238E27FC236}">
                    <a16:creationId xmlns:a16="http://schemas.microsoft.com/office/drawing/2014/main" id="{9254B13C-19D7-4861-A881-548D1903C1E4}"/>
                  </a:ext>
                </a:extLst>
              </p:cNvPr>
              <p:cNvSpPr>
                <a:spLocks noGrp="1"/>
              </p:cNvSpPr>
              <p:nvPr>
                <p:ph type="body" idx="1"/>
              </p:nvPr>
            </p:nvSpPr>
            <p:spPr>
              <a:xfrm>
                <a:off x="457200" y="1276160"/>
                <a:ext cx="8229300" cy="3204400"/>
              </a:xfrm>
            </p:spPr>
            <p:txBody>
              <a:bodyPr/>
              <a:lstStyle/>
              <a:p>
                <a:pPr marL="400050" indent="-285750">
                  <a:spcBef>
                    <a:spcPts val="600"/>
                  </a:spcBef>
                  <a:spcAft>
                    <a:spcPts val="600"/>
                  </a:spcAft>
                  <a:buFont typeface="Wingdings" panose="05000000000000000000" pitchFamily="2" charset="2"/>
                  <a:buChar char="v"/>
                </a:pPr>
                <a:r>
                  <a:rPr lang="de-AT" sz="1800" dirty="0">
                    <a:latin typeface="Calibri" panose="020F0502020204030204" pitchFamily="34" charset="0"/>
                    <a:ea typeface="Calibri" panose="020F0502020204030204" pitchFamily="34" charset="0"/>
                    <a:cs typeface="Calibri" panose="020F0502020204030204" pitchFamily="34" charset="0"/>
                  </a:rPr>
                  <a:t>Given a </a:t>
                </a:r>
                <a:r>
                  <a:rPr lang="de-AT" sz="1800" dirty="0" err="1">
                    <a:latin typeface="Calibri" panose="020F0502020204030204" pitchFamily="34" charset="0"/>
                    <a:ea typeface="Calibri" panose="020F0502020204030204" pitchFamily="34" charset="0"/>
                    <a:cs typeface="Calibri" panose="020F0502020204030204" pitchFamily="34" charset="0"/>
                  </a:rPr>
                  <a:t>graph</a:t>
                </a:r>
                <a:r>
                  <a:rPr lang="de-AT" sz="1800" dirty="0">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de-AT" sz="1800" i="1" dirty="0" smtClean="0">
                        <a:latin typeface="Cambria Math" panose="02040503050406030204" pitchFamily="18" charset="0"/>
                        <a:ea typeface="Calibri" panose="020F0502020204030204" pitchFamily="34" charset="0"/>
                        <a:cs typeface="Calibri" panose="020F0502020204030204" pitchFamily="34" charset="0"/>
                      </a:rPr>
                      <m:t>𝐺</m:t>
                    </m:r>
                    <m:r>
                      <a:rPr lang="de-AT" sz="1800" i="1" dirty="0" smtClean="0">
                        <a:latin typeface="Cambria Math" panose="02040503050406030204" pitchFamily="18" charset="0"/>
                        <a:ea typeface="Calibri" panose="020F0502020204030204" pitchFamily="34" charset="0"/>
                        <a:cs typeface="Calibri" panose="020F0502020204030204" pitchFamily="34" charset="0"/>
                      </a:rPr>
                      <m:t>=(</m:t>
                    </m:r>
                    <m:r>
                      <a:rPr lang="de-AT" sz="1800" i="1" dirty="0" smtClean="0">
                        <a:latin typeface="Cambria Math" panose="02040503050406030204" pitchFamily="18" charset="0"/>
                        <a:ea typeface="Calibri" panose="020F0502020204030204" pitchFamily="34" charset="0"/>
                        <a:cs typeface="Calibri" panose="020F0502020204030204" pitchFamily="34" charset="0"/>
                      </a:rPr>
                      <m:t>𝑉</m:t>
                    </m:r>
                    <m:r>
                      <a:rPr lang="de-AT" sz="1800" i="1" dirty="0" smtClean="0">
                        <a:latin typeface="Cambria Math" panose="02040503050406030204" pitchFamily="18" charset="0"/>
                        <a:ea typeface="Calibri" panose="020F0502020204030204" pitchFamily="34" charset="0"/>
                        <a:cs typeface="Calibri" panose="020F0502020204030204" pitchFamily="34" charset="0"/>
                      </a:rPr>
                      <m:t>,</m:t>
                    </m:r>
                    <m:r>
                      <a:rPr lang="de-AT" sz="1800" i="1" dirty="0" smtClean="0">
                        <a:latin typeface="Cambria Math" panose="02040503050406030204" pitchFamily="18" charset="0"/>
                        <a:ea typeface="Calibri" panose="020F0502020204030204" pitchFamily="34" charset="0"/>
                        <a:cs typeface="Calibri" panose="020F0502020204030204" pitchFamily="34" charset="0"/>
                      </a:rPr>
                      <m:t>𝐸</m:t>
                    </m:r>
                    <m:r>
                      <a:rPr lang="de-AT" sz="1800" i="1" dirty="0" smtClean="0">
                        <a:latin typeface="Cambria Math" panose="02040503050406030204" pitchFamily="18" charset="0"/>
                        <a:ea typeface="Calibri" panose="020F0502020204030204" pitchFamily="34" charset="0"/>
                        <a:cs typeface="Calibri" panose="020F0502020204030204" pitchFamily="34" charset="0"/>
                      </a:rPr>
                      <m:t>) </m:t>
                    </m:r>
                  </m:oMath>
                </a14:m>
                <a:r>
                  <a:rPr lang="de-AT" sz="1800" dirty="0">
                    <a:latin typeface="Calibri" panose="020F0502020204030204" pitchFamily="34" charset="0"/>
                    <a:ea typeface="Calibri" panose="020F0502020204030204" pitchFamily="34" charset="0"/>
                    <a:cs typeface="Calibri" panose="020F0502020204030204" pitchFamily="34" charset="0"/>
                  </a:rPr>
                  <a:t>and a source </a:t>
                </a:r>
                <a:r>
                  <a:rPr lang="de-AT" sz="1800" dirty="0" err="1">
                    <a:latin typeface="Calibri" panose="020F0502020204030204" pitchFamily="34" charset="0"/>
                    <a:ea typeface="Calibri" panose="020F0502020204030204" pitchFamily="34" charset="0"/>
                    <a:cs typeface="Calibri" panose="020F0502020204030204" pitchFamily="34" charset="0"/>
                  </a:rPr>
                  <a:t>node</a:t>
                </a:r>
                <a:r>
                  <a:rPr lang="de-AT" sz="1800" dirty="0">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de-AT" sz="1800" i="1" dirty="0" smtClean="0">
                        <a:latin typeface="Cambria Math" panose="02040503050406030204" pitchFamily="18" charset="0"/>
                        <a:ea typeface="Calibri" panose="020F0502020204030204" pitchFamily="34" charset="0"/>
                        <a:cs typeface="Calibri" panose="020F0502020204030204" pitchFamily="34" charset="0"/>
                      </a:rPr>
                      <m:t>𝑠</m:t>
                    </m:r>
                  </m:oMath>
                </a14:m>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de-AT" sz="1800" dirty="0">
                    <a:latin typeface="Calibri" panose="020F0502020204030204" pitchFamily="34" charset="0"/>
                    <a:ea typeface="Calibri" panose="020F0502020204030204" pitchFamily="34" charset="0"/>
                    <a:cs typeface="Calibri" panose="020F0502020204030204" pitchFamily="34" charset="0"/>
                  </a:rPr>
                  <a:t>DFS </a:t>
                </a:r>
                <a:r>
                  <a:rPr lang="de-AT" sz="1800" dirty="0" err="1">
                    <a:latin typeface="Calibri" panose="020F0502020204030204" pitchFamily="34" charset="0"/>
                    <a:ea typeface="Calibri" panose="020F0502020204030204" pitchFamily="34" charset="0"/>
                    <a:cs typeface="Calibri" panose="020F0502020204030204" pitchFamily="34" charset="0"/>
                  </a:rPr>
                  <a:t>searches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deeper</a:t>
                </a:r>
                <a:r>
                  <a:rPr lang="de-AT" sz="1800" dirty="0">
                    <a:latin typeface="Calibri" panose="020F0502020204030204" pitchFamily="34" charset="0"/>
                    <a:ea typeface="Calibri" panose="020F0502020204030204" pitchFamily="34" charset="0"/>
                    <a:cs typeface="Calibri" panose="020F0502020204030204" pitchFamily="34" charset="0"/>
                  </a:rPr>
                  <a:t>“ in </a:t>
                </a:r>
                <a:r>
                  <a:rPr lang="de-AT" sz="1800" dirty="0" err="1">
                    <a:latin typeface="Calibri" panose="020F0502020204030204" pitchFamily="34" charset="0"/>
                    <a:ea typeface="Calibri" panose="020F0502020204030204" pitchFamily="34" charset="0"/>
                    <a:cs typeface="Calibri" panose="020F0502020204030204" pitchFamily="34" charset="0"/>
                  </a:rPr>
                  <a:t>the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graph</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whenever</a:t>
                </a:r>
                <a:r>
                  <a:rPr lang="de-AT" sz="1800" dirty="0">
                    <a:latin typeface="Calibri" panose="020F0502020204030204" pitchFamily="34" charset="0"/>
                    <a:ea typeface="Calibri" panose="020F0502020204030204" pitchFamily="34" charset="0"/>
                    <a:cs typeface="Calibri" panose="020F0502020204030204" pitchFamily="34" charset="0"/>
                  </a:rPr>
                  <a:t> possible</a:t>
                </a:r>
              </a:p>
              <a:p>
                <a:pPr marL="400050" indent="-285750">
                  <a:spcBef>
                    <a:spcPts val="600"/>
                  </a:spcBef>
                  <a:spcAft>
                    <a:spcPts val="600"/>
                  </a:spcAft>
                  <a:buFont typeface="Wingdings" panose="05000000000000000000" pitchFamily="2" charset="2"/>
                  <a:buChar char="v"/>
                </a:pPr>
                <a:r>
                  <a:rPr lang="de-AT" sz="1800" dirty="0">
                    <a:latin typeface="Calibri" panose="020F0502020204030204" pitchFamily="34" charset="0"/>
                    <a:ea typeface="Calibri" panose="020F0502020204030204" pitchFamily="34" charset="0"/>
                    <a:cs typeface="Calibri" panose="020F0502020204030204" pitchFamily="34" charset="0"/>
                  </a:rPr>
                  <a:t>Linkes </a:t>
                </a:r>
                <a:r>
                  <a:rPr lang="de-AT" sz="1800" dirty="0" err="1">
                    <a:latin typeface="Calibri" panose="020F0502020204030204" pitchFamily="34" charset="0"/>
                    <a:ea typeface="Calibri" panose="020F0502020204030204" pitchFamily="34" charset="0"/>
                    <a:cs typeface="Calibri" panose="020F0502020204030204" pitchFamily="34" charset="0"/>
                  </a:rPr>
                  <a:t>are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explored</a:t>
                </a:r>
                <a:r>
                  <a:rPr lang="de-AT" sz="1800" dirty="0">
                    <a:latin typeface="Calibri" panose="020F0502020204030204" pitchFamily="34" charset="0"/>
                    <a:ea typeface="Calibri" panose="020F0502020204030204" pitchFamily="34" charset="0"/>
                    <a:cs typeface="Calibri" panose="020F0502020204030204" pitchFamily="34" charset="0"/>
                  </a:rPr>
                  <a:t> out </a:t>
                </a:r>
                <a:r>
                  <a:rPr lang="de-AT" sz="1800" dirty="0" err="1">
                    <a:latin typeface="Calibri" panose="020F0502020204030204" pitchFamily="34" charset="0"/>
                    <a:ea typeface="Calibri" panose="020F0502020204030204" pitchFamily="34" charset="0"/>
                    <a:cs typeface="Calibri" panose="020F0502020204030204" pitchFamily="34" charset="0"/>
                  </a:rPr>
                  <a:t>of</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most</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recently</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discovered</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node</a:t>
                </a:r>
                <a:r>
                  <a:rPr lang="de-AT" sz="1800" dirty="0">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de-AT" sz="1800" i="1" dirty="0" smtClean="0">
                        <a:latin typeface="Cambria Math" panose="02040503050406030204" pitchFamily="18" charset="0"/>
                        <a:ea typeface="Calibri" panose="020F0502020204030204" pitchFamily="34" charset="0"/>
                        <a:cs typeface="Calibri" panose="020F0502020204030204" pitchFamily="34" charset="0"/>
                      </a:rPr>
                      <m:t>𝑣</m:t>
                    </m:r>
                  </m:oMath>
                </a14:m>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that</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has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unexplored</a:t>
                </a:r>
                <a:r>
                  <a:rPr lang="de-AT" sz="1800" dirty="0">
                    <a:latin typeface="Calibri" panose="020F0502020204030204" pitchFamily="34" charset="0"/>
                    <a:ea typeface="Calibri" panose="020F0502020204030204" pitchFamily="34" charset="0"/>
                    <a:cs typeface="Calibri" panose="020F0502020204030204" pitchFamily="34" charset="0"/>
                  </a:rPr>
                  <a:t> links</a:t>
                </a:r>
              </a:p>
              <a:p>
                <a:pPr marL="400050" indent="-285750">
                  <a:spcBef>
                    <a:spcPts val="600"/>
                  </a:spcBef>
                  <a:spcAft>
                    <a:spcPts val="600"/>
                  </a:spcAft>
                  <a:buFont typeface="Wingdings" panose="05000000000000000000" pitchFamily="2" charset="2"/>
                  <a:buChar char="v"/>
                </a:pPr>
                <a:r>
                  <a:rPr lang="de-AT" sz="1800" dirty="0" err="1">
                    <a:latin typeface="Calibri" panose="020F0502020204030204" pitchFamily="34" charset="0"/>
                    <a:ea typeface="Calibri" panose="020F0502020204030204" pitchFamily="34" charset="0"/>
                    <a:cs typeface="Calibri" panose="020F0502020204030204" pitchFamily="34" charset="0"/>
                  </a:rPr>
                  <a:t>When</a:t>
                </a:r>
                <a:r>
                  <a:rPr lang="de-AT" sz="1800" dirty="0">
                    <a:latin typeface="Calibri" panose="020F0502020204030204" pitchFamily="34" charset="0"/>
                    <a:ea typeface="Calibri" panose="020F0502020204030204" pitchFamily="34" charset="0"/>
                    <a:cs typeface="Calibri" panose="020F0502020204030204" pitchFamily="34" charset="0"/>
                  </a:rPr>
                  <a:t> all links </a:t>
                </a:r>
                <a:r>
                  <a:rPr lang="de-AT" sz="1800" dirty="0" err="1">
                    <a:latin typeface="Calibri" panose="020F0502020204030204" pitchFamily="34" charset="0"/>
                    <a:ea typeface="Calibri" panose="020F0502020204030204" pitchFamily="34" charset="0"/>
                    <a:cs typeface="Calibri" panose="020F0502020204030204" pitchFamily="34" charset="0"/>
                  </a:rPr>
                  <a:t>from</a:t>
                </a:r>
                <a:r>
                  <a:rPr lang="de-AT" sz="1800" dirty="0">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de-AT" sz="1800" i="1" dirty="0" smtClean="0">
                        <a:latin typeface="Cambria Math" panose="02040503050406030204" pitchFamily="18" charset="0"/>
                        <a:ea typeface="Calibri" panose="020F0502020204030204" pitchFamily="34" charset="0"/>
                        <a:cs typeface="Calibri" panose="020F0502020204030204" pitchFamily="34" charset="0"/>
                      </a:rPr>
                      <m:t>𝑣</m:t>
                    </m:r>
                  </m:oMath>
                </a14:m>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have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been</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explored</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the</a:t>
                </a:r>
                <a:r>
                  <a:rPr lang="de-AT" sz="1800" dirty="0">
                    <a:latin typeface="Calibri" panose="020F0502020204030204" pitchFamily="34" charset="0"/>
                    <a:ea typeface="Calibri" panose="020F0502020204030204" pitchFamily="34" charset="0"/>
                    <a:cs typeface="Calibri" panose="020F0502020204030204" pitchFamily="34" charset="0"/>
                  </a:rPr>
                  <a:t> DFS </a:t>
                </a:r>
                <a:r>
                  <a:rPr lang="de-AT" sz="1800" dirty="0" err="1">
                    <a:latin typeface="Calibri" panose="020F0502020204030204" pitchFamily="34" charset="0"/>
                    <a:ea typeface="Calibri" panose="020F0502020204030204" pitchFamily="34" charset="0"/>
                    <a:cs typeface="Calibri" panose="020F0502020204030204" pitchFamily="34" charset="0"/>
                  </a:rPr>
                  <a:t>backtracks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to</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explore</a:t>
                </a:r>
                <a:r>
                  <a:rPr lang="de-AT" sz="1800" dirty="0">
                    <a:latin typeface="Calibri" panose="020F0502020204030204" pitchFamily="34" charset="0"/>
                    <a:ea typeface="Calibri" panose="020F0502020204030204" pitchFamily="34" charset="0"/>
                    <a:cs typeface="Calibri" panose="020F0502020204030204" pitchFamily="34" charset="0"/>
                  </a:rPr>
                  <a:t> links </a:t>
                </a:r>
                <a:r>
                  <a:rPr lang="de-AT" sz="1800" dirty="0" err="1">
                    <a:latin typeface="Calibri" panose="020F0502020204030204" pitchFamily="34" charset="0"/>
                    <a:ea typeface="Calibri" panose="020F0502020204030204" pitchFamily="34" charset="0"/>
                    <a:cs typeface="Calibri" panose="020F0502020204030204" pitchFamily="34" charset="0"/>
                  </a:rPr>
                  <a:t>leaving</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node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from</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which</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node</a:t>
                </a:r>
                <a:r>
                  <a:rPr lang="de-AT" sz="1800" dirty="0">
                    <a:latin typeface="Calibri" panose="020F0502020204030204" pitchFamily="34" charset="0"/>
                    <a:ea typeface="Calibri" panose="020F0502020204030204" pitchFamily="34" charset="0"/>
                    <a:cs typeface="Calibri" panose="020F0502020204030204" pitchFamily="34" charset="0"/>
                  </a:rPr>
                  <a:t> v </a:t>
                </a:r>
                <a:r>
                  <a:rPr lang="de-AT" sz="1800" dirty="0" err="1">
                    <a:latin typeface="Calibri" panose="020F0502020204030204" pitchFamily="34" charset="0"/>
                    <a:ea typeface="Calibri" panose="020F0502020204030204" pitchFamily="34" charset="0"/>
                    <a:cs typeface="Calibri" panose="020F0502020204030204" pitchFamily="34" charset="0"/>
                  </a:rPr>
                  <a:t>has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been</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discovered</a:t>
                </a:r>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de-AT" sz="1800" dirty="0" err="1">
                    <a:latin typeface="Calibri" panose="020F0502020204030204" pitchFamily="34" charset="0"/>
                    <a:ea typeface="Calibri" panose="020F0502020204030204" pitchFamily="34" charset="0"/>
                    <a:cs typeface="Calibri" panose="020F0502020204030204" pitchFamily="34" charset="0"/>
                  </a:rPr>
                  <a:t>We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continue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this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process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until</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we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discover</a:t>
                </a:r>
                <a:r>
                  <a:rPr lang="de-AT" sz="1800" dirty="0">
                    <a:latin typeface="Calibri" panose="020F0502020204030204" pitchFamily="34" charset="0"/>
                    <a:ea typeface="Calibri" panose="020F0502020204030204" pitchFamily="34" charset="0"/>
                    <a:cs typeface="Calibri" panose="020F0502020204030204" pitchFamily="34" charset="0"/>
                  </a:rPr>
                  <a:t> all </a:t>
                </a:r>
                <a:r>
                  <a:rPr lang="de-AT" sz="1800" dirty="0" err="1">
                    <a:latin typeface="Calibri" panose="020F0502020204030204" pitchFamily="34" charset="0"/>
                    <a:ea typeface="Calibri" panose="020F0502020204030204" pitchFamily="34" charset="0"/>
                    <a:cs typeface="Calibri" panose="020F0502020204030204" pitchFamily="34" charset="0"/>
                  </a:rPr>
                  <a:t>nodes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reacheable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from</a:t>
                </a:r>
                <a:r>
                  <a:rPr lang="de-AT" sz="1800" dirty="0">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de-AT" sz="1800" i="1" dirty="0" smtClean="0">
                        <a:latin typeface="Cambria Math" panose="02040503050406030204" pitchFamily="18" charset="0"/>
                        <a:ea typeface="Calibri" panose="020F0502020204030204" pitchFamily="34" charset="0"/>
                        <a:cs typeface="Calibri" panose="020F0502020204030204" pitchFamily="34" charset="0"/>
                      </a:rPr>
                      <m:t>𝑠</m:t>
                    </m:r>
                  </m:oMath>
                </a14:m>
                <a:endParaRPr lang="de-AT" sz="1800"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0" name="Textplatzhalter 2">
                <a:extLst>
                  <a:ext uri="{FF2B5EF4-FFF2-40B4-BE49-F238E27FC236}">
                    <a16:creationId xmlns:a16="http://schemas.microsoft.com/office/drawing/2014/main" id="{9254B13C-19D7-4861-A881-548D1903C1E4}"/>
                  </a:ext>
                </a:extLst>
              </p:cNvPr>
              <p:cNvSpPr>
                <a:spLocks noGrp="1" noRot="1" noChangeAspect="1" noMove="1" noResize="1" noEditPoints="1" noAdjustHandles="1" noChangeArrowheads="1" noChangeShapeType="1" noTextEdit="1"/>
              </p:cNvSpPr>
              <p:nvPr>
                <p:ph type="body" idx="1"/>
              </p:nvPr>
            </p:nvSpPr>
            <p:spPr>
              <a:xfrm>
                <a:off x="457200" y="1276160"/>
                <a:ext cx="8229300" cy="3204400"/>
              </a:xfrm>
              <a:blipFill>
                <a:blip r:embed="rId3"/>
                <a:stretch>
                  <a:fillRect r="-1556"/>
                </a:stretch>
              </a:blipFill>
            </p:spPr>
            <p:txBody>
              <a:bodyPr/>
              <a:lstStyle/>
              <a:p>
                <a:r>
                  <a:rPr lang="de-AT">
                    <a:noFill/>
                  </a:rPr>
                  <a:t> </a:t>
                </a:r>
              </a:p>
            </p:txBody>
          </p:sp>
        </mc:Fallback>
      </mc:AlternateContent>
    </p:spTree>
    <p:extLst>
      <p:ext uri="{BB962C8B-B14F-4D97-AF65-F5344CB8AC3E}">
        <p14:creationId xmlns:p14="http://schemas.microsoft.com/office/powerpoint/2010/main" val="18076220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Dep</a:t>
            </a:r>
            <a:r>
              <a:rPr lang="en-US" sz="2800" b="1" noProof="0" dirty="0" err="1">
                <a:latin typeface="Calibri" panose="020F0502020204030204" pitchFamily="34" charset="0"/>
                <a:cs typeface="Calibri" panose="020F0502020204030204" pitchFamily="34" charset="0"/>
              </a:rPr>
              <a:t>th</a:t>
            </a:r>
            <a:r>
              <a:rPr lang="en-US" sz="2800" b="1" noProof="0" dirty="0">
                <a:latin typeface="Calibri" panose="020F0502020204030204" pitchFamily="34" charset="0"/>
                <a:cs typeface="Calibri" panose="020F0502020204030204" pitchFamily="34" charset="0"/>
              </a:rPr>
              <a:t>-first search (DFS)</a:t>
            </a:r>
          </a:p>
        </p:txBody>
      </p:sp>
      <mc:AlternateContent xmlns:mc="http://schemas.openxmlformats.org/markup-compatibility/2006">
        <mc:Choice xmlns:a14="http://schemas.microsoft.com/office/drawing/2010/main" Requires="a14">
          <p:sp>
            <p:nvSpPr>
              <p:cNvPr id="10" name="Textplatzhalter 2">
                <a:extLst>
                  <a:ext uri="{FF2B5EF4-FFF2-40B4-BE49-F238E27FC236}">
                    <a16:creationId xmlns:a16="http://schemas.microsoft.com/office/drawing/2014/main" id="{9254B13C-19D7-4861-A881-548D1903C1E4}"/>
                  </a:ext>
                </a:extLst>
              </p:cNvPr>
              <p:cNvSpPr>
                <a:spLocks noGrp="1"/>
              </p:cNvSpPr>
              <p:nvPr>
                <p:ph type="body" idx="1"/>
              </p:nvPr>
            </p:nvSpPr>
            <p:spPr>
              <a:xfrm>
                <a:off x="457200" y="1276160"/>
                <a:ext cx="8229300" cy="3204400"/>
              </a:xfrm>
            </p:spPr>
            <p:txBody>
              <a:bodyPr/>
              <a:lstStyle/>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As with BFS whenever a node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oMath>
                </a14:m>
                <a:r>
                  <a:rPr lang="en-US" sz="1800" dirty="0">
                    <a:latin typeface="Calibri" panose="020F0502020204030204" pitchFamily="34" charset="0"/>
                    <a:ea typeface="Calibri" panose="020F0502020204030204" pitchFamily="34" charset="0"/>
                    <a:cs typeface="Calibri" panose="020F0502020204030204" pitchFamily="34" charset="0"/>
                  </a:rPr>
                  <a:t> is discovered we keep track of its parent</a:t>
                </a: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Unlike BFS, where parents form a tree, the DFS parent subgraph can have several trees</a:t>
                </a: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In other words, we obtain a DFS </a:t>
                </a:r>
                <a:r>
                  <a:rPr lang="en-US" sz="1800" i="1" dirty="0">
                    <a:latin typeface="Calibri" panose="020F0502020204030204" pitchFamily="34" charset="0"/>
                    <a:ea typeface="Calibri" panose="020F0502020204030204" pitchFamily="34" charset="0"/>
                    <a:cs typeface="Calibri" panose="020F0502020204030204" pitchFamily="34" charset="0"/>
                  </a:rPr>
                  <a:t>forest</a:t>
                </a:r>
                <a:r>
                  <a:rPr lang="en-US" sz="1800" dirty="0">
                    <a:latin typeface="Calibri" panose="020F0502020204030204" pitchFamily="34" charset="0"/>
                    <a:ea typeface="Calibri" panose="020F0502020204030204" pitchFamily="34" charset="0"/>
                    <a:cs typeface="Calibri" panose="020F0502020204030204" pitchFamily="34" charset="0"/>
                  </a:rPr>
                  <a:t> with DFS</a:t>
                </a: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Similar to BFS, we color nodes as we progress trough the search</a:t>
                </a: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All nodes start white, turn grey when they are discovered</a:t>
                </a: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They are blackened when the exploration of their neighbors is finished</a:t>
                </a:r>
              </a:p>
              <a:p>
                <a:pPr marL="400050" indent="-285750">
                  <a:spcBef>
                    <a:spcPts val="600"/>
                  </a:spcBef>
                  <a:spcAft>
                    <a:spcPts val="600"/>
                  </a:spcAft>
                  <a:buFont typeface="Wingdings" panose="05000000000000000000" pitchFamily="2" charset="2"/>
                  <a:buChar char="v"/>
                </a:pPr>
                <a:endParaRPr lang="en-US" sz="1800" dirty="0">
                  <a:latin typeface="Calibri" panose="020F0502020204030204" pitchFamily="34" charset="0"/>
                  <a:ea typeface="Calibri" panose="020F0502020204030204" pitchFamily="34" charset="0"/>
                  <a:cs typeface="Calibri" panose="020F0502020204030204" pitchFamily="34" charset="0"/>
                </a:endParaRPr>
              </a:p>
            </p:txBody>
          </p:sp>
        </mc:Choice>
        <mc:Fallback>
          <p:sp>
            <p:nvSpPr>
              <p:cNvPr id="10" name="Textplatzhalter 2">
                <a:extLst>
                  <a:ext uri="{FF2B5EF4-FFF2-40B4-BE49-F238E27FC236}">
                    <a16:creationId xmlns:a16="http://schemas.microsoft.com/office/drawing/2014/main" id="{9254B13C-19D7-4861-A881-548D1903C1E4}"/>
                  </a:ext>
                </a:extLst>
              </p:cNvPr>
              <p:cNvSpPr>
                <a:spLocks noGrp="1" noRot="1" noChangeAspect="1" noMove="1" noResize="1" noEditPoints="1" noAdjustHandles="1" noChangeArrowheads="1" noChangeShapeType="1" noTextEdit="1"/>
              </p:cNvSpPr>
              <p:nvPr>
                <p:ph type="body" idx="1"/>
              </p:nvPr>
            </p:nvSpPr>
            <p:spPr>
              <a:xfrm>
                <a:off x="457200" y="1276160"/>
                <a:ext cx="8229300" cy="3204400"/>
              </a:xfrm>
              <a:blipFill>
                <a:blip r:embed="rId3"/>
                <a:stretch>
                  <a:fillRect t="-791"/>
                </a:stretch>
              </a:blipFill>
            </p:spPr>
            <p:txBody>
              <a:bodyPr/>
              <a:lstStyle/>
              <a:p>
                <a:r>
                  <a:rPr lang="en-AT">
                    <a:noFill/>
                  </a:rPr>
                  <a:t> </a:t>
                </a:r>
              </a:p>
            </p:txBody>
          </p:sp>
        </mc:Fallback>
      </mc:AlternateContent>
    </p:spTree>
    <p:extLst>
      <p:ext uri="{BB962C8B-B14F-4D97-AF65-F5344CB8AC3E}">
        <p14:creationId xmlns:p14="http://schemas.microsoft.com/office/powerpoint/2010/main" val="33872169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 Verbindung mit Pfeil 6"/>
          <p:cNvCxnSpPr>
            <a:cxnSpLocks noChangeShapeType="1"/>
            <a:endCxn id="23" idx="1"/>
          </p:cNvCxnSpPr>
          <p:nvPr/>
        </p:nvCxnSpPr>
        <p:spPr bwMode="auto">
          <a:xfrm>
            <a:off x="2716925"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pic>
        <p:nvPicPr>
          <p:cNvPr id="23" name="Grafik 2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067056" y="1848220"/>
            <a:ext cx="810000" cy="810000"/>
          </a:xfrm>
          <a:prstGeom prst="rect">
            <a:avLst/>
          </a:prstGeom>
          <a:ln w="38100" cap="sq">
            <a:solidFill>
              <a:srgbClr val="000000"/>
            </a:solidFill>
            <a:prstDash val="solid"/>
            <a:miter lim="800000"/>
          </a:ln>
          <a:effectLst/>
        </p:spPr>
      </p:pic>
      <p:sp>
        <p:nvSpPr>
          <p:cNvPr id="25" name="Rechteck 24"/>
          <p:cNvSpPr/>
          <p:nvPr/>
        </p:nvSpPr>
        <p:spPr>
          <a:xfrm>
            <a:off x="4180427" y="1610198"/>
            <a:ext cx="560090"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Vienna</a:t>
            </a:r>
          </a:p>
        </p:txBody>
      </p:sp>
      <p:pic>
        <p:nvPicPr>
          <p:cNvPr id="22" name="Grafik 2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257165" y="1848220"/>
            <a:ext cx="810000" cy="810000"/>
          </a:xfrm>
          <a:prstGeom prst="rect">
            <a:avLst/>
          </a:prstGeom>
          <a:ln w="38100" cap="sq">
            <a:solidFill>
              <a:srgbClr val="000000"/>
            </a:solidFill>
            <a:prstDash val="solid"/>
            <a:miter lim="800000"/>
          </a:ln>
          <a:effectLst/>
        </p:spPr>
      </p:pic>
      <p:sp>
        <p:nvSpPr>
          <p:cNvPr id="28" name="Rechteck 27"/>
          <p:cNvSpPr/>
          <p:nvPr/>
        </p:nvSpPr>
        <p:spPr>
          <a:xfrm>
            <a:off x="6374907" y="1604824"/>
            <a:ext cx="574517" cy="230832"/>
          </a:xfrm>
          <a:prstGeom prst="rect">
            <a:avLst/>
          </a:prstGeom>
          <a:noFill/>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pic>
        <p:nvPicPr>
          <p:cNvPr id="11" name="Grafik 10"/>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055471" y="3468964"/>
            <a:ext cx="810000" cy="810000"/>
          </a:xfrm>
          <a:prstGeom prst="rect">
            <a:avLst/>
          </a:prstGeom>
          <a:ln w="38100" cap="sq">
            <a:solidFill>
              <a:srgbClr val="000000"/>
            </a:solidFill>
            <a:prstDash val="solid"/>
            <a:miter lim="800000"/>
          </a:ln>
          <a:effectLst/>
        </p:spPr>
      </p:pic>
      <p:sp>
        <p:nvSpPr>
          <p:cNvPr id="31" name="Rechteck 30"/>
          <p:cNvSpPr/>
          <p:nvPr/>
        </p:nvSpPr>
        <p:spPr>
          <a:xfrm>
            <a:off x="4902406" y="3730956"/>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0" name="Grafik 19"/>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906925" y="1848220"/>
            <a:ext cx="810000" cy="810000"/>
          </a:xfrm>
          <a:prstGeom prst="rect">
            <a:avLst/>
          </a:prstGeom>
          <a:ln w="38100" cap="sq">
            <a:solidFill>
              <a:srgbClr val="000000"/>
            </a:solidFill>
            <a:prstDash val="solid"/>
            <a:miter lim="800000"/>
          </a:ln>
          <a:effectLst/>
        </p:spPr>
      </p:pic>
      <p:sp>
        <p:nvSpPr>
          <p:cNvPr id="32" name="Rechteck 31"/>
          <p:cNvSpPr/>
          <p:nvPr/>
        </p:nvSpPr>
        <p:spPr>
          <a:xfrm>
            <a:off x="2080773" y="1604824"/>
            <a:ext cx="462306"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4" name="Grafik 23"/>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067056" y="5089708"/>
            <a:ext cx="810000" cy="810000"/>
          </a:xfrm>
          <a:prstGeom prst="rect">
            <a:avLst/>
          </a:prstGeom>
          <a:ln w="38100" cap="sq">
            <a:solidFill>
              <a:srgbClr val="000000"/>
            </a:solidFill>
            <a:prstDash val="solid"/>
            <a:miter lim="800000"/>
          </a:ln>
          <a:effectLst/>
        </p:spPr>
      </p:pic>
      <p:sp>
        <p:nvSpPr>
          <p:cNvPr id="33" name="Rechteck 32"/>
          <p:cNvSpPr/>
          <p:nvPr/>
        </p:nvSpPr>
        <p:spPr>
          <a:xfrm>
            <a:off x="4168297" y="4845975"/>
            <a:ext cx="590546"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London</a:t>
            </a:r>
          </a:p>
        </p:txBody>
      </p:sp>
      <p:pic>
        <p:nvPicPr>
          <p:cNvPr id="18" name="Grafik 17"/>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257165" y="5089708"/>
            <a:ext cx="810000" cy="810000"/>
          </a:xfrm>
          <a:prstGeom prst="rect">
            <a:avLst/>
          </a:prstGeom>
          <a:ln w="38100" cap="sq">
            <a:solidFill>
              <a:srgbClr val="000000"/>
            </a:solidFill>
            <a:prstDash val="solid"/>
            <a:miter lim="800000"/>
          </a:ln>
          <a:effectLst/>
        </p:spPr>
      </p:pic>
      <p:sp>
        <p:nvSpPr>
          <p:cNvPr id="34" name="Rechteck 33"/>
          <p:cNvSpPr/>
          <p:nvPr/>
        </p:nvSpPr>
        <p:spPr>
          <a:xfrm>
            <a:off x="5284348" y="5386485"/>
            <a:ext cx="914353" cy="230832"/>
          </a:xfrm>
          <a:prstGeom prst="rect">
            <a:avLst/>
          </a:prstGeom>
          <a:noFill/>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pic>
        <p:nvPicPr>
          <p:cNvPr id="21" name="Grafik 20"/>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1906925" y="5089708"/>
            <a:ext cx="810000" cy="810000"/>
          </a:xfrm>
          <a:prstGeom prst="rect">
            <a:avLst/>
          </a:prstGeom>
          <a:ln w="38100" cap="sq">
            <a:solidFill>
              <a:srgbClr val="000000"/>
            </a:solidFill>
            <a:prstDash val="solid"/>
            <a:miter lim="800000"/>
          </a:ln>
          <a:effectLst/>
        </p:spPr>
      </p:pic>
      <p:sp>
        <p:nvSpPr>
          <p:cNvPr id="35" name="Rechteck 34"/>
          <p:cNvSpPr/>
          <p:nvPr/>
        </p:nvSpPr>
        <p:spPr>
          <a:xfrm>
            <a:off x="2088787" y="4843120"/>
            <a:ext cx="446277"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cxnSp>
        <p:nvCxnSpPr>
          <p:cNvPr id="43" name="Gerade Verbindung mit Pfeil 42"/>
          <p:cNvCxnSpPr>
            <a:cxnSpLocks noChangeShapeType="1"/>
          </p:cNvCxnSpPr>
          <p:nvPr/>
        </p:nvCxnSpPr>
        <p:spPr bwMode="auto">
          <a:xfrm>
            <a:off x="4903553"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4" name="Gerade Verbindung mit Pfeil 43"/>
          <p:cNvCxnSpPr>
            <a:cxnSpLocks noChangeShapeType="1"/>
          </p:cNvCxnSpPr>
          <p:nvPr/>
        </p:nvCxnSpPr>
        <p:spPr bwMode="auto">
          <a:xfrm>
            <a:off x="2716925" y="5524985"/>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5" name="Gerade Verbindung mit Pfeil 44"/>
          <p:cNvCxnSpPr>
            <a:cxnSpLocks noChangeShapeType="1"/>
          </p:cNvCxnSpPr>
          <p:nvPr/>
        </p:nvCxnSpPr>
        <p:spPr bwMode="auto">
          <a:xfrm flipH="1">
            <a:off x="2716926" y="4278964"/>
            <a:ext cx="1336094"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0" name="Gerade Verbindung mit Pfeil 59"/>
          <p:cNvCxnSpPr>
            <a:cxnSpLocks noChangeShapeType="1"/>
          </p:cNvCxnSpPr>
          <p:nvPr/>
        </p:nvCxnSpPr>
        <p:spPr bwMode="auto">
          <a:xfrm>
            <a:off x="4469726" y="2658220"/>
            <a:ext cx="0"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1" name="Gerade Verbindung mit Pfeil 60"/>
          <p:cNvCxnSpPr>
            <a:cxnSpLocks noChangeShapeType="1"/>
          </p:cNvCxnSpPr>
          <p:nvPr/>
        </p:nvCxnSpPr>
        <p:spPr bwMode="auto">
          <a:xfrm>
            <a:off x="6691199" y="2679830"/>
            <a:ext cx="0" cy="2379251"/>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8" name="Gerade Verbindung mit Pfeil 67"/>
          <p:cNvCxnSpPr>
            <a:cxnSpLocks noChangeShapeType="1"/>
          </p:cNvCxnSpPr>
          <p:nvPr/>
        </p:nvCxnSpPr>
        <p:spPr bwMode="auto">
          <a:xfrm>
            <a:off x="4874119" y="4278964"/>
            <a:ext cx="1379565" cy="79871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1" name="Gerade Verbindung mit Pfeil 70"/>
          <p:cNvCxnSpPr>
            <a:cxnSpLocks noChangeShapeType="1"/>
          </p:cNvCxnSpPr>
          <p:nvPr/>
        </p:nvCxnSpPr>
        <p:spPr bwMode="auto">
          <a:xfrm>
            <a:off x="2716925" y="2658220"/>
            <a:ext cx="1323633" cy="795606"/>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4" name="Gerade Verbindung mit Pfeil 73"/>
          <p:cNvCxnSpPr>
            <a:cxnSpLocks noChangeShapeType="1"/>
          </p:cNvCxnSpPr>
          <p:nvPr/>
        </p:nvCxnSpPr>
        <p:spPr bwMode="auto">
          <a:xfrm flipH="1">
            <a:off x="4865472" y="2665904"/>
            <a:ext cx="1367503" cy="80306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sp>
        <p:nvSpPr>
          <p:cNvPr id="26" name="Titel 1">
            <a:extLst>
              <a:ext uri="{FF2B5EF4-FFF2-40B4-BE49-F238E27FC236}">
                <a16:creationId xmlns:a16="http://schemas.microsoft.com/office/drawing/2014/main" id="{A73A9437-BF7C-46C8-BD4E-D3829A9CBF0E}"/>
              </a:ext>
            </a:extLst>
          </p:cNvPr>
          <p:cNvSpPr txBox="1">
            <a:spLocks/>
          </p:cNvSpPr>
          <p:nvPr/>
        </p:nvSpPr>
        <p:spPr>
          <a:xfrm>
            <a:off x="457200" y="273600"/>
            <a:ext cx="8229300" cy="1144800"/>
          </a:xfrm>
        </p:spPr>
        <p:txBody>
          <a:bodyPr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4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b="1" dirty="0">
                <a:latin typeface="Calibri" panose="020F0502020204030204" pitchFamily="34" charset="0"/>
                <a:cs typeface="Calibri" panose="020F0502020204030204" pitchFamily="34" charset="0"/>
              </a:rPr>
              <a:t>DFS</a:t>
            </a:r>
          </a:p>
        </p:txBody>
      </p:sp>
    </p:spTree>
    <p:extLst>
      <p:ext uri="{BB962C8B-B14F-4D97-AF65-F5344CB8AC3E}">
        <p14:creationId xmlns:p14="http://schemas.microsoft.com/office/powerpoint/2010/main" val="40542517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Gerade Verbindung mit Pfeil 37"/>
          <p:cNvCxnSpPr>
            <a:cxnSpLocks noChangeShapeType="1"/>
            <a:endCxn id="41" idx="1"/>
          </p:cNvCxnSpPr>
          <p:nvPr/>
        </p:nvCxnSpPr>
        <p:spPr bwMode="auto">
          <a:xfrm>
            <a:off x="2716925"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pic>
        <p:nvPicPr>
          <p:cNvPr id="41" name="Grafik 40"/>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067056" y="1848220"/>
            <a:ext cx="810000" cy="810000"/>
          </a:xfrm>
          <a:prstGeom prst="rect">
            <a:avLst/>
          </a:prstGeom>
          <a:ln w="38100" cap="sq">
            <a:solidFill>
              <a:srgbClr val="000000"/>
            </a:solidFill>
            <a:prstDash val="solid"/>
            <a:miter lim="800000"/>
          </a:ln>
          <a:effectLst/>
        </p:spPr>
      </p:pic>
      <p:sp>
        <p:nvSpPr>
          <p:cNvPr id="42" name="Rechteck 41"/>
          <p:cNvSpPr/>
          <p:nvPr/>
        </p:nvSpPr>
        <p:spPr>
          <a:xfrm>
            <a:off x="4180427" y="1610198"/>
            <a:ext cx="560090"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Vienna</a:t>
            </a:r>
          </a:p>
        </p:txBody>
      </p:sp>
      <p:pic>
        <p:nvPicPr>
          <p:cNvPr id="46" name="Grafik 45"/>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257165" y="1848220"/>
            <a:ext cx="810000" cy="810000"/>
          </a:xfrm>
          <a:prstGeom prst="rect">
            <a:avLst/>
          </a:prstGeom>
          <a:ln w="38100" cap="sq">
            <a:solidFill>
              <a:srgbClr val="000000"/>
            </a:solidFill>
            <a:prstDash val="solid"/>
            <a:miter lim="800000"/>
          </a:ln>
          <a:effectLst/>
        </p:spPr>
      </p:pic>
      <p:sp>
        <p:nvSpPr>
          <p:cNvPr id="47" name="Rechteck 46"/>
          <p:cNvSpPr/>
          <p:nvPr/>
        </p:nvSpPr>
        <p:spPr>
          <a:xfrm>
            <a:off x="6374907" y="1604824"/>
            <a:ext cx="574517" cy="230832"/>
          </a:xfrm>
          <a:prstGeom prst="rect">
            <a:avLst/>
          </a:prstGeom>
          <a:noFill/>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pic>
        <p:nvPicPr>
          <p:cNvPr id="48" name="Grafik 47"/>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055471" y="3468964"/>
            <a:ext cx="810000" cy="810000"/>
          </a:xfrm>
          <a:prstGeom prst="rect">
            <a:avLst/>
          </a:prstGeom>
          <a:ln w="38100" cap="sq">
            <a:solidFill>
              <a:srgbClr val="000000"/>
            </a:solidFill>
            <a:prstDash val="solid"/>
            <a:miter lim="800000"/>
          </a:ln>
          <a:effectLst/>
        </p:spPr>
      </p:pic>
      <p:sp>
        <p:nvSpPr>
          <p:cNvPr id="49" name="Rechteck 48"/>
          <p:cNvSpPr/>
          <p:nvPr/>
        </p:nvSpPr>
        <p:spPr>
          <a:xfrm>
            <a:off x="4902406" y="3730956"/>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50" name="Grafik 49"/>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906925" y="1848220"/>
            <a:ext cx="810000" cy="810000"/>
          </a:xfrm>
          <a:prstGeom prst="rect">
            <a:avLst/>
          </a:prstGeom>
          <a:ln w="38100" cap="sq">
            <a:solidFill>
              <a:srgbClr val="000000"/>
            </a:solidFill>
            <a:prstDash val="solid"/>
            <a:miter lim="800000"/>
          </a:ln>
          <a:effectLst/>
        </p:spPr>
      </p:pic>
      <p:sp>
        <p:nvSpPr>
          <p:cNvPr id="51" name="Rechteck 50"/>
          <p:cNvSpPr/>
          <p:nvPr/>
        </p:nvSpPr>
        <p:spPr>
          <a:xfrm>
            <a:off x="2080773" y="1604824"/>
            <a:ext cx="462306"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52" name="Grafik 51"/>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067056" y="5089708"/>
            <a:ext cx="810000" cy="810000"/>
          </a:xfrm>
          <a:prstGeom prst="rect">
            <a:avLst/>
          </a:prstGeom>
          <a:ln w="38100" cap="sq">
            <a:solidFill>
              <a:srgbClr val="000000"/>
            </a:solidFill>
            <a:prstDash val="solid"/>
            <a:miter lim="800000"/>
          </a:ln>
          <a:effectLst/>
        </p:spPr>
      </p:pic>
      <p:sp>
        <p:nvSpPr>
          <p:cNvPr id="53" name="Rechteck 52"/>
          <p:cNvSpPr/>
          <p:nvPr/>
        </p:nvSpPr>
        <p:spPr>
          <a:xfrm>
            <a:off x="4168297" y="4845975"/>
            <a:ext cx="590546"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London</a:t>
            </a:r>
          </a:p>
        </p:txBody>
      </p:sp>
      <p:pic>
        <p:nvPicPr>
          <p:cNvPr id="54" name="Grafik 53"/>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257165" y="5089708"/>
            <a:ext cx="810000" cy="810000"/>
          </a:xfrm>
          <a:prstGeom prst="rect">
            <a:avLst/>
          </a:prstGeom>
          <a:ln w="38100" cap="sq">
            <a:solidFill>
              <a:srgbClr val="000000"/>
            </a:solidFill>
            <a:prstDash val="solid"/>
            <a:miter lim="800000"/>
          </a:ln>
          <a:effectLst/>
        </p:spPr>
      </p:pic>
      <p:sp>
        <p:nvSpPr>
          <p:cNvPr id="55" name="Rechteck 54"/>
          <p:cNvSpPr/>
          <p:nvPr/>
        </p:nvSpPr>
        <p:spPr>
          <a:xfrm>
            <a:off x="5284348" y="5386485"/>
            <a:ext cx="914353" cy="230832"/>
          </a:xfrm>
          <a:prstGeom prst="rect">
            <a:avLst/>
          </a:prstGeom>
          <a:noFill/>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pic>
        <p:nvPicPr>
          <p:cNvPr id="56" name="Grafik 55"/>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1906925" y="5089708"/>
            <a:ext cx="810000" cy="810000"/>
          </a:xfrm>
          <a:prstGeom prst="rect">
            <a:avLst/>
          </a:prstGeom>
          <a:ln w="38100" cap="sq">
            <a:solidFill>
              <a:srgbClr val="000000"/>
            </a:solidFill>
            <a:prstDash val="solid"/>
            <a:miter lim="800000"/>
          </a:ln>
          <a:effectLst/>
        </p:spPr>
      </p:pic>
      <p:sp>
        <p:nvSpPr>
          <p:cNvPr id="57" name="Rechteck 56"/>
          <p:cNvSpPr/>
          <p:nvPr/>
        </p:nvSpPr>
        <p:spPr>
          <a:xfrm>
            <a:off x="2088787" y="4843120"/>
            <a:ext cx="446277"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cxnSp>
        <p:nvCxnSpPr>
          <p:cNvPr id="58" name="Gerade Verbindung mit Pfeil 57"/>
          <p:cNvCxnSpPr>
            <a:cxnSpLocks noChangeShapeType="1"/>
          </p:cNvCxnSpPr>
          <p:nvPr/>
        </p:nvCxnSpPr>
        <p:spPr bwMode="auto">
          <a:xfrm>
            <a:off x="4903553"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59" name="Gerade Verbindung mit Pfeil 58"/>
          <p:cNvCxnSpPr>
            <a:cxnSpLocks noChangeShapeType="1"/>
          </p:cNvCxnSpPr>
          <p:nvPr/>
        </p:nvCxnSpPr>
        <p:spPr bwMode="auto">
          <a:xfrm>
            <a:off x="2716925" y="5524985"/>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2" name="Gerade Verbindung mit Pfeil 61"/>
          <p:cNvCxnSpPr>
            <a:cxnSpLocks noChangeShapeType="1"/>
          </p:cNvCxnSpPr>
          <p:nvPr/>
        </p:nvCxnSpPr>
        <p:spPr bwMode="auto">
          <a:xfrm flipH="1">
            <a:off x="2716926" y="4278964"/>
            <a:ext cx="1336094"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3" name="Gerade Verbindung mit Pfeil 62"/>
          <p:cNvCxnSpPr>
            <a:cxnSpLocks noChangeShapeType="1"/>
          </p:cNvCxnSpPr>
          <p:nvPr/>
        </p:nvCxnSpPr>
        <p:spPr bwMode="auto">
          <a:xfrm>
            <a:off x="4469726" y="2658220"/>
            <a:ext cx="0"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4" name="Gerade Verbindung mit Pfeil 63"/>
          <p:cNvCxnSpPr>
            <a:cxnSpLocks noChangeShapeType="1"/>
          </p:cNvCxnSpPr>
          <p:nvPr/>
        </p:nvCxnSpPr>
        <p:spPr bwMode="auto">
          <a:xfrm>
            <a:off x="6691199" y="2679830"/>
            <a:ext cx="0" cy="2379251"/>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5" name="Gerade Verbindung mit Pfeil 64"/>
          <p:cNvCxnSpPr>
            <a:cxnSpLocks noChangeShapeType="1"/>
          </p:cNvCxnSpPr>
          <p:nvPr/>
        </p:nvCxnSpPr>
        <p:spPr bwMode="auto">
          <a:xfrm>
            <a:off x="4874119" y="4278964"/>
            <a:ext cx="1379565" cy="79871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6" name="Gerade Verbindung mit Pfeil 65"/>
          <p:cNvCxnSpPr>
            <a:cxnSpLocks noChangeShapeType="1"/>
          </p:cNvCxnSpPr>
          <p:nvPr/>
        </p:nvCxnSpPr>
        <p:spPr bwMode="auto">
          <a:xfrm>
            <a:off x="2716925" y="2658220"/>
            <a:ext cx="1323633" cy="795606"/>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7" name="Gerade Verbindung mit Pfeil 66"/>
          <p:cNvCxnSpPr>
            <a:cxnSpLocks noChangeShapeType="1"/>
          </p:cNvCxnSpPr>
          <p:nvPr/>
        </p:nvCxnSpPr>
        <p:spPr bwMode="auto">
          <a:xfrm flipH="1">
            <a:off x="4865472" y="2665904"/>
            <a:ext cx="1367503" cy="80306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sp>
        <p:nvSpPr>
          <p:cNvPr id="69" name="Rechteck 68"/>
          <p:cNvSpPr/>
          <p:nvPr/>
        </p:nvSpPr>
        <p:spPr>
          <a:xfrm>
            <a:off x="1822573" y="1668844"/>
            <a:ext cx="2206400" cy="427794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Rechteck 69"/>
          <p:cNvSpPr/>
          <p:nvPr/>
        </p:nvSpPr>
        <p:spPr>
          <a:xfrm>
            <a:off x="4906860" y="1668844"/>
            <a:ext cx="2208055" cy="4277948"/>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Rechteck 71"/>
          <p:cNvSpPr/>
          <p:nvPr/>
        </p:nvSpPr>
        <p:spPr>
          <a:xfrm>
            <a:off x="4030627" y="1668844"/>
            <a:ext cx="872927" cy="4277948"/>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1" name="Titel 1">
            <a:extLst>
              <a:ext uri="{FF2B5EF4-FFF2-40B4-BE49-F238E27FC236}">
                <a16:creationId xmlns:a16="http://schemas.microsoft.com/office/drawing/2014/main" id="{67CBB704-C4AD-4913-AB3E-47B2A3A5DA5A}"/>
              </a:ext>
            </a:extLst>
          </p:cNvPr>
          <p:cNvSpPr txBox="1">
            <a:spLocks/>
          </p:cNvSpPr>
          <p:nvPr/>
        </p:nvSpPr>
        <p:spPr>
          <a:xfrm>
            <a:off x="457200" y="273600"/>
            <a:ext cx="8229300" cy="1144800"/>
          </a:xfrm>
        </p:spPr>
        <p:txBody>
          <a:bodyPr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4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b="1" dirty="0">
                <a:latin typeface="Calibri" panose="020F0502020204030204" pitchFamily="34" charset="0"/>
                <a:cs typeface="Calibri" panose="020F0502020204030204" pitchFamily="34" charset="0"/>
              </a:rPr>
              <a:t>DFS</a:t>
            </a:r>
          </a:p>
        </p:txBody>
      </p:sp>
    </p:spTree>
    <p:extLst>
      <p:ext uri="{BB962C8B-B14F-4D97-AF65-F5344CB8AC3E}">
        <p14:creationId xmlns:p14="http://schemas.microsoft.com/office/powerpoint/2010/main" val="31905148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 Verbindung mit Pfeil 6"/>
          <p:cNvCxnSpPr>
            <a:cxnSpLocks noChangeShapeType="1"/>
            <a:endCxn id="23" idx="1"/>
          </p:cNvCxnSpPr>
          <p:nvPr/>
        </p:nvCxnSpPr>
        <p:spPr bwMode="auto">
          <a:xfrm>
            <a:off x="2716925"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pic>
        <p:nvPicPr>
          <p:cNvPr id="23" name="Grafik 2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067056" y="1848220"/>
            <a:ext cx="810000" cy="810000"/>
          </a:xfrm>
          <a:prstGeom prst="rect">
            <a:avLst/>
          </a:prstGeom>
          <a:ln w="38100" cap="sq">
            <a:solidFill>
              <a:srgbClr val="000000"/>
            </a:solidFill>
            <a:prstDash val="solid"/>
            <a:miter lim="800000"/>
          </a:ln>
          <a:effectLst/>
        </p:spPr>
      </p:pic>
      <p:sp>
        <p:nvSpPr>
          <p:cNvPr id="25" name="Rechteck 24"/>
          <p:cNvSpPr/>
          <p:nvPr/>
        </p:nvSpPr>
        <p:spPr>
          <a:xfrm>
            <a:off x="4180427" y="1610198"/>
            <a:ext cx="560090"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Vienna</a:t>
            </a:r>
          </a:p>
        </p:txBody>
      </p:sp>
      <p:pic>
        <p:nvPicPr>
          <p:cNvPr id="22" name="Grafik 2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257165" y="1848220"/>
            <a:ext cx="810000" cy="810000"/>
          </a:xfrm>
          <a:prstGeom prst="rect">
            <a:avLst/>
          </a:prstGeom>
          <a:ln w="38100" cap="sq">
            <a:solidFill>
              <a:srgbClr val="000000"/>
            </a:solidFill>
            <a:prstDash val="solid"/>
            <a:miter lim="800000"/>
          </a:ln>
          <a:effectLst/>
        </p:spPr>
      </p:pic>
      <p:sp>
        <p:nvSpPr>
          <p:cNvPr id="28" name="Rechteck 27"/>
          <p:cNvSpPr/>
          <p:nvPr/>
        </p:nvSpPr>
        <p:spPr>
          <a:xfrm>
            <a:off x="6374907" y="1604824"/>
            <a:ext cx="574517" cy="230832"/>
          </a:xfrm>
          <a:prstGeom prst="rect">
            <a:avLst/>
          </a:prstGeom>
          <a:noFill/>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pic>
        <p:nvPicPr>
          <p:cNvPr id="11" name="Grafik 10"/>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055471" y="3468964"/>
            <a:ext cx="810000" cy="810000"/>
          </a:xfrm>
          <a:prstGeom prst="rect">
            <a:avLst/>
          </a:prstGeom>
          <a:ln w="38100" cap="sq">
            <a:solidFill>
              <a:srgbClr val="000000"/>
            </a:solidFill>
            <a:prstDash val="solid"/>
            <a:miter lim="800000"/>
          </a:ln>
          <a:effectLst/>
        </p:spPr>
      </p:pic>
      <p:sp>
        <p:nvSpPr>
          <p:cNvPr id="31" name="Rechteck 30"/>
          <p:cNvSpPr/>
          <p:nvPr/>
        </p:nvSpPr>
        <p:spPr>
          <a:xfrm>
            <a:off x="4902406" y="3730956"/>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0" name="Grafik 19"/>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906925" y="1848220"/>
            <a:ext cx="810000" cy="810000"/>
          </a:xfrm>
          <a:prstGeom prst="rect">
            <a:avLst/>
          </a:prstGeom>
          <a:ln w="38100" cap="sq">
            <a:solidFill>
              <a:srgbClr val="000000"/>
            </a:solidFill>
            <a:prstDash val="solid"/>
            <a:miter lim="800000"/>
          </a:ln>
          <a:effectLst>
            <a:glow>
              <a:schemeClr val="accent1"/>
            </a:glow>
            <a:softEdge rad="0"/>
          </a:effectLst>
        </p:spPr>
      </p:pic>
      <p:sp>
        <p:nvSpPr>
          <p:cNvPr id="32" name="Rechteck 31"/>
          <p:cNvSpPr/>
          <p:nvPr/>
        </p:nvSpPr>
        <p:spPr>
          <a:xfrm>
            <a:off x="2080773" y="1604824"/>
            <a:ext cx="462306" cy="230832"/>
          </a:xfrm>
          <a:prstGeom prst="rect">
            <a:avLst/>
          </a:prstGeom>
          <a:noFill/>
          <a:effectLst>
            <a:glow>
              <a:schemeClr val="accent1"/>
            </a:glow>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4" name="Grafik 23"/>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067056" y="5089708"/>
            <a:ext cx="810000" cy="810000"/>
          </a:xfrm>
          <a:prstGeom prst="rect">
            <a:avLst/>
          </a:prstGeom>
          <a:ln w="38100" cap="sq">
            <a:solidFill>
              <a:srgbClr val="000000"/>
            </a:solidFill>
            <a:prstDash val="solid"/>
            <a:miter lim="800000"/>
          </a:ln>
          <a:effectLst/>
        </p:spPr>
      </p:pic>
      <p:sp>
        <p:nvSpPr>
          <p:cNvPr id="33" name="Rechteck 32"/>
          <p:cNvSpPr/>
          <p:nvPr/>
        </p:nvSpPr>
        <p:spPr>
          <a:xfrm>
            <a:off x="4168297" y="4845975"/>
            <a:ext cx="590546"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London</a:t>
            </a:r>
          </a:p>
        </p:txBody>
      </p:sp>
      <p:pic>
        <p:nvPicPr>
          <p:cNvPr id="18" name="Grafik 17"/>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257165" y="5089708"/>
            <a:ext cx="810000" cy="810000"/>
          </a:xfrm>
          <a:prstGeom prst="rect">
            <a:avLst/>
          </a:prstGeom>
          <a:ln w="38100" cap="sq">
            <a:solidFill>
              <a:srgbClr val="000000"/>
            </a:solidFill>
            <a:prstDash val="solid"/>
            <a:miter lim="800000"/>
          </a:ln>
          <a:effectLst/>
        </p:spPr>
      </p:pic>
      <p:sp>
        <p:nvSpPr>
          <p:cNvPr id="34" name="Rechteck 33"/>
          <p:cNvSpPr/>
          <p:nvPr/>
        </p:nvSpPr>
        <p:spPr>
          <a:xfrm>
            <a:off x="5284348" y="5386485"/>
            <a:ext cx="914353" cy="230832"/>
          </a:xfrm>
          <a:prstGeom prst="rect">
            <a:avLst/>
          </a:prstGeom>
          <a:noFill/>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pic>
        <p:nvPicPr>
          <p:cNvPr id="21" name="Grafik 20"/>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1906925" y="5089708"/>
            <a:ext cx="810000" cy="810000"/>
          </a:xfrm>
          <a:prstGeom prst="rect">
            <a:avLst/>
          </a:prstGeom>
          <a:ln w="38100" cap="sq">
            <a:solidFill>
              <a:srgbClr val="000000"/>
            </a:solidFill>
            <a:prstDash val="solid"/>
            <a:miter lim="800000"/>
          </a:ln>
          <a:effectLst/>
        </p:spPr>
      </p:pic>
      <p:sp>
        <p:nvSpPr>
          <p:cNvPr id="35" name="Rechteck 34"/>
          <p:cNvSpPr/>
          <p:nvPr/>
        </p:nvSpPr>
        <p:spPr>
          <a:xfrm>
            <a:off x="2088787" y="4843120"/>
            <a:ext cx="446277"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cxnSp>
        <p:nvCxnSpPr>
          <p:cNvPr id="43" name="Gerade Verbindung mit Pfeil 42"/>
          <p:cNvCxnSpPr>
            <a:cxnSpLocks noChangeShapeType="1"/>
          </p:cNvCxnSpPr>
          <p:nvPr/>
        </p:nvCxnSpPr>
        <p:spPr bwMode="auto">
          <a:xfrm>
            <a:off x="4903553"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4" name="Gerade Verbindung mit Pfeil 43"/>
          <p:cNvCxnSpPr>
            <a:cxnSpLocks noChangeShapeType="1"/>
          </p:cNvCxnSpPr>
          <p:nvPr/>
        </p:nvCxnSpPr>
        <p:spPr bwMode="auto">
          <a:xfrm>
            <a:off x="2716925" y="5524985"/>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5" name="Gerade Verbindung mit Pfeil 44"/>
          <p:cNvCxnSpPr>
            <a:cxnSpLocks noChangeShapeType="1"/>
          </p:cNvCxnSpPr>
          <p:nvPr/>
        </p:nvCxnSpPr>
        <p:spPr bwMode="auto">
          <a:xfrm flipH="1">
            <a:off x="2716926" y="4278964"/>
            <a:ext cx="1336094"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0" name="Gerade Verbindung mit Pfeil 59"/>
          <p:cNvCxnSpPr>
            <a:cxnSpLocks noChangeShapeType="1"/>
          </p:cNvCxnSpPr>
          <p:nvPr/>
        </p:nvCxnSpPr>
        <p:spPr bwMode="auto">
          <a:xfrm>
            <a:off x="4469726" y="2658220"/>
            <a:ext cx="0"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1" name="Gerade Verbindung mit Pfeil 60"/>
          <p:cNvCxnSpPr>
            <a:cxnSpLocks noChangeShapeType="1"/>
          </p:cNvCxnSpPr>
          <p:nvPr/>
        </p:nvCxnSpPr>
        <p:spPr bwMode="auto">
          <a:xfrm>
            <a:off x="6691199" y="2679830"/>
            <a:ext cx="0" cy="2379251"/>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8" name="Gerade Verbindung mit Pfeil 67"/>
          <p:cNvCxnSpPr>
            <a:cxnSpLocks noChangeShapeType="1"/>
          </p:cNvCxnSpPr>
          <p:nvPr/>
        </p:nvCxnSpPr>
        <p:spPr bwMode="auto">
          <a:xfrm>
            <a:off x="4874119" y="4278964"/>
            <a:ext cx="1379565" cy="79871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1" name="Gerade Verbindung mit Pfeil 70"/>
          <p:cNvCxnSpPr>
            <a:cxnSpLocks noChangeShapeType="1"/>
          </p:cNvCxnSpPr>
          <p:nvPr/>
        </p:nvCxnSpPr>
        <p:spPr bwMode="auto">
          <a:xfrm>
            <a:off x="2716925" y="2658220"/>
            <a:ext cx="1323633" cy="795606"/>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4" name="Gerade Verbindung mit Pfeil 73"/>
          <p:cNvCxnSpPr>
            <a:cxnSpLocks noChangeShapeType="1"/>
          </p:cNvCxnSpPr>
          <p:nvPr/>
        </p:nvCxnSpPr>
        <p:spPr bwMode="auto">
          <a:xfrm flipH="1">
            <a:off x="4865472" y="2665904"/>
            <a:ext cx="1367503" cy="80306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sp>
        <p:nvSpPr>
          <p:cNvPr id="30" name="Rechteck 29"/>
          <p:cNvSpPr/>
          <p:nvPr/>
        </p:nvSpPr>
        <p:spPr>
          <a:xfrm>
            <a:off x="1827251" y="1668844"/>
            <a:ext cx="2206400" cy="427794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Rechteck 37"/>
          <p:cNvSpPr/>
          <p:nvPr/>
        </p:nvSpPr>
        <p:spPr>
          <a:xfrm>
            <a:off x="4906860" y="1668844"/>
            <a:ext cx="2208055" cy="4277948"/>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Rechteck 38"/>
          <p:cNvSpPr/>
          <p:nvPr/>
        </p:nvSpPr>
        <p:spPr>
          <a:xfrm>
            <a:off x="4030627" y="2690066"/>
            <a:ext cx="872927" cy="3260137"/>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Pfeil nach rechts 40"/>
          <p:cNvSpPr/>
          <p:nvPr/>
        </p:nvSpPr>
        <p:spPr>
          <a:xfrm>
            <a:off x="3580775" y="1900234"/>
            <a:ext cx="362047" cy="281978"/>
          </a:xfrm>
          <a:prstGeom prst="rightArrow">
            <a:avLst/>
          </a:prstGeom>
          <a:gradFill>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Titel 1">
            <a:extLst>
              <a:ext uri="{FF2B5EF4-FFF2-40B4-BE49-F238E27FC236}">
                <a16:creationId xmlns:a16="http://schemas.microsoft.com/office/drawing/2014/main" id="{8823D8DF-3163-483C-8C0B-B5164735C76D}"/>
              </a:ext>
            </a:extLst>
          </p:cNvPr>
          <p:cNvSpPr txBox="1">
            <a:spLocks/>
          </p:cNvSpPr>
          <p:nvPr/>
        </p:nvSpPr>
        <p:spPr>
          <a:xfrm>
            <a:off x="457200" y="273600"/>
            <a:ext cx="8229300" cy="1144800"/>
          </a:xfrm>
        </p:spPr>
        <p:txBody>
          <a:bodyPr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4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b="1" dirty="0">
                <a:latin typeface="Calibri" panose="020F0502020204030204" pitchFamily="34" charset="0"/>
                <a:cs typeface="Calibri" panose="020F0502020204030204" pitchFamily="34" charset="0"/>
              </a:rPr>
              <a:t>DFS</a:t>
            </a:r>
          </a:p>
        </p:txBody>
      </p:sp>
    </p:spTree>
    <p:extLst>
      <p:ext uri="{BB962C8B-B14F-4D97-AF65-F5344CB8AC3E}">
        <p14:creationId xmlns:p14="http://schemas.microsoft.com/office/powerpoint/2010/main" val="37961956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hteck 30"/>
          <p:cNvSpPr/>
          <p:nvPr/>
        </p:nvSpPr>
        <p:spPr>
          <a:xfrm>
            <a:off x="4902406" y="3730956"/>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cxnSp>
        <p:nvCxnSpPr>
          <p:cNvPr id="7" name="Gerade Verbindung mit Pfeil 6"/>
          <p:cNvCxnSpPr>
            <a:cxnSpLocks noChangeShapeType="1"/>
            <a:endCxn id="23" idx="1"/>
          </p:cNvCxnSpPr>
          <p:nvPr/>
        </p:nvCxnSpPr>
        <p:spPr bwMode="auto">
          <a:xfrm>
            <a:off x="2716925"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pic>
        <p:nvPicPr>
          <p:cNvPr id="23" name="Grafik 2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067056" y="1848220"/>
            <a:ext cx="810000" cy="810000"/>
          </a:xfrm>
          <a:prstGeom prst="rect">
            <a:avLst/>
          </a:prstGeom>
          <a:ln w="38100" cap="sq">
            <a:solidFill>
              <a:srgbClr val="000000"/>
            </a:solidFill>
            <a:prstDash val="solid"/>
            <a:miter lim="800000"/>
          </a:ln>
          <a:effectLst/>
        </p:spPr>
      </p:pic>
      <p:sp>
        <p:nvSpPr>
          <p:cNvPr id="25" name="Rechteck 24"/>
          <p:cNvSpPr/>
          <p:nvPr/>
        </p:nvSpPr>
        <p:spPr>
          <a:xfrm>
            <a:off x="4180427" y="1610198"/>
            <a:ext cx="560090"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Vienna</a:t>
            </a:r>
          </a:p>
        </p:txBody>
      </p:sp>
      <p:pic>
        <p:nvPicPr>
          <p:cNvPr id="22" name="Grafik 2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257165" y="1848220"/>
            <a:ext cx="810000" cy="810000"/>
          </a:xfrm>
          <a:prstGeom prst="rect">
            <a:avLst/>
          </a:prstGeom>
          <a:ln w="38100" cap="sq">
            <a:solidFill>
              <a:srgbClr val="000000"/>
            </a:solidFill>
            <a:prstDash val="solid"/>
            <a:miter lim="800000"/>
          </a:ln>
          <a:effectLst/>
        </p:spPr>
      </p:pic>
      <p:sp>
        <p:nvSpPr>
          <p:cNvPr id="28" name="Rechteck 27"/>
          <p:cNvSpPr/>
          <p:nvPr/>
        </p:nvSpPr>
        <p:spPr>
          <a:xfrm>
            <a:off x="6374907" y="1604824"/>
            <a:ext cx="574517" cy="230832"/>
          </a:xfrm>
          <a:prstGeom prst="rect">
            <a:avLst/>
          </a:prstGeom>
          <a:noFill/>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pic>
        <p:nvPicPr>
          <p:cNvPr id="11" name="Grafik 10"/>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055471" y="3468964"/>
            <a:ext cx="810000" cy="810000"/>
          </a:xfrm>
          <a:prstGeom prst="rect">
            <a:avLst/>
          </a:prstGeom>
          <a:ln w="38100" cap="sq">
            <a:solidFill>
              <a:srgbClr val="000000"/>
            </a:solidFill>
            <a:prstDash val="solid"/>
            <a:miter lim="800000"/>
          </a:ln>
          <a:effectLst/>
        </p:spPr>
      </p:pic>
      <p:pic>
        <p:nvPicPr>
          <p:cNvPr id="20" name="Grafik 19"/>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906925" y="1848220"/>
            <a:ext cx="810000" cy="810000"/>
          </a:xfrm>
          <a:prstGeom prst="rect">
            <a:avLst/>
          </a:prstGeom>
          <a:ln w="38100" cap="sq">
            <a:solidFill>
              <a:srgbClr val="000000"/>
            </a:solidFill>
            <a:prstDash val="solid"/>
            <a:miter lim="800000"/>
          </a:ln>
          <a:effectLst>
            <a:glow>
              <a:schemeClr val="accent1"/>
            </a:glow>
            <a:softEdge rad="0"/>
          </a:effectLst>
        </p:spPr>
      </p:pic>
      <p:sp>
        <p:nvSpPr>
          <p:cNvPr id="32" name="Rechteck 31"/>
          <p:cNvSpPr/>
          <p:nvPr/>
        </p:nvSpPr>
        <p:spPr>
          <a:xfrm>
            <a:off x="2080773" y="1604824"/>
            <a:ext cx="462306" cy="230832"/>
          </a:xfrm>
          <a:prstGeom prst="rect">
            <a:avLst/>
          </a:prstGeom>
          <a:noFill/>
          <a:effectLst>
            <a:glow>
              <a:schemeClr val="accent1"/>
            </a:glow>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4" name="Grafik 23"/>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067056" y="5089708"/>
            <a:ext cx="810000" cy="810000"/>
          </a:xfrm>
          <a:prstGeom prst="rect">
            <a:avLst/>
          </a:prstGeom>
          <a:ln w="38100" cap="sq">
            <a:solidFill>
              <a:srgbClr val="000000"/>
            </a:solidFill>
            <a:prstDash val="solid"/>
            <a:miter lim="800000"/>
          </a:ln>
          <a:effectLst/>
        </p:spPr>
      </p:pic>
      <p:sp>
        <p:nvSpPr>
          <p:cNvPr id="33" name="Rechteck 32"/>
          <p:cNvSpPr/>
          <p:nvPr/>
        </p:nvSpPr>
        <p:spPr>
          <a:xfrm>
            <a:off x="4168297" y="4845975"/>
            <a:ext cx="590546"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London</a:t>
            </a:r>
          </a:p>
        </p:txBody>
      </p:sp>
      <p:pic>
        <p:nvPicPr>
          <p:cNvPr id="18" name="Grafik 17"/>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257165" y="5089708"/>
            <a:ext cx="810000" cy="810000"/>
          </a:xfrm>
          <a:prstGeom prst="rect">
            <a:avLst/>
          </a:prstGeom>
          <a:ln w="38100" cap="sq">
            <a:solidFill>
              <a:srgbClr val="000000"/>
            </a:solidFill>
            <a:prstDash val="solid"/>
            <a:miter lim="800000"/>
          </a:ln>
          <a:effectLst/>
        </p:spPr>
      </p:pic>
      <p:sp>
        <p:nvSpPr>
          <p:cNvPr id="34" name="Rechteck 33"/>
          <p:cNvSpPr/>
          <p:nvPr/>
        </p:nvSpPr>
        <p:spPr>
          <a:xfrm>
            <a:off x="5284348" y="5386485"/>
            <a:ext cx="914353" cy="230832"/>
          </a:xfrm>
          <a:prstGeom prst="rect">
            <a:avLst/>
          </a:prstGeom>
          <a:noFill/>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pic>
        <p:nvPicPr>
          <p:cNvPr id="21" name="Grafik 20"/>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1906925" y="5089708"/>
            <a:ext cx="810000" cy="810000"/>
          </a:xfrm>
          <a:prstGeom prst="rect">
            <a:avLst/>
          </a:prstGeom>
          <a:ln w="38100" cap="sq">
            <a:solidFill>
              <a:srgbClr val="000000"/>
            </a:solidFill>
            <a:prstDash val="solid"/>
            <a:miter lim="800000"/>
          </a:ln>
          <a:effectLst/>
        </p:spPr>
      </p:pic>
      <p:sp>
        <p:nvSpPr>
          <p:cNvPr id="35" name="Rechteck 34"/>
          <p:cNvSpPr/>
          <p:nvPr/>
        </p:nvSpPr>
        <p:spPr>
          <a:xfrm>
            <a:off x="2088787" y="4843120"/>
            <a:ext cx="446277"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cxnSp>
        <p:nvCxnSpPr>
          <p:cNvPr id="43" name="Gerade Verbindung mit Pfeil 42"/>
          <p:cNvCxnSpPr>
            <a:cxnSpLocks noChangeShapeType="1"/>
          </p:cNvCxnSpPr>
          <p:nvPr/>
        </p:nvCxnSpPr>
        <p:spPr bwMode="auto">
          <a:xfrm>
            <a:off x="4903553"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4" name="Gerade Verbindung mit Pfeil 43"/>
          <p:cNvCxnSpPr>
            <a:cxnSpLocks noChangeShapeType="1"/>
          </p:cNvCxnSpPr>
          <p:nvPr/>
        </p:nvCxnSpPr>
        <p:spPr bwMode="auto">
          <a:xfrm>
            <a:off x="2716925" y="5524985"/>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5" name="Gerade Verbindung mit Pfeil 44"/>
          <p:cNvCxnSpPr>
            <a:cxnSpLocks noChangeShapeType="1"/>
          </p:cNvCxnSpPr>
          <p:nvPr/>
        </p:nvCxnSpPr>
        <p:spPr bwMode="auto">
          <a:xfrm flipH="1">
            <a:off x="2716926" y="4278964"/>
            <a:ext cx="1336094"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0" name="Gerade Verbindung mit Pfeil 59"/>
          <p:cNvCxnSpPr>
            <a:cxnSpLocks noChangeShapeType="1"/>
          </p:cNvCxnSpPr>
          <p:nvPr/>
        </p:nvCxnSpPr>
        <p:spPr bwMode="auto">
          <a:xfrm>
            <a:off x="4469726" y="2658220"/>
            <a:ext cx="0"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1" name="Gerade Verbindung mit Pfeil 60"/>
          <p:cNvCxnSpPr>
            <a:cxnSpLocks noChangeShapeType="1"/>
          </p:cNvCxnSpPr>
          <p:nvPr/>
        </p:nvCxnSpPr>
        <p:spPr bwMode="auto">
          <a:xfrm>
            <a:off x="6691199" y="2679830"/>
            <a:ext cx="0" cy="2379251"/>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8" name="Gerade Verbindung mit Pfeil 67"/>
          <p:cNvCxnSpPr>
            <a:cxnSpLocks noChangeShapeType="1"/>
          </p:cNvCxnSpPr>
          <p:nvPr/>
        </p:nvCxnSpPr>
        <p:spPr bwMode="auto">
          <a:xfrm>
            <a:off x="4874119" y="4278964"/>
            <a:ext cx="1379565" cy="79871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1" name="Gerade Verbindung mit Pfeil 70"/>
          <p:cNvCxnSpPr>
            <a:cxnSpLocks noChangeShapeType="1"/>
          </p:cNvCxnSpPr>
          <p:nvPr/>
        </p:nvCxnSpPr>
        <p:spPr bwMode="auto">
          <a:xfrm>
            <a:off x="2716925" y="2658220"/>
            <a:ext cx="1323633" cy="795606"/>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4" name="Gerade Verbindung mit Pfeil 73"/>
          <p:cNvCxnSpPr>
            <a:cxnSpLocks noChangeShapeType="1"/>
          </p:cNvCxnSpPr>
          <p:nvPr/>
        </p:nvCxnSpPr>
        <p:spPr bwMode="auto">
          <a:xfrm flipH="1">
            <a:off x="4865472" y="2665904"/>
            <a:ext cx="1367503" cy="80306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sp>
        <p:nvSpPr>
          <p:cNvPr id="38" name="Rechteck 37"/>
          <p:cNvSpPr/>
          <p:nvPr/>
        </p:nvSpPr>
        <p:spPr>
          <a:xfrm>
            <a:off x="1827251" y="2693477"/>
            <a:ext cx="2206400" cy="3266963"/>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Rechteck 38"/>
          <p:cNvSpPr/>
          <p:nvPr/>
        </p:nvSpPr>
        <p:spPr>
          <a:xfrm>
            <a:off x="4903448" y="1680392"/>
            <a:ext cx="2208055" cy="2487910"/>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Rechteck 39"/>
          <p:cNvSpPr/>
          <p:nvPr/>
        </p:nvSpPr>
        <p:spPr>
          <a:xfrm>
            <a:off x="4030627" y="2689698"/>
            <a:ext cx="872927" cy="3250269"/>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Pfeil nach rechts 40"/>
          <p:cNvSpPr/>
          <p:nvPr/>
        </p:nvSpPr>
        <p:spPr>
          <a:xfrm>
            <a:off x="1361302" y="1971767"/>
            <a:ext cx="362047" cy="281978"/>
          </a:xfrm>
          <a:prstGeom prst="rightArrow">
            <a:avLst/>
          </a:prstGeom>
          <a:gradFill>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Rechteck 41"/>
          <p:cNvSpPr/>
          <p:nvPr/>
        </p:nvSpPr>
        <p:spPr>
          <a:xfrm>
            <a:off x="4898342" y="4168302"/>
            <a:ext cx="2208055" cy="1761430"/>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3" name="Titel 1">
            <a:extLst>
              <a:ext uri="{FF2B5EF4-FFF2-40B4-BE49-F238E27FC236}">
                <a16:creationId xmlns:a16="http://schemas.microsoft.com/office/drawing/2014/main" id="{9103038C-CF18-481C-B2F3-9A6E28874CC4}"/>
              </a:ext>
            </a:extLst>
          </p:cNvPr>
          <p:cNvSpPr txBox="1">
            <a:spLocks/>
          </p:cNvSpPr>
          <p:nvPr/>
        </p:nvSpPr>
        <p:spPr>
          <a:xfrm>
            <a:off x="457200" y="273600"/>
            <a:ext cx="8229300" cy="1144800"/>
          </a:xfrm>
        </p:spPr>
        <p:txBody>
          <a:bodyPr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4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b="1" dirty="0">
                <a:latin typeface="Calibri" panose="020F0502020204030204" pitchFamily="34" charset="0"/>
                <a:cs typeface="Calibri" panose="020F0502020204030204" pitchFamily="34" charset="0"/>
              </a:rPr>
              <a:t>DFS</a:t>
            </a:r>
          </a:p>
        </p:txBody>
      </p:sp>
    </p:spTree>
    <p:extLst>
      <p:ext uri="{BB962C8B-B14F-4D97-AF65-F5344CB8AC3E}">
        <p14:creationId xmlns:p14="http://schemas.microsoft.com/office/powerpoint/2010/main" val="9044381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 Verbindung mit Pfeil 6"/>
          <p:cNvCxnSpPr>
            <a:cxnSpLocks noChangeShapeType="1"/>
            <a:endCxn id="23" idx="1"/>
          </p:cNvCxnSpPr>
          <p:nvPr/>
        </p:nvCxnSpPr>
        <p:spPr bwMode="auto">
          <a:xfrm>
            <a:off x="2716925"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pic>
        <p:nvPicPr>
          <p:cNvPr id="23" name="Grafik 2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067056" y="1848220"/>
            <a:ext cx="810000" cy="810000"/>
          </a:xfrm>
          <a:prstGeom prst="rect">
            <a:avLst/>
          </a:prstGeom>
          <a:ln w="38100" cap="sq">
            <a:solidFill>
              <a:srgbClr val="000000"/>
            </a:solidFill>
            <a:prstDash val="solid"/>
            <a:miter lim="800000"/>
          </a:ln>
          <a:effectLst/>
        </p:spPr>
      </p:pic>
      <p:sp>
        <p:nvSpPr>
          <p:cNvPr id="25" name="Rechteck 24"/>
          <p:cNvSpPr/>
          <p:nvPr/>
        </p:nvSpPr>
        <p:spPr>
          <a:xfrm>
            <a:off x="4180427" y="1610198"/>
            <a:ext cx="560090"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Vienna</a:t>
            </a:r>
          </a:p>
        </p:txBody>
      </p:sp>
      <p:pic>
        <p:nvPicPr>
          <p:cNvPr id="22" name="Grafik 2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257165" y="1848220"/>
            <a:ext cx="810000" cy="810000"/>
          </a:xfrm>
          <a:prstGeom prst="rect">
            <a:avLst/>
          </a:prstGeom>
          <a:ln w="38100" cap="sq">
            <a:solidFill>
              <a:srgbClr val="000000"/>
            </a:solidFill>
            <a:prstDash val="solid"/>
            <a:miter lim="800000"/>
          </a:ln>
          <a:effectLst/>
        </p:spPr>
      </p:pic>
      <p:sp>
        <p:nvSpPr>
          <p:cNvPr id="28" name="Rechteck 27"/>
          <p:cNvSpPr/>
          <p:nvPr/>
        </p:nvSpPr>
        <p:spPr>
          <a:xfrm>
            <a:off x="6374907" y="1604824"/>
            <a:ext cx="574517" cy="230832"/>
          </a:xfrm>
          <a:prstGeom prst="rect">
            <a:avLst/>
          </a:prstGeom>
          <a:noFill/>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pic>
        <p:nvPicPr>
          <p:cNvPr id="11" name="Grafik 10"/>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055471" y="3468964"/>
            <a:ext cx="810000" cy="810000"/>
          </a:xfrm>
          <a:prstGeom prst="rect">
            <a:avLst/>
          </a:prstGeom>
          <a:ln w="38100" cap="sq">
            <a:solidFill>
              <a:srgbClr val="000000"/>
            </a:solidFill>
            <a:prstDash val="solid"/>
            <a:miter lim="800000"/>
          </a:ln>
          <a:effectLst/>
        </p:spPr>
      </p:pic>
      <p:sp>
        <p:nvSpPr>
          <p:cNvPr id="31" name="Rechteck 30"/>
          <p:cNvSpPr/>
          <p:nvPr/>
        </p:nvSpPr>
        <p:spPr>
          <a:xfrm>
            <a:off x="4902406" y="3730956"/>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0" name="Grafik 19"/>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906925" y="1848220"/>
            <a:ext cx="810000" cy="810000"/>
          </a:xfrm>
          <a:prstGeom prst="rect">
            <a:avLst/>
          </a:prstGeom>
          <a:ln w="38100" cap="sq">
            <a:solidFill>
              <a:srgbClr val="000000"/>
            </a:solidFill>
            <a:prstDash val="solid"/>
            <a:miter lim="800000"/>
          </a:ln>
          <a:effectLst>
            <a:glow>
              <a:schemeClr val="accent1"/>
            </a:glow>
            <a:softEdge rad="0"/>
          </a:effectLst>
        </p:spPr>
      </p:pic>
      <p:sp>
        <p:nvSpPr>
          <p:cNvPr id="32" name="Rechteck 31"/>
          <p:cNvSpPr/>
          <p:nvPr/>
        </p:nvSpPr>
        <p:spPr>
          <a:xfrm>
            <a:off x="2080773" y="1604824"/>
            <a:ext cx="462306" cy="230832"/>
          </a:xfrm>
          <a:prstGeom prst="rect">
            <a:avLst/>
          </a:prstGeom>
          <a:noFill/>
          <a:effectLst>
            <a:glow>
              <a:schemeClr val="accent1"/>
            </a:glow>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4" name="Grafik 23"/>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067056" y="5089708"/>
            <a:ext cx="810000" cy="810000"/>
          </a:xfrm>
          <a:prstGeom prst="rect">
            <a:avLst/>
          </a:prstGeom>
          <a:ln w="38100" cap="sq">
            <a:solidFill>
              <a:srgbClr val="000000"/>
            </a:solidFill>
            <a:prstDash val="solid"/>
            <a:miter lim="800000"/>
          </a:ln>
          <a:effectLst/>
        </p:spPr>
      </p:pic>
      <p:sp>
        <p:nvSpPr>
          <p:cNvPr id="33" name="Rechteck 32"/>
          <p:cNvSpPr/>
          <p:nvPr/>
        </p:nvSpPr>
        <p:spPr>
          <a:xfrm>
            <a:off x="4168297" y="4845975"/>
            <a:ext cx="590546"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London</a:t>
            </a:r>
          </a:p>
        </p:txBody>
      </p:sp>
      <p:pic>
        <p:nvPicPr>
          <p:cNvPr id="18" name="Grafik 17"/>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257165" y="5089708"/>
            <a:ext cx="810000" cy="810000"/>
          </a:xfrm>
          <a:prstGeom prst="rect">
            <a:avLst/>
          </a:prstGeom>
          <a:ln w="38100" cap="sq">
            <a:solidFill>
              <a:srgbClr val="000000"/>
            </a:solidFill>
            <a:prstDash val="solid"/>
            <a:miter lim="800000"/>
          </a:ln>
          <a:effectLst/>
        </p:spPr>
      </p:pic>
      <p:sp>
        <p:nvSpPr>
          <p:cNvPr id="34" name="Rechteck 33"/>
          <p:cNvSpPr/>
          <p:nvPr/>
        </p:nvSpPr>
        <p:spPr>
          <a:xfrm>
            <a:off x="5284348" y="5386485"/>
            <a:ext cx="914353" cy="230832"/>
          </a:xfrm>
          <a:prstGeom prst="rect">
            <a:avLst/>
          </a:prstGeom>
          <a:noFill/>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pic>
        <p:nvPicPr>
          <p:cNvPr id="21" name="Grafik 20"/>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1906925" y="5089708"/>
            <a:ext cx="810000" cy="810000"/>
          </a:xfrm>
          <a:prstGeom prst="rect">
            <a:avLst/>
          </a:prstGeom>
          <a:ln w="38100" cap="sq">
            <a:solidFill>
              <a:srgbClr val="000000"/>
            </a:solidFill>
            <a:prstDash val="solid"/>
            <a:miter lim="800000"/>
          </a:ln>
          <a:effectLst/>
        </p:spPr>
      </p:pic>
      <p:sp>
        <p:nvSpPr>
          <p:cNvPr id="35" name="Rechteck 34"/>
          <p:cNvSpPr/>
          <p:nvPr/>
        </p:nvSpPr>
        <p:spPr>
          <a:xfrm>
            <a:off x="2088787" y="4843120"/>
            <a:ext cx="446277"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cxnSp>
        <p:nvCxnSpPr>
          <p:cNvPr id="43" name="Gerade Verbindung mit Pfeil 42"/>
          <p:cNvCxnSpPr>
            <a:cxnSpLocks noChangeShapeType="1"/>
          </p:cNvCxnSpPr>
          <p:nvPr/>
        </p:nvCxnSpPr>
        <p:spPr bwMode="auto">
          <a:xfrm>
            <a:off x="4903553"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4" name="Gerade Verbindung mit Pfeil 43"/>
          <p:cNvCxnSpPr>
            <a:cxnSpLocks noChangeShapeType="1"/>
          </p:cNvCxnSpPr>
          <p:nvPr/>
        </p:nvCxnSpPr>
        <p:spPr bwMode="auto">
          <a:xfrm>
            <a:off x="2716925" y="5524985"/>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5" name="Gerade Verbindung mit Pfeil 44"/>
          <p:cNvCxnSpPr>
            <a:cxnSpLocks noChangeShapeType="1"/>
          </p:cNvCxnSpPr>
          <p:nvPr/>
        </p:nvCxnSpPr>
        <p:spPr bwMode="auto">
          <a:xfrm flipH="1">
            <a:off x="2716926" y="4278964"/>
            <a:ext cx="1336094"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0" name="Gerade Verbindung mit Pfeil 59"/>
          <p:cNvCxnSpPr>
            <a:cxnSpLocks noChangeShapeType="1"/>
          </p:cNvCxnSpPr>
          <p:nvPr/>
        </p:nvCxnSpPr>
        <p:spPr bwMode="auto">
          <a:xfrm>
            <a:off x="4469726" y="2658220"/>
            <a:ext cx="0"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1" name="Gerade Verbindung mit Pfeil 60"/>
          <p:cNvCxnSpPr>
            <a:cxnSpLocks noChangeShapeType="1"/>
          </p:cNvCxnSpPr>
          <p:nvPr/>
        </p:nvCxnSpPr>
        <p:spPr bwMode="auto">
          <a:xfrm>
            <a:off x="6691199" y="2679830"/>
            <a:ext cx="0" cy="2379251"/>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8" name="Gerade Verbindung mit Pfeil 67"/>
          <p:cNvCxnSpPr>
            <a:cxnSpLocks noChangeShapeType="1"/>
          </p:cNvCxnSpPr>
          <p:nvPr/>
        </p:nvCxnSpPr>
        <p:spPr bwMode="auto">
          <a:xfrm>
            <a:off x="4874119" y="4278964"/>
            <a:ext cx="1379565" cy="79871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1" name="Gerade Verbindung mit Pfeil 70"/>
          <p:cNvCxnSpPr>
            <a:cxnSpLocks noChangeShapeType="1"/>
          </p:cNvCxnSpPr>
          <p:nvPr/>
        </p:nvCxnSpPr>
        <p:spPr bwMode="auto">
          <a:xfrm>
            <a:off x="2716925" y="2658220"/>
            <a:ext cx="1323633" cy="795606"/>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4" name="Gerade Verbindung mit Pfeil 73"/>
          <p:cNvCxnSpPr>
            <a:cxnSpLocks noChangeShapeType="1"/>
          </p:cNvCxnSpPr>
          <p:nvPr/>
        </p:nvCxnSpPr>
        <p:spPr bwMode="auto">
          <a:xfrm flipH="1">
            <a:off x="4865472" y="2665904"/>
            <a:ext cx="1367503" cy="80306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sp>
        <p:nvSpPr>
          <p:cNvPr id="52" name="Rechteck 51"/>
          <p:cNvSpPr/>
          <p:nvPr/>
        </p:nvSpPr>
        <p:spPr>
          <a:xfrm>
            <a:off x="4030627" y="4330605"/>
            <a:ext cx="872927" cy="1609362"/>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Rechteck 39"/>
          <p:cNvSpPr/>
          <p:nvPr/>
        </p:nvSpPr>
        <p:spPr>
          <a:xfrm>
            <a:off x="1827251" y="3643009"/>
            <a:ext cx="2206400" cy="2317431"/>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9" name="Rechteck 48"/>
          <p:cNvSpPr/>
          <p:nvPr/>
        </p:nvSpPr>
        <p:spPr>
          <a:xfrm>
            <a:off x="4903448" y="1680392"/>
            <a:ext cx="2208055" cy="2121457"/>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5" name="Rechteck 54"/>
          <p:cNvSpPr/>
          <p:nvPr/>
        </p:nvSpPr>
        <p:spPr>
          <a:xfrm>
            <a:off x="4898342" y="4078581"/>
            <a:ext cx="2208055" cy="1851151"/>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6" name="Rechteck 55"/>
          <p:cNvSpPr/>
          <p:nvPr/>
        </p:nvSpPr>
        <p:spPr>
          <a:xfrm>
            <a:off x="5726317" y="3801850"/>
            <a:ext cx="1249179" cy="276273"/>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Titel 1">
            <a:extLst>
              <a:ext uri="{FF2B5EF4-FFF2-40B4-BE49-F238E27FC236}">
                <a16:creationId xmlns:a16="http://schemas.microsoft.com/office/drawing/2014/main" id="{5E28E9BD-FB48-493B-B432-4275CAFF8F12}"/>
              </a:ext>
            </a:extLst>
          </p:cNvPr>
          <p:cNvSpPr txBox="1">
            <a:spLocks/>
          </p:cNvSpPr>
          <p:nvPr/>
        </p:nvSpPr>
        <p:spPr>
          <a:xfrm>
            <a:off x="457200" y="273600"/>
            <a:ext cx="8229300" cy="1144800"/>
          </a:xfrm>
        </p:spPr>
        <p:txBody>
          <a:bodyPr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4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b="1" dirty="0">
                <a:latin typeface="Calibri" panose="020F0502020204030204" pitchFamily="34" charset="0"/>
                <a:cs typeface="Calibri" panose="020F0502020204030204" pitchFamily="34" charset="0"/>
              </a:rPr>
              <a:t>DFS</a:t>
            </a:r>
          </a:p>
        </p:txBody>
      </p:sp>
      <p:sp>
        <p:nvSpPr>
          <p:cNvPr id="42" name="Pfeil nach rechts 40">
            <a:extLst>
              <a:ext uri="{FF2B5EF4-FFF2-40B4-BE49-F238E27FC236}">
                <a16:creationId xmlns:a16="http://schemas.microsoft.com/office/drawing/2014/main" id="{8F748D55-6C2B-436D-829A-17FCBFD10BE7}"/>
              </a:ext>
            </a:extLst>
          </p:cNvPr>
          <p:cNvSpPr/>
          <p:nvPr/>
        </p:nvSpPr>
        <p:spPr>
          <a:xfrm>
            <a:off x="3523842" y="3732975"/>
            <a:ext cx="362047" cy="281978"/>
          </a:xfrm>
          <a:prstGeom prst="rightArrow">
            <a:avLst/>
          </a:prstGeom>
          <a:gradFill>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3" name="Rechteck 52">
            <a:extLst>
              <a:ext uri="{FF2B5EF4-FFF2-40B4-BE49-F238E27FC236}">
                <a16:creationId xmlns:a16="http://schemas.microsoft.com/office/drawing/2014/main" id="{51B23CEB-25B9-4DDE-95E8-84F5F8B15F52}"/>
              </a:ext>
            </a:extLst>
          </p:cNvPr>
          <p:cNvSpPr/>
          <p:nvPr/>
        </p:nvSpPr>
        <p:spPr>
          <a:xfrm>
            <a:off x="4030627" y="2690066"/>
            <a:ext cx="872927" cy="726605"/>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40381403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 Verbindung mit Pfeil 6"/>
          <p:cNvCxnSpPr>
            <a:cxnSpLocks noChangeShapeType="1"/>
            <a:endCxn id="23" idx="1"/>
          </p:cNvCxnSpPr>
          <p:nvPr/>
        </p:nvCxnSpPr>
        <p:spPr bwMode="auto">
          <a:xfrm>
            <a:off x="2716925"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pic>
        <p:nvPicPr>
          <p:cNvPr id="23" name="Grafik 2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067056" y="1848220"/>
            <a:ext cx="810000" cy="810000"/>
          </a:xfrm>
          <a:prstGeom prst="rect">
            <a:avLst/>
          </a:prstGeom>
          <a:ln w="38100" cap="sq">
            <a:solidFill>
              <a:srgbClr val="000000"/>
            </a:solidFill>
            <a:prstDash val="solid"/>
            <a:miter lim="800000"/>
          </a:ln>
          <a:effectLst/>
        </p:spPr>
      </p:pic>
      <p:sp>
        <p:nvSpPr>
          <p:cNvPr id="25" name="Rechteck 24"/>
          <p:cNvSpPr/>
          <p:nvPr/>
        </p:nvSpPr>
        <p:spPr>
          <a:xfrm>
            <a:off x="4180427" y="1610198"/>
            <a:ext cx="560090"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Vienna</a:t>
            </a:r>
          </a:p>
        </p:txBody>
      </p:sp>
      <p:pic>
        <p:nvPicPr>
          <p:cNvPr id="22" name="Grafik 2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257165" y="1848220"/>
            <a:ext cx="810000" cy="810000"/>
          </a:xfrm>
          <a:prstGeom prst="rect">
            <a:avLst/>
          </a:prstGeom>
          <a:ln w="38100" cap="sq">
            <a:solidFill>
              <a:srgbClr val="000000"/>
            </a:solidFill>
            <a:prstDash val="solid"/>
            <a:miter lim="800000"/>
          </a:ln>
          <a:effectLst/>
        </p:spPr>
      </p:pic>
      <p:sp>
        <p:nvSpPr>
          <p:cNvPr id="28" name="Rechteck 27"/>
          <p:cNvSpPr/>
          <p:nvPr/>
        </p:nvSpPr>
        <p:spPr>
          <a:xfrm>
            <a:off x="6374907" y="1604824"/>
            <a:ext cx="574517" cy="230832"/>
          </a:xfrm>
          <a:prstGeom prst="rect">
            <a:avLst/>
          </a:prstGeom>
          <a:noFill/>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pic>
        <p:nvPicPr>
          <p:cNvPr id="11" name="Grafik 10"/>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055471" y="3468964"/>
            <a:ext cx="810000" cy="810000"/>
          </a:xfrm>
          <a:prstGeom prst="rect">
            <a:avLst/>
          </a:prstGeom>
          <a:ln w="38100" cap="sq">
            <a:solidFill>
              <a:srgbClr val="000000"/>
            </a:solidFill>
            <a:prstDash val="solid"/>
            <a:miter lim="800000"/>
          </a:ln>
          <a:effectLst/>
        </p:spPr>
      </p:pic>
      <p:sp>
        <p:nvSpPr>
          <p:cNvPr id="31" name="Rechteck 30"/>
          <p:cNvSpPr/>
          <p:nvPr/>
        </p:nvSpPr>
        <p:spPr>
          <a:xfrm>
            <a:off x="4902406" y="3730956"/>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0" name="Grafik 19"/>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906925" y="1848220"/>
            <a:ext cx="810000" cy="810000"/>
          </a:xfrm>
          <a:prstGeom prst="rect">
            <a:avLst/>
          </a:prstGeom>
          <a:ln w="38100" cap="sq">
            <a:solidFill>
              <a:srgbClr val="000000"/>
            </a:solidFill>
            <a:prstDash val="solid"/>
            <a:miter lim="800000"/>
          </a:ln>
          <a:effectLst>
            <a:glow>
              <a:schemeClr val="accent1"/>
            </a:glow>
            <a:softEdge rad="0"/>
          </a:effectLst>
        </p:spPr>
      </p:pic>
      <p:sp>
        <p:nvSpPr>
          <p:cNvPr id="32" name="Rechteck 31"/>
          <p:cNvSpPr/>
          <p:nvPr/>
        </p:nvSpPr>
        <p:spPr>
          <a:xfrm>
            <a:off x="2080773" y="1604824"/>
            <a:ext cx="462306" cy="230832"/>
          </a:xfrm>
          <a:prstGeom prst="rect">
            <a:avLst/>
          </a:prstGeom>
          <a:noFill/>
          <a:effectLst>
            <a:glow>
              <a:schemeClr val="accent1"/>
            </a:glow>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4" name="Grafik 23"/>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067056" y="5089708"/>
            <a:ext cx="810000" cy="810000"/>
          </a:xfrm>
          <a:prstGeom prst="rect">
            <a:avLst/>
          </a:prstGeom>
          <a:ln w="38100" cap="sq">
            <a:solidFill>
              <a:srgbClr val="000000"/>
            </a:solidFill>
            <a:prstDash val="solid"/>
            <a:miter lim="800000"/>
          </a:ln>
          <a:effectLst/>
        </p:spPr>
      </p:pic>
      <p:sp>
        <p:nvSpPr>
          <p:cNvPr id="33" name="Rechteck 32"/>
          <p:cNvSpPr/>
          <p:nvPr/>
        </p:nvSpPr>
        <p:spPr>
          <a:xfrm>
            <a:off x="4168297" y="4845975"/>
            <a:ext cx="590546"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London</a:t>
            </a:r>
          </a:p>
        </p:txBody>
      </p:sp>
      <p:pic>
        <p:nvPicPr>
          <p:cNvPr id="18" name="Grafik 17"/>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257165" y="5089708"/>
            <a:ext cx="810000" cy="810000"/>
          </a:xfrm>
          <a:prstGeom prst="rect">
            <a:avLst/>
          </a:prstGeom>
          <a:ln w="38100" cap="sq">
            <a:solidFill>
              <a:srgbClr val="000000"/>
            </a:solidFill>
            <a:prstDash val="solid"/>
            <a:miter lim="800000"/>
          </a:ln>
          <a:effectLst/>
        </p:spPr>
      </p:pic>
      <p:sp>
        <p:nvSpPr>
          <p:cNvPr id="34" name="Rechteck 33"/>
          <p:cNvSpPr/>
          <p:nvPr/>
        </p:nvSpPr>
        <p:spPr>
          <a:xfrm>
            <a:off x="5284348" y="5386485"/>
            <a:ext cx="914353" cy="230832"/>
          </a:xfrm>
          <a:prstGeom prst="rect">
            <a:avLst/>
          </a:prstGeom>
          <a:noFill/>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pic>
        <p:nvPicPr>
          <p:cNvPr id="21" name="Grafik 20"/>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1906925" y="5089708"/>
            <a:ext cx="810000" cy="810000"/>
          </a:xfrm>
          <a:prstGeom prst="rect">
            <a:avLst/>
          </a:prstGeom>
          <a:ln w="38100" cap="sq">
            <a:solidFill>
              <a:srgbClr val="000000"/>
            </a:solidFill>
            <a:prstDash val="solid"/>
            <a:miter lim="800000"/>
          </a:ln>
          <a:effectLst/>
        </p:spPr>
      </p:pic>
      <p:sp>
        <p:nvSpPr>
          <p:cNvPr id="35" name="Rechteck 34"/>
          <p:cNvSpPr/>
          <p:nvPr/>
        </p:nvSpPr>
        <p:spPr>
          <a:xfrm>
            <a:off x="2088787" y="4843120"/>
            <a:ext cx="446277"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cxnSp>
        <p:nvCxnSpPr>
          <p:cNvPr id="43" name="Gerade Verbindung mit Pfeil 42"/>
          <p:cNvCxnSpPr>
            <a:cxnSpLocks noChangeShapeType="1"/>
          </p:cNvCxnSpPr>
          <p:nvPr/>
        </p:nvCxnSpPr>
        <p:spPr bwMode="auto">
          <a:xfrm>
            <a:off x="4903553"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4" name="Gerade Verbindung mit Pfeil 43"/>
          <p:cNvCxnSpPr>
            <a:cxnSpLocks noChangeShapeType="1"/>
          </p:cNvCxnSpPr>
          <p:nvPr/>
        </p:nvCxnSpPr>
        <p:spPr bwMode="auto">
          <a:xfrm>
            <a:off x="2716925" y="5524985"/>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5" name="Gerade Verbindung mit Pfeil 44"/>
          <p:cNvCxnSpPr>
            <a:cxnSpLocks noChangeShapeType="1"/>
          </p:cNvCxnSpPr>
          <p:nvPr/>
        </p:nvCxnSpPr>
        <p:spPr bwMode="auto">
          <a:xfrm flipH="1">
            <a:off x="2716926" y="4278964"/>
            <a:ext cx="1336094"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0" name="Gerade Verbindung mit Pfeil 59"/>
          <p:cNvCxnSpPr>
            <a:cxnSpLocks noChangeShapeType="1"/>
          </p:cNvCxnSpPr>
          <p:nvPr/>
        </p:nvCxnSpPr>
        <p:spPr bwMode="auto">
          <a:xfrm>
            <a:off x="4469726" y="2658220"/>
            <a:ext cx="0"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1" name="Gerade Verbindung mit Pfeil 60"/>
          <p:cNvCxnSpPr>
            <a:cxnSpLocks noChangeShapeType="1"/>
          </p:cNvCxnSpPr>
          <p:nvPr/>
        </p:nvCxnSpPr>
        <p:spPr bwMode="auto">
          <a:xfrm>
            <a:off x="6691199" y="2679830"/>
            <a:ext cx="0" cy="2379251"/>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8" name="Gerade Verbindung mit Pfeil 67"/>
          <p:cNvCxnSpPr>
            <a:cxnSpLocks noChangeShapeType="1"/>
          </p:cNvCxnSpPr>
          <p:nvPr/>
        </p:nvCxnSpPr>
        <p:spPr bwMode="auto">
          <a:xfrm>
            <a:off x="4874119" y="4278964"/>
            <a:ext cx="1379565" cy="79871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1" name="Gerade Verbindung mit Pfeil 70"/>
          <p:cNvCxnSpPr>
            <a:cxnSpLocks noChangeShapeType="1"/>
          </p:cNvCxnSpPr>
          <p:nvPr/>
        </p:nvCxnSpPr>
        <p:spPr bwMode="auto">
          <a:xfrm>
            <a:off x="2716925" y="2658220"/>
            <a:ext cx="1323633" cy="795606"/>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4" name="Gerade Verbindung mit Pfeil 73"/>
          <p:cNvCxnSpPr>
            <a:cxnSpLocks noChangeShapeType="1"/>
          </p:cNvCxnSpPr>
          <p:nvPr/>
        </p:nvCxnSpPr>
        <p:spPr bwMode="auto">
          <a:xfrm flipH="1">
            <a:off x="4865472" y="2665904"/>
            <a:ext cx="1367503" cy="80306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sp>
        <p:nvSpPr>
          <p:cNvPr id="38" name="Pfeil nach rechts 37"/>
          <p:cNvSpPr/>
          <p:nvPr/>
        </p:nvSpPr>
        <p:spPr>
          <a:xfrm>
            <a:off x="5712354" y="1862098"/>
            <a:ext cx="362047" cy="281978"/>
          </a:xfrm>
          <a:prstGeom prst="rightArrow">
            <a:avLst/>
          </a:prstGeom>
          <a:gradFill>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Rechteck 40"/>
          <p:cNvSpPr/>
          <p:nvPr/>
        </p:nvSpPr>
        <p:spPr>
          <a:xfrm>
            <a:off x="4030627" y="4330605"/>
            <a:ext cx="872927" cy="1609362"/>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2" name="Rechteck 51"/>
          <p:cNvSpPr/>
          <p:nvPr/>
        </p:nvSpPr>
        <p:spPr>
          <a:xfrm>
            <a:off x="1827251" y="3493040"/>
            <a:ext cx="2206400" cy="24674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3" name="Rechteck 52"/>
          <p:cNvSpPr/>
          <p:nvPr/>
        </p:nvSpPr>
        <p:spPr>
          <a:xfrm>
            <a:off x="6269909" y="2690065"/>
            <a:ext cx="797255" cy="1111784"/>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4" name="Rechteck 53"/>
          <p:cNvSpPr/>
          <p:nvPr/>
        </p:nvSpPr>
        <p:spPr>
          <a:xfrm>
            <a:off x="4898342" y="4078581"/>
            <a:ext cx="2208055" cy="1851151"/>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5" name="Rechteck 54"/>
          <p:cNvSpPr/>
          <p:nvPr/>
        </p:nvSpPr>
        <p:spPr>
          <a:xfrm>
            <a:off x="5726317" y="3801850"/>
            <a:ext cx="1249179" cy="276273"/>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Titel 1">
            <a:extLst>
              <a:ext uri="{FF2B5EF4-FFF2-40B4-BE49-F238E27FC236}">
                <a16:creationId xmlns:a16="http://schemas.microsoft.com/office/drawing/2014/main" id="{E0938CA6-933F-492A-9271-2137FFB1E94C}"/>
              </a:ext>
            </a:extLst>
          </p:cNvPr>
          <p:cNvSpPr txBox="1">
            <a:spLocks/>
          </p:cNvSpPr>
          <p:nvPr/>
        </p:nvSpPr>
        <p:spPr>
          <a:xfrm>
            <a:off x="457200" y="273600"/>
            <a:ext cx="8229300" cy="1144800"/>
          </a:xfrm>
        </p:spPr>
        <p:txBody>
          <a:bodyPr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4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b="1" dirty="0">
                <a:latin typeface="Calibri" panose="020F0502020204030204" pitchFamily="34" charset="0"/>
                <a:cs typeface="Calibri" panose="020F0502020204030204" pitchFamily="34" charset="0"/>
              </a:rPr>
              <a:t>DFS</a:t>
            </a:r>
          </a:p>
        </p:txBody>
      </p:sp>
      <p:sp>
        <p:nvSpPr>
          <p:cNvPr id="47" name="Rechteck 46">
            <a:extLst>
              <a:ext uri="{FF2B5EF4-FFF2-40B4-BE49-F238E27FC236}">
                <a16:creationId xmlns:a16="http://schemas.microsoft.com/office/drawing/2014/main" id="{3A1ECD60-2892-4186-AFC3-9350D74E4298}"/>
              </a:ext>
            </a:extLst>
          </p:cNvPr>
          <p:cNvSpPr/>
          <p:nvPr/>
        </p:nvSpPr>
        <p:spPr>
          <a:xfrm>
            <a:off x="4030627" y="2690066"/>
            <a:ext cx="872927" cy="726605"/>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6" name="Rechteck 55">
            <a:extLst>
              <a:ext uri="{FF2B5EF4-FFF2-40B4-BE49-F238E27FC236}">
                <a16:creationId xmlns:a16="http://schemas.microsoft.com/office/drawing/2014/main" id="{B207E389-4D26-416F-B036-3C574856198B}"/>
              </a:ext>
            </a:extLst>
          </p:cNvPr>
          <p:cNvSpPr/>
          <p:nvPr/>
        </p:nvSpPr>
        <p:spPr>
          <a:xfrm>
            <a:off x="4941651" y="2175921"/>
            <a:ext cx="1257050" cy="373189"/>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2219058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noProof="0" dirty="0">
                <a:latin typeface="Calibri" panose="020F0502020204030204" pitchFamily="34" charset="0"/>
                <a:cs typeface="Calibri" panose="020F0502020204030204" pitchFamily="34" charset="0"/>
              </a:rPr>
              <a:t>Adjacency list</a:t>
            </a:r>
          </a:p>
        </p:txBody>
      </p:sp>
      <mc:AlternateContent xmlns:mc="http://schemas.openxmlformats.org/markup-compatibility/2006" xmlns:a14="http://schemas.microsoft.com/office/drawing/2010/main">
        <mc:Choice Requires="a14">
          <p:sp>
            <p:nvSpPr>
              <p:cNvPr id="10" name="Textplatzhalter 2">
                <a:extLst>
                  <a:ext uri="{FF2B5EF4-FFF2-40B4-BE49-F238E27FC236}">
                    <a16:creationId xmlns:a16="http://schemas.microsoft.com/office/drawing/2014/main" id="{9254B13C-19D7-4861-A881-548D1903C1E4}"/>
                  </a:ext>
                </a:extLst>
              </p:cNvPr>
              <p:cNvSpPr>
                <a:spLocks noGrp="1"/>
              </p:cNvSpPr>
              <p:nvPr>
                <p:ph type="body" idx="1"/>
              </p:nvPr>
            </p:nvSpPr>
            <p:spPr>
              <a:xfrm>
                <a:off x="457200" y="1276160"/>
                <a:ext cx="8229300" cy="1050480"/>
              </a:xfrm>
            </p:spPr>
            <p:txBody>
              <a:bodyPr/>
              <a:lstStyle/>
              <a:p>
                <a:pPr marL="400050" indent="-285750">
                  <a:spcBef>
                    <a:spcPts val="600"/>
                  </a:spcBef>
                  <a:spcAft>
                    <a:spcPts val="600"/>
                  </a:spcAft>
                  <a:buFont typeface="Wingdings" panose="05000000000000000000" pitchFamily="2" charset="2"/>
                  <a:buChar char="v"/>
                </a:pPr>
                <a14:m>
                  <m:oMath xmlns:m="http://schemas.openxmlformats.org/officeDocument/2006/math">
                    <m:r>
                      <a:rPr lang="de-AT" sz="1800" i="1" dirty="0">
                        <a:latin typeface="Cambria Math" panose="02040503050406030204" pitchFamily="18" charset="0"/>
                        <a:ea typeface="Calibri" panose="020F0502020204030204" pitchFamily="34" charset="0"/>
                        <a:cs typeface="Calibri" panose="020F0502020204030204" pitchFamily="34" charset="0"/>
                      </a:rPr>
                      <m:t>𝑉</m:t>
                    </m:r>
                    <m:r>
                      <a:rPr lang="de-AT" sz="1800" i="1" dirty="0">
                        <a:latin typeface="Cambria Math" panose="02040503050406030204" pitchFamily="18" charset="0"/>
                        <a:ea typeface="Calibri" panose="020F0502020204030204" pitchFamily="34" charset="0"/>
                        <a:cs typeface="Calibri" panose="020F0502020204030204" pitchFamily="34" charset="0"/>
                      </a:rPr>
                      <m:t> = {1, 2, 3, 4, 5}</m:t>
                    </m:r>
                  </m:oMath>
                </a14:m>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14:m>
                  <m:oMath xmlns:m="http://schemas.openxmlformats.org/officeDocument/2006/math">
                    <m:r>
                      <a:rPr lang="de-AT" sz="1800" i="1" dirty="0">
                        <a:latin typeface="Cambria Math" panose="02040503050406030204" pitchFamily="18" charset="0"/>
                        <a:ea typeface="Calibri" panose="020F0502020204030204" pitchFamily="34" charset="0"/>
                        <a:cs typeface="Calibri" panose="020F0502020204030204" pitchFamily="34" charset="0"/>
                      </a:rPr>
                      <m:t>𝐸</m:t>
                    </m:r>
                    <m:r>
                      <a:rPr lang="de-AT" sz="1800" i="1" dirty="0">
                        <a:latin typeface="Cambria Math" panose="02040503050406030204" pitchFamily="18" charset="0"/>
                        <a:ea typeface="Calibri" panose="020F0502020204030204" pitchFamily="34" charset="0"/>
                        <a:cs typeface="Calibri" panose="020F0502020204030204" pitchFamily="34" charset="0"/>
                      </a:rPr>
                      <m:t> = {{1, 2}, {1, 5}, {2, 3}, {2, 4}, {3, 4}, {3, 5}}</m:t>
                    </m:r>
                  </m:oMath>
                </a14:m>
                <a:endParaRPr lang="de-AT" sz="1800"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0" name="Textplatzhalter 2">
                <a:extLst>
                  <a:ext uri="{FF2B5EF4-FFF2-40B4-BE49-F238E27FC236}">
                    <a16:creationId xmlns:a16="http://schemas.microsoft.com/office/drawing/2014/main" id="{9254B13C-19D7-4861-A881-548D1903C1E4}"/>
                  </a:ext>
                </a:extLst>
              </p:cNvPr>
              <p:cNvSpPr>
                <a:spLocks noGrp="1" noRot="1" noChangeAspect="1" noMove="1" noResize="1" noEditPoints="1" noAdjustHandles="1" noChangeArrowheads="1" noChangeShapeType="1" noTextEdit="1"/>
              </p:cNvSpPr>
              <p:nvPr>
                <p:ph type="body" idx="1"/>
              </p:nvPr>
            </p:nvSpPr>
            <p:spPr>
              <a:xfrm>
                <a:off x="457200" y="1276160"/>
                <a:ext cx="8229300" cy="1050480"/>
              </a:xfrm>
              <a:blipFill>
                <a:blip r:embed="rId3"/>
                <a:stretch>
                  <a:fillRect/>
                </a:stretch>
              </a:blipFill>
            </p:spPr>
            <p:txBody>
              <a:bodyPr/>
              <a:lstStyle/>
              <a:p>
                <a:r>
                  <a:rPr lang="de-AT">
                    <a:noFill/>
                  </a:rPr>
                  <a:t> </a:t>
                </a:r>
              </a:p>
            </p:txBody>
          </p:sp>
        </mc:Fallback>
      </mc:AlternateContent>
      <p:pic>
        <p:nvPicPr>
          <p:cNvPr id="4" name="Grafik 3">
            <a:extLst>
              <a:ext uri="{FF2B5EF4-FFF2-40B4-BE49-F238E27FC236}">
                <a16:creationId xmlns:a16="http://schemas.microsoft.com/office/drawing/2014/main" id="{BE108C7C-ECF6-47AD-9C23-8951548D1031}"/>
              </a:ext>
            </a:extLst>
          </p:cNvPr>
          <p:cNvPicPr>
            <a:picLocks noChangeAspect="1"/>
          </p:cNvPicPr>
          <p:nvPr/>
        </p:nvPicPr>
        <p:blipFill>
          <a:blip r:embed="rId4"/>
          <a:stretch>
            <a:fillRect/>
          </a:stretch>
        </p:blipFill>
        <p:spPr>
          <a:xfrm>
            <a:off x="5324520" y="3122510"/>
            <a:ext cx="3554756" cy="2857521"/>
          </a:xfrm>
          <a:prstGeom prst="rect">
            <a:avLst/>
          </a:prstGeom>
        </p:spPr>
      </p:pic>
      <p:graphicFrame>
        <p:nvGraphicFramePr>
          <p:cNvPr id="5" name="Tabelle 4">
            <a:extLst>
              <a:ext uri="{FF2B5EF4-FFF2-40B4-BE49-F238E27FC236}">
                <a16:creationId xmlns:a16="http://schemas.microsoft.com/office/drawing/2014/main" id="{201C92F4-ABE1-4E31-A309-B55187176421}"/>
              </a:ext>
            </a:extLst>
          </p:cNvPr>
          <p:cNvGraphicFramePr>
            <a:graphicFrameLocks noGrp="1"/>
          </p:cNvGraphicFramePr>
          <p:nvPr>
            <p:extLst>
              <p:ext uri="{D42A27DB-BD31-4B8C-83A1-F6EECF244321}">
                <p14:modId xmlns:p14="http://schemas.microsoft.com/office/powerpoint/2010/main" val="1694682088"/>
              </p:ext>
            </p:extLst>
          </p:nvPr>
        </p:nvGraphicFramePr>
        <p:xfrm>
          <a:off x="883920" y="2939630"/>
          <a:ext cx="1749600" cy="365760"/>
        </p:xfrm>
        <a:graphic>
          <a:graphicData uri="http://schemas.openxmlformats.org/drawingml/2006/table">
            <a:tbl>
              <a:tblPr firstRow="1" bandRow="1">
                <a:tableStyleId>{21E4AEA4-8DFA-4A89-87EB-49C32662AFE0}</a:tableStyleId>
              </a:tblPr>
              <a:tblGrid>
                <a:gridCol w="583200">
                  <a:extLst>
                    <a:ext uri="{9D8B030D-6E8A-4147-A177-3AD203B41FA5}">
                      <a16:colId xmlns:a16="http://schemas.microsoft.com/office/drawing/2014/main" val="658071370"/>
                    </a:ext>
                  </a:extLst>
                </a:gridCol>
                <a:gridCol w="583200">
                  <a:extLst>
                    <a:ext uri="{9D8B030D-6E8A-4147-A177-3AD203B41FA5}">
                      <a16:colId xmlns:a16="http://schemas.microsoft.com/office/drawing/2014/main" val="2987258123"/>
                    </a:ext>
                  </a:extLst>
                </a:gridCol>
                <a:gridCol w="583200">
                  <a:extLst>
                    <a:ext uri="{9D8B030D-6E8A-4147-A177-3AD203B41FA5}">
                      <a16:colId xmlns:a16="http://schemas.microsoft.com/office/drawing/2014/main" val="1206274525"/>
                    </a:ext>
                  </a:extLst>
                </a:gridCol>
              </a:tblGrid>
              <a:tr h="362480">
                <a:tc>
                  <a:txBody>
                    <a:bodyPr/>
                    <a:lstStyle/>
                    <a:p>
                      <a:pPr algn="ctr"/>
                      <a:r>
                        <a:rPr lang="de-AT" sz="1800" b="1" dirty="0">
                          <a:solidFill>
                            <a:schemeClr val="tx1"/>
                          </a:solidFill>
                          <a:latin typeface="Calibri" panose="020F0502020204030204" pitchFamily="34" charset="0"/>
                          <a:ea typeface="Calibri" panose="020F0502020204030204" pitchFamily="34" charset="0"/>
                          <a:cs typeface="Calibri" panose="020F0502020204030204" pitchFamily="34" charset="0"/>
                        </a:rPr>
                        <a:t>1</a:t>
                      </a:r>
                    </a:p>
                  </a:txBody>
                  <a:tcPr>
                    <a:solidFill>
                      <a:schemeClr val="accent2"/>
                    </a:solidFill>
                  </a:tcPr>
                </a:tc>
                <a:tc>
                  <a:txBody>
                    <a:bodyPr/>
                    <a:lstStyle/>
                    <a:p>
                      <a:pPr algn="ctr"/>
                      <a:r>
                        <a:rPr lang="de-AT" sz="1800" b="1" dirty="0">
                          <a:solidFill>
                            <a:schemeClr val="tx1"/>
                          </a:solidFill>
                          <a:latin typeface="Calibri" panose="020F0502020204030204" pitchFamily="34" charset="0"/>
                          <a:ea typeface="Calibri" panose="020F0502020204030204" pitchFamily="34" charset="0"/>
                          <a:cs typeface="Calibri" panose="020F0502020204030204" pitchFamily="34" charset="0"/>
                        </a:rPr>
                        <a:t>2</a:t>
                      </a:r>
                    </a:p>
                  </a:txBody>
                  <a:tcPr>
                    <a:solidFill>
                      <a:srgbClr val="F8D7CD"/>
                    </a:solidFill>
                  </a:tcPr>
                </a:tc>
                <a:tc>
                  <a:txBody>
                    <a:bodyPr/>
                    <a:lstStyle/>
                    <a:p>
                      <a:pPr algn="ctr"/>
                      <a:r>
                        <a:rPr lang="de-AT" sz="1800" b="1" dirty="0">
                          <a:solidFill>
                            <a:schemeClr val="tx1"/>
                          </a:solidFill>
                          <a:latin typeface="Calibri" panose="020F0502020204030204" pitchFamily="34" charset="0"/>
                          <a:ea typeface="Calibri" panose="020F0502020204030204" pitchFamily="34" charset="0"/>
                          <a:cs typeface="Calibri" panose="020F0502020204030204" pitchFamily="34" charset="0"/>
                        </a:rPr>
                        <a:t>5</a:t>
                      </a:r>
                    </a:p>
                  </a:txBody>
                  <a:tcPr>
                    <a:solidFill>
                      <a:srgbClr val="F8D7CD"/>
                    </a:solidFill>
                  </a:tcPr>
                </a:tc>
                <a:extLst>
                  <a:ext uri="{0D108BD9-81ED-4DB2-BD59-A6C34878D82A}">
                    <a16:rowId xmlns:a16="http://schemas.microsoft.com/office/drawing/2014/main" val="3905756574"/>
                  </a:ext>
                </a:extLst>
              </a:tr>
            </a:tbl>
          </a:graphicData>
        </a:graphic>
      </p:graphicFrame>
      <p:graphicFrame>
        <p:nvGraphicFramePr>
          <p:cNvPr id="6" name="Tabelle 5">
            <a:extLst>
              <a:ext uri="{FF2B5EF4-FFF2-40B4-BE49-F238E27FC236}">
                <a16:creationId xmlns:a16="http://schemas.microsoft.com/office/drawing/2014/main" id="{C2A38912-C3ED-42EE-9AA5-6C4DACAFD20A}"/>
              </a:ext>
            </a:extLst>
          </p:cNvPr>
          <p:cNvGraphicFramePr>
            <a:graphicFrameLocks noGrp="1"/>
          </p:cNvGraphicFramePr>
          <p:nvPr>
            <p:extLst>
              <p:ext uri="{D42A27DB-BD31-4B8C-83A1-F6EECF244321}">
                <p14:modId xmlns:p14="http://schemas.microsoft.com/office/powerpoint/2010/main" val="1929167055"/>
              </p:ext>
            </p:extLst>
          </p:nvPr>
        </p:nvGraphicFramePr>
        <p:xfrm>
          <a:off x="883920" y="3363070"/>
          <a:ext cx="2332800" cy="365760"/>
        </p:xfrm>
        <a:graphic>
          <a:graphicData uri="http://schemas.openxmlformats.org/drawingml/2006/table">
            <a:tbl>
              <a:tblPr firstRow="1" bandRow="1">
                <a:tableStyleId>{21E4AEA4-8DFA-4A89-87EB-49C32662AFE0}</a:tableStyleId>
              </a:tblPr>
              <a:tblGrid>
                <a:gridCol w="583200">
                  <a:extLst>
                    <a:ext uri="{9D8B030D-6E8A-4147-A177-3AD203B41FA5}">
                      <a16:colId xmlns:a16="http://schemas.microsoft.com/office/drawing/2014/main" val="658071370"/>
                    </a:ext>
                  </a:extLst>
                </a:gridCol>
                <a:gridCol w="583200">
                  <a:extLst>
                    <a:ext uri="{9D8B030D-6E8A-4147-A177-3AD203B41FA5}">
                      <a16:colId xmlns:a16="http://schemas.microsoft.com/office/drawing/2014/main" val="2987258123"/>
                    </a:ext>
                  </a:extLst>
                </a:gridCol>
                <a:gridCol w="583200">
                  <a:extLst>
                    <a:ext uri="{9D8B030D-6E8A-4147-A177-3AD203B41FA5}">
                      <a16:colId xmlns:a16="http://schemas.microsoft.com/office/drawing/2014/main" val="1206274525"/>
                    </a:ext>
                  </a:extLst>
                </a:gridCol>
                <a:gridCol w="583200">
                  <a:extLst>
                    <a:ext uri="{9D8B030D-6E8A-4147-A177-3AD203B41FA5}">
                      <a16:colId xmlns:a16="http://schemas.microsoft.com/office/drawing/2014/main" val="916770553"/>
                    </a:ext>
                  </a:extLst>
                </a:gridCol>
              </a:tblGrid>
              <a:tr h="362480">
                <a:tc>
                  <a:txBody>
                    <a:bodyPr/>
                    <a:lstStyle/>
                    <a:p>
                      <a:pPr algn="ctr"/>
                      <a:r>
                        <a:rPr lang="de-AT" sz="1800" b="1" dirty="0">
                          <a:solidFill>
                            <a:schemeClr val="tx1"/>
                          </a:solidFill>
                          <a:latin typeface="Calibri" panose="020F0502020204030204" pitchFamily="34" charset="0"/>
                          <a:ea typeface="Calibri" panose="020F0502020204030204" pitchFamily="34" charset="0"/>
                          <a:cs typeface="Calibri" panose="020F0502020204030204" pitchFamily="34" charset="0"/>
                        </a:rPr>
                        <a:t>2</a:t>
                      </a:r>
                    </a:p>
                  </a:txBody>
                  <a:tcPr>
                    <a:solidFill>
                      <a:schemeClr val="accent2"/>
                    </a:solidFill>
                  </a:tcPr>
                </a:tc>
                <a:tc>
                  <a:txBody>
                    <a:bodyPr/>
                    <a:lstStyle/>
                    <a:p>
                      <a:pPr algn="ctr"/>
                      <a:r>
                        <a:rPr lang="de-AT" sz="1800" b="1" dirty="0">
                          <a:solidFill>
                            <a:schemeClr val="tx1"/>
                          </a:solidFill>
                          <a:latin typeface="Calibri" panose="020F0502020204030204" pitchFamily="34" charset="0"/>
                          <a:ea typeface="Calibri" panose="020F0502020204030204" pitchFamily="34" charset="0"/>
                          <a:cs typeface="Calibri" panose="020F0502020204030204" pitchFamily="34" charset="0"/>
                        </a:rPr>
                        <a:t>1</a:t>
                      </a:r>
                    </a:p>
                  </a:txBody>
                  <a:tcPr>
                    <a:solidFill>
                      <a:srgbClr val="F8D7CD"/>
                    </a:solidFill>
                  </a:tcPr>
                </a:tc>
                <a:tc>
                  <a:txBody>
                    <a:bodyPr/>
                    <a:lstStyle/>
                    <a:p>
                      <a:pPr algn="ctr"/>
                      <a:r>
                        <a:rPr lang="de-AT" sz="1800" b="1" dirty="0">
                          <a:solidFill>
                            <a:schemeClr val="tx1"/>
                          </a:solidFill>
                          <a:latin typeface="Calibri" panose="020F0502020204030204" pitchFamily="34" charset="0"/>
                          <a:ea typeface="Calibri" panose="020F0502020204030204" pitchFamily="34" charset="0"/>
                          <a:cs typeface="Calibri" panose="020F0502020204030204" pitchFamily="34" charset="0"/>
                        </a:rPr>
                        <a:t>3</a:t>
                      </a:r>
                    </a:p>
                  </a:txBody>
                  <a:tcPr>
                    <a:solidFill>
                      <a:srgbClr val="F8D7CD"/>
                    </a:solidFill>
                  </a:tcPr>
                </a:tc>
                <a:tc>
                  <a:txBody>
                    <a:bodyPr/>
                    <a:lstStyle/>
                    <a:p>
                      <a:pPr algn="ctr"/>
                      <a:r>
                        <a:rPr lang="de-AT" sz="1800" b="1" dirty="0">
                          <a:solidFill>
                            <a:schemeClr val="tx1"/>
                          </a:solidFill>
                          <a:latin typeface="Calibri" panose="020F0502020204030204" pitchFamily="34" charset="0"/>
                          <a:ea typeface="Calibri" panose="020F0502020204030204" pitchFamily="34" charset="0"/>
                          <a:cs typeface="Calibri" panose="020F0502020204030204" pitchFamily="34" charset="0"/>
                        </a:rPr>
                        <a:t>4</a:t>
                      </a:r>
                    </a:p>
                  </a:txBody>
                  <a:tcPr>
                    <a:solidFill>
                      <a:srgbClr val="F8D7CD"/>
                    </a:solidFill>
                  </a:tcPr>
                </a:tc>
                <a:extLst>
                  <a:ext uri="{0D108BD9-81ED-4DB2-BD59-A6C34878D82A}">
                    <a16:rowId xmlns:a16="http://schemas.microsoft.com/office/drawing/2014/main" val="3905756574"/>
                  </a:ext>
                </a:extLst>
              </a:tr>
            </a:tbl>
          </a:graphicData>
        </a:graphic>
      </p:graphicFrame>
      <p:graphicFrame>
        <p:nvGraphicFramePr>
          <p:cNvPr id="7" name="Tabelle 6">
            <a:extLst>
              <a:ext uri="{FF2B5EF4-FFF2-40B4-BE49-F238E27FC236}">
                <a16:creationId xmlns:a16="http://schemas.microsoft.com/office/drawing/2014/main" id="{4A159A75-6D51-4926-8AB9-C89101DF5BF9}"/>
              </a:ext>
            </a:extLst>
          </p:cNvPr>
          <p:cNvGraphicFramePr>
            <a:graphicFrameLocks noGrp="1"/>
          </p:cNvGraphicFramePr>
          <p:nvPr>
            <p:extLst>
              <p:ext uri="{D42A27DB-BD31-4B8C-83A1-F6EECF244321}">
                <p14:modId xmlns:p14="http://schemas.microsoft.com/office/powerpoint/2010/main" val="2000865823"/>
              </p:ext>
            </p:extLst>
          </p:nvPr>
        </p:nvGraphicFramePr>
        <p:xfrm>
          <a:off x="883920" y="3786510"/>
          <a:ext cx="2332800" cy="365760"/>
        </p:xfrm>
        <a:graphic>
          <a:graphicData uri="http://schemas.openxmlformats.org/drawingml/2006/table">
            <a:tbl>
              <a:tblPr firstRow="1" bandRow="1">
                <a:tableStyleId>{21E4AEA4-8DFA-4A89-87EB-49C32662AFE0}</a:tableStyleId>
              </a:tblPr>
              <a:tblGrid>
                <a:gridCol w="583200">
                  <a:extLst>
                    <a:ext uri="{9D8B030D-6E8A-4147-A177-3AD203B41FA5}">
                      <a16:colId xmlns:a16="http://schemas.microsoft.com/office/drawing/2014/main" val="658071370"/>
                    </a:ext>
                  </a:extLst>
                </a:gridCol>
                <a:gridCol w="583200">
                  <a:extLst>
                    <a:ext uri="{9D8B030D-6E8A-4147-A177-3AD203B41FA5}">
                      <a16:colId xmlns:a16="http://schemas.microsoft.com/office/drawing/2014/main" val="2987258123"/>
                    </a:ext>
                  </a:extLst>
                </a:gridCol>
                <a:gridCol w="583200">
                  <a:extLst>
                    <a:ext uri="{9D8B030D-6E8A-4147-A177-3AD203B41FA5}">
                      <a16:colId xmlns:a16="http://schemas.microsoft.com/office/drawing/2014/main" val="1206274525"/>
                    </a:ext>
                  </a:extLst>
                </a:gridCol>
                <a:gridCol w="583200">
                  <a:extLst>
                    <a:ext uri="{9D8B030D-6E8A-4147-A177-3AD203B41FA5}">
                      <a16:colId xmlns:a16="http://schemas.microsoft.com/office/drawing/2014/main" val="3008575298"/>
                    </a:ext>
                  </a:extLst>
                </a:gridCol>
              </a:tblGrid>
              <a:tr h="362480">
                <a:tc>
                  <a:txBody>
                    <a:bodyPr/>
                    <a:lstStyle/>
                    <a:p>
                      <a:pPr algn="ctr"/>
                      <a:r>
                        <a:rPr lang="de-AT" sz="1800" b="1" dirty="0">
                          <a:solidFill>
                            <a:schemeClr val="tx1"/>
                          </a:solidFill>
                          <a:latin typeface="Calibri" panose="020F0502020204030204" pitchFamily="34" charset="0"/>
                          <a:ea typeface="Calibri" panose="020F0502020204030204" pitchFamily="34" charset="0"/>
                          <a:cs typeface="Calibri" panose="020F0502020204030204" pitchFamily="34" charset="0"/>
                        </a:rPr>
                        <a:t>3</a:t>
                      </a:r>
                    </a:p>
                  </a:txBody>
                  <a:tcPr>
                    <a:solidFill>
                      <a:schemeClr val="accent2"/>
                    </a:solidFill>
                  </a:tcPr>
                </a:tc>
                <a:tc>
                  <a:txBody>
                    <a:bodyPr/>
                    <a:lstStyle/>
                    <a:p>
                      <a:pPr algn="ctr"/>
                      <a:r>
                        <a:rPr lang="de-AT" sz="1800" b="1" dirty="0">
                          <a:solidFill>
                            <a:schemeClr val="tx1"/>
                          </a:solidFill>
                          <a:latin typeface="Calibri" panose="020F0502020204030204" pitchFamily="34" charset="0"/>
                          <a:ea typeface="Calibri" panose="020F0502020204030204" pitchFamily="34" charset="0"/>
                          <a:cs typeface="Calibri" panose="020F0502020204030204" pitchFamily="34" charset="0"/>
                        </a:rPr>
                        <a:t>2</a:t>
                      </a:r>
                    </a:p>
                  </a:txBody>
                  <a:tcPr>
                    <a:solidFill>
                      <a:srgbClr val="F8D7CD"/>
                    </a:solidFill>
                  </a:tcPr>
                </a:tc>
                <a:tc>
                  <a:txBody>
                    <a:bodyPr/>
                    <a:lstStyle/>
                    <a:p>
                      <a:pPr algn="ctr"/>
                      <a:r>
                        <a:rPr lang="de-AT" sz="1800" b="1" dirty="0">
                          <a:solidFill>
                            <a:schemeClr val="tx1"/>
                          </a:solidFill>
                          <a:latin typeface="Calibri" panose="020F0502020204030204" pitchFamily="34" charset="0"/>
                          <a:ea typeface="Calibri" panose="020F0502020204030204" pitchFamily="34" charset="0"/>
                          <a:cs typeface="Calibri" panose="020F0502020204030204" pitchFamily="34" charset="0"/>
                        </a:rPr>
                        <a:t>4</a:t>
                      </a:r>
                    </a:p>
                  </a:txBody>
                  <a:tcPr>
                    <a:solidFill>
                      <a:srgbClr val="F8D7CD"/>
                    </a:solidFill>
                  </a:tcPr>
                </a:tc>
                <a:tc>
                  <a:txBody>
                    <a:bodyPr/>
                    <a:lstStyle/>
                    <a:p>
                      <a:pPr algn="ctr"/>
                      <a:r>
                        <a:rPr lang="de-AT" sz="1800" b="1" dirty="0">
                          <a:solidFill>
                            <a:schemeClr val="tx1"/>
                          </a:solidFill>
                          <a:latin typeface="Calibri" panose="020F0502020204030204" pitchFamily="34" charset="0"/>
                          <a:ea typeface="Calibri" panose="020F0502020204030204" pitchFamily="34" charset="0"/>
                          <a:cs typeface="Calibri" panose="020F0502020204030204" pitchFamily="34" charset="0"/>
                        </a:rPr>
                        <a:t>5</a:t>
                      </a:r>
                    </a:p>
                  </a:txBody>
                  <a:tcPr>
                    <a:solidFill>
                      <a:srgbClr val="F8D7CD"/>
                    </a:solidFill>
                  </a:tcPr>
                </a:tc>
                <a:extLst>
                  <a:ext uri="{0D108BD9-81ED-4DB2-BD59-A6C34878D82A}">
                    <a16:rowId xmlns:a16="http://schemas.microsoft.com/office/drawing/2014/main" val="3905756574"/>
                  </a:ext>
                </a:extLst>
              </a:tr>
            </a:tbl>
          </a:graphicData>
        </a:graphic>
      </p:graphicFrame>
      <p:graphicFrame>
        <p:nvGraphicFramePr>
          <p:cNvPr id="8" name="Tabelle 7">
            <a:extLst>
              <a:ext uri="{FF2B5EF4-FFF2-40B4-BE49-F238E27FC236}">
                <a16:creationId xmlns:a16="http://schemas.microsoft.com/office/drawing/2014/main" id="{B268398C-6F05-4081-81F1-6A4F2B66F7AE}"/>
              </a:ext>
            </a:extLst>
          </p:cNvPr>
          <p:cNvGraphicFramePr>
            <a:graphicFrameLocks noGrp="1"/>
          </p:cNvGraphicFramePr>
          <p:nvPr>
            <p:extLst>
              <p:ext uri="{D42A27DB-BD31-4B8C-83A1-F6EECF244321}">
                <p14:modId xmlns:p14="http://schemas.microsoft.com/office/powerpoint/2010/main" val="2771427608"/>
              </p:ext>
            </p:extLst>
          </p:nvPr>
        </p:nvGraphicFramePr>
        <p:xfrm>
          <a:off x="883920" y="4209950"/>
          <a:ext cx="1749600" cy="365760"/>
        </p:xfrm>
        <a:graphic>
          <a:graphicData uri="http://schemas.openxmlformats.org/drawingml/2006/table">
            <a:tbl>
              <a:tblPr firstRow="1" bandRow="1">
                <a:tableStyleId>{21E4AEA4-8DFA-4A89-87EB-49C32662AFE0}</a:tableStyleId>
              </a:tblPr>
              <a:tblGrid>
                <a:gridCol w="583200">
                  <a:extLst>
                    <a:ext uri="{9D8B030D-6E8A-4147-A177-3AD203B41FA5}">
                      <a16:colId xmlns:a16="http://schemas.microsoft.com/office/drawing/2014/main" val="658071370"/>
                    </a:ext>
                  </a:extLst>
                </a:gridCol>
                <a:gridCol w="583200">
                  <a:extLst>
                    <a:ext uri="{9D8B030D-6E8A-4147-A177-3AD203B41FA5}">
                      <a16:colId xmlns:a16="http://schemas.microsoft.com/office/drawing/2014/main" val="2987258123"/>
                    </a:ext>
                  </a:extLst>
                </a:gridCol>
                <a:gridCol w="583200">
                  <a:extLst>
                    <a:ext uri="{9D8B030D-6E8A-4147-A177-3AD203B41FA5}">
                      <a16:colId xmlns:a16="http://schemas.microsoft.com/office/drawing/2014/main" val="1206274525"/>
                    </a:ext>
                  </a:extLst>
                </a:gridCol>
              </a:tblGrid>
              <a:tr h="362480">
                <a:tc>
                  <a:txBody>
                    <a:bodyPr/>
                    <a:lstStyle/>
                    <a:p>
                      <a:pPr algn="ctr"/>
                      <a:r>
                        <a:rPr lang="de-AT" sz="1800" b="1" dirty="0">
                          <a:solidFill>
                            <a:schemeClr val="tx1"/>
                          </a:solidFill>
                          <a:latin typeface="Calibri" panose="020F0502020204030204" pitchFamily="34" charset="0"/>
                          <a:ea typeface="Calibri" panose="020F0502020204030204" pitchFamily="34" charset="0"/>
                          <a:cs typeface="Calibri" panose="020F0502020204030204" pitchFamily="34" charset="0"/>
                        </a:rPr>
                        <a:t>4</a:t>
                      </a:r>
                    </a:p>
                  </a:txBody>
                  <a:tcPr>
                    <a:solidFill>
                      <a:schemeClr val="accent2"/>
                    </a:solidFill>
                  </a:tcPr>
                </a:tc>
                <a:tc>
                  <a:txBody>
                    <a:bodyPr/>
                    <a:lstStyle/>
                    <a:p>
                      <a:pPr algn="ctr"/>
                      <a:r>
                        <a:rPr lang="de-AT" sz="1800" b="1" dirty="0">
                          <a:solidFill>
                            <a:schemeClr val="tx1"/>
                          </a:solidFill>
                          <a:latin typeface="Calibri" panose="020F0502020204030204" pitchFamily="34" charset="0"/>
                          <a:ea typeface="Calibri" panose="020F0502020204030204" pitchFamily="34" charset="0"/>
                          <a:cs typeface="Calibri" panose="020F0502020204030204" pitchFamily="34" charset="0"/>
                        </a:rPr>
                        <a:t>2</a:t>
                      </a:r>
                    </a:p>
                  </a:txBody>
                  <a:tcPr>
                    <a:solidFill>
                      <a:srgbClr val="F8D7CD"/>
                    </a:solidFill>
                  </a:tcPr>
                </a:tc>
                <a:tc>
                  <a:txBody>
                    <a:bodyPr/>
                    <a:lstStyle/>
                    <a:p>
                      <a:pPr algn="ctr"/>
                      <a:r>
                        <a:rPr lang="de-AT" sz="1800" b="1" dirty="0">
                          <a:solidFill>
                            <a:schemeClr val="tx1"/>
                          </a:solidFill>
                          <a:latin typeface="Calibri" panose="020F0502020204030204" pitchFamily="34" charset="0"/>
                          <a:ea typeface="Calibri" panose="020F0502020204030204" pitchFamily="34" charset="0"/>
                          <a:cs typeface="Calibri" panose="020F0502020204030204" pitchFamily="34" charset="0"/>
                        </a:rPr>
                        <a:t>3</a:t>
                      </a:r>
                    </a:p>
                  </a:txBody>
                  <a:tcPr>
                    <a:solidFill>
                      <a:srgbClr val="F8D7CD"/>
                    </a:solidFill>
                  </a:tcPr>
                </a:tc>
                <a:extLst>
                  <a:ext uri="{0D108BD9-81ED-4DB2-BD59-A6C34878D82A}">
                    <a16:rowId xmlns:a16="http://schemas.microsoft.com/office/drawing/2014/main" val="3905756574"/>
                  </a:ext>
                </a:extLst>
              </a:tr>
            </a:tbl>
          </a:graphicData>
        </a:graphic>
      </p:graphicFrame>
      <p:graphicFrame>
        <p:nvGraphicFramePr>
          <p:cNvPr id="9" name="Tabelle 8">
            <a:extLst>
              <a:ext uri="{FF2B5EF4-FFF2-40B4-BE49-F238E27FC236}">
                <a16:creationId xmlns:a16="http://schemas.microsoft.com/office/drawing/2014/main" id="{5288A93B-337A-4B84-A2C7-D66DE3D50C8A}"/>
              </a:ext>
            </a:extLst>
          </p:cNvPr>
          <p:cNvGraphicFramePr>
            <a:graphicFrameLocks noGrp="1"/>
          </p:cNvGraphicFramePr>
          <p:nvPr>
            <p:extLst>
              <p:ext uri="{D42A27DB-BD31-4B8C-83A1-F6EECF244321}">
                <p14:modId xmlns:p14="http://schemas.microsoft.com/office/powerpoint/2010/main" val="3373602607"/>
              </p:ext>
            </p:extLst>
          </p:nvPr>
        </p:nvGraphicFramePr>
        <p:xfrm>
          <a:off x="883920" y="4637100"/>
          <a:ext cx="1749600" cy="365760"/>
        </p:xfrm>
        <a:graphic>
          <a:graphicData uri="http://schemas.openxmlformats.org/drawingml/2006/table">
            <a:tbl>
              <a:tblPr firstRow="1" bandRow="1">
                <a:tableStyleId>{21E4AEA4-8DFA-4A89-87EB-49C32662AFE0}</a:tableStyleId>
              </a:tblPr>
              <a:tblGrid>
                <a:gridCol w="583200">
                  <a:extLst>
                    <a:ext uri="{9D8B030D-6E8A-4147-A177-3AD203B41FA5}">
                      <a16:colId xmlns:a16="http://schemas.microsoft.com/office/drawing/2014/main" val="658071370"/>
                    </a:ext>
                  </a:extLst>
                </a:gridCol>
                <a:gridCol w="583200">
                  <a:extLst>
                    <a:ext uri="{9D8B030D-6E8A-4147-A177-3AD203B41FA5}">
                      <a16:colId xmlns:a16="http://schemas.microsoft.com/office/drawing/2014/main" val="2987258123"/>
                    </a:ext>
                  </a:extLst>
                </a:gridCol>
                <a:gridCol w="583200">
                  <a:extLst>
                    <a:ext uri="{9D8B030D-6E8A-4147-A177-3AD203B41FA5}">
                      <a16:colId xmlns:a16="http://schemas.microsoft.com/office/drawing/2014/main" val="1206274525"/>
                    </a:ext>
                  </a:extLst>
                </a:gridCol>
              </a:tblGrid>
              <a:tr h="362480">
                <a:tc>
                  <a:txBody>
                    <a:bodyPr/>
                    <a:lstStyle/>
                    <a:p>
                      <a:pPr algn="ctr"/>
                      <a:r>
                        <a:rPr lang="de-AT" sz="1800" b="1" dirty="0">
                          <a:solidFill>
                            <a:schemeClr val="tx1"/>
                          </a:solidFill>
                          <a:latin typeface="Calibri" panose="020F0502020204030204" pitchFamily="34" charset="0"/>
                          <a:ea typeface="Calibri" panose="020F0502020204030204" pitchFamily="34" charset="0"/>
                          <a:cs typeface="Calibri" panose="020F0502020204030204" pitchFamily="34" charset="0"/>
                        </a:rPr>
                        <a:t>5</a:t>
                      </a:r>
                    </a:p>
                  </a:txBody>
                  <a:tcPr>
                    <a:solidFill>
                      <a:schemeClr val="accent2"/>
                    </a:solidFill>
                  </a:tcPr>
                </a:tc>
                <a:tc>
                  <a:txBody>
                    <a:bodyPr/>
                    <a:lstStyle/>
                    <a:p>
                      <a:pPr algn="ctr"/>
                      <a:r>
                        <a:rPr lang="de-AT" sz="1800" b="1" dirty="0">
                          <a:solidFill>
                            <a:schemeClr val="tx1"/>
                          </a:solidFill>
                          <a:latin typeface="Calibri" panose="020F0502020204030204" pitchFamily="34" charset="0"/>
                          <a:ea typeface="Calibri" panose="020F0502020204030204" pitchFamily="34" charset="0"/>
                          <a:cs typeface="Calibri" panose="020F0502020204030204" pitchFamily="34" charset="0"/>
                        </a:rPr>
                        <a:t>1</a:t>
                      </a:r>
                    </a:p>
                  </a:txBody>
                  <a:tcPr>
                    <a:solidFill>
                      <a:srgbClr val="F8D7CD"/>
                    </a:solidFill>
                  </a:tcPr>
                </a:tc>
                <a:tc>
                  <a:txBody>
                    <a:bodyPr/>
                    <a:lstStyle/>
                    <a:p>
                      <a:pPr algn="ctr"/>
                      <a:r>
                        <a:rPr lang="de-AT" sz="1800" b="1" dirty="0">
                          <a:solidFill>
                            <a:schemeClr val="tx1"/>
                          </a:solidFill>
                          <a:latin typeface="Calibri" panose="020F0502020204030204" pitchFamily="34" charset="0"/>
                          <a:ea typeface="Calibri" panose="020F0502020204030204" pitchFamily="34" charset="0"/>
                          <a:cs typeface="Calibri" panose="020F0502020204030204" pitchFamily="34" charset="0"/>
                        </a:rPr>
                        <a:t>3</a:t>
                      </a:r>
                    </a:p>
                  </a:txBody>
                  <a:tcPr>
                    <a:solidFill>
                      <a:srgbClr val="F8D7CD"/>
                    </a:solidFill>
                  </a:tcPr>
                </a:tc>
                <a:extLst>
                  <a:ext uri="{0D108BD9-81ED-4DB2-BD59-A6C34878D82A}">
                    <a16:rowId xmlns:a16="http://schemas.microsoft.com/office/drawing/2014/main" val="3905756574"/>
                  </a:ext>
                </a:extLst>
              </a:tr>
            </a:tbl>
          </a:graphicData>
        </a:graphic>
      </p:graphicFrame>
    </p:spTree>
    <p:extLst>
      <p:ext uri="{BB962C8B-B14F-4D97-AF65-F5344CB8AC3E}">
        <p14:creationId xmlns:p14="http://schemas.microsoft.com/office/powerpoint/2010/main" val="34213838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 Verbindung mit Pfeil 6"/>
          <p:cNvCxnSpPr>
            <a:cxnSpLocks noChangeShapeType="1"/>
            <a:endCxn id="23" idx="1"/>
          </p:cNvCxnSpPr>
          <p:nvPr/>
        </p:nvCxnSpPr>
        <p:spPr bwMode="auto">
          <a:xfrm>
            <a:off x="2716925"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pic>
        <p:nvPicPr>
          <p:cNvPr id="23" name="Grafik 2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067056" y="1848220"/>
            <a:ext cx="810000" cy="810000"/>
          </a:xfrm>
          <a:prstGeom prst="rect">
            <a:avLst/>
          </a:prstGeom>
          <a:ln w="38100" cap="sq">
            <a:solidFill>
              <a:srgbClr val="000000"/>
            </a:solidFill>
            <a:prstDash val="solid"/>
            <a:miter lim="800000"/>
          </a:ln>
          <a:effectLst/>
        </p:spPr>
      </p:pic>
      <p:sp>
        <p:nvSpPr>
          <p:cNvPr id="25" name="Rechteck 24"/>
          <p:cNvSpPr/>
          <p:nvPr/>
        </p:nvSpPr>
        <p:spPr>
          <a:xfrm>
            <a:off x="4180427" y="1610198"/>
            <a:ext cx="560090"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Vienna</a:t>
            </a:r>
          </a:p>
        </p:txBody>
      </p:sp>
      <p:pic>
        <p:nvPicPr>
          <p:cNvPr id="22" name="Grafik 2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257165" y="1848220"/>
            <a:ext cx="810000" cy="810000"/>
          </a:xfrm>
          <a:prstGeom prst="rect">
            <a:avLst/>
          </a:prstGeom>
          <a:ln w="38100" cap="sq">
            <a:solidFill>
              <a:srgbClr val="000000"/>
            </a:solidFill>
            <a:prstDash val="solid"/>
            <a:miter lim="800000"/>
          </a:ln>
          <a:effectLst/>
        </p:spPr>
      </p:pic>
      <p:sp>
        <p:nvSpPr>
          <p:cNvPr id="28" name="Rechteck 27"/>
          <p:cNvSpPr/>
          <p:nvPr/>
        </p:nvSpPr>
        <p:spPr>
          <a:xfrm>
            <a:off x="6374907" y="1604824"/>
            <a:ext cx="574517" cy="230832"/>
          </a:xfrm>
          <a:prstGeom prst="rect">
            <a:avLst/>
          </a:prstGeom>
          <a:noFill/>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pic>
        <p:nvPicPr>
          <p:cNvPr id="11" name="Grafik 10"/>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055471" y="3468964"/>
            <a:ext cx="810000" cy="810000"/>
          </a:xfrm>
          <a:prstGeom prst="rect">
            <a:avLst/>
          </a:prstGeom>
          <a:ln w="38100" cap="sq">
            <a:solidFill>
              <a:srgbClr val="000000"/>
            </a:solidFill>
            <a:prstDash val="solid"/>
            <a:miter lim="800000"/>
          </a:ln>
          <a:effectLst/>
        </p:spPr>
      </p:pic>
      <p:sp>
        <p:nvSpPr>
          <p:cNvPr id="31" name="Rechteck 30"/>
          <p:cNvSpPr/>
          <p:nvPr/>
        </p:nvSpPr>
        <p:spPr>
          <a:xfrm>
            <a:off x="4902406" y="3730956"/>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0" name="Grafik 19"/>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906925" y="1848220"/>
            <a:ext cx="810000" cy="810000"/>
          </a:xfrm>
          <a:prstGeom prst="rect">
            <a:avLst/>
          </a:prstGeom>
          <a:ln w="38100" cap="sq">
            <a:solidFill>
              <a:srgbClr val="000000"/>
            </a:solidFill>
            <a:prstDash val="solid"/>
            <a:miter lim="800000"/>
          </a:ln>
          <a:effectLst>
            <a:glow>
              <a:schemeClr val="accent1"/>
            </a:glow>
            <a:softEdge rad="0"/>
          </a:effectLst>
        </p:spPr>
      </p:pic>
      <p:sp>
        <p:nvSpPr>
          <p:cNvPr id="32" name="Rechteck 31"/>
          <p:cNvSpPr/>
          <p:nvPr/>
        </p:nvSpPr>
        <p:spPr>
          <a:xfrm>
            <a:off x="2080773" y="1604824"/>
            <a:ext cx="462306" cy="230832"/>
          </a:xfrm>
          <a:prstGeom prst="rect">
            <a:avLst/>
          </a:prstGeom>
          <a:noFill/>
          <a:effectLst>
            <a:glow>
              <a:schemeClr val="accent1"/>
            </a:glow>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4" name="Grafik 23"/>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067056" y="5089708"/>
            <a:ext cx="810000" cy="810000"/>
          </a:xfrm>
          <a:prstGeom prst="rect">
            <a:avLst/>
          </a:prstGeom>
          <a:ln w="38100" cap="sq">
            <a:solidFill>
              <a:srgbClr val="000000"/>
            </a:solidFill>
            <a:prstDash val="solid"/>
            <a:miter lim="800000"/>
          </a:ln>
          <a:effectLst/>
        </p:spPr>
      </p:pic>
      <p:sp>
        <p:nvSpPr>
          <p:cNvPr id="33" name="Rechteck 32"/>
          <p:cNvSpPr/>
          <p:nvPr/>
        </p:nvSpPr>
        <p:spPr>
          <a:xfrm>
            <a:off x="4168297" y="4845975"/>
            <a:ext cx="590546"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London</a:t>
            </a:r>
          </a:p>
        </p:txBody>
      </p:sp>
      <p:pic>
        <p:nvPicPr>
          <p:cNvPr id="18" name="Grafik 17"/>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257165" y="5089708"/>
            <a:ext cx="810000" cy="810000"/>
          </a:xfrm>
          <a:prstGeom prst="rect">
            <a:avLst/>
          </a:prstGeom>
          <a:ln w="38100" cap="sq">
            <a:solidFill>
              <a:srgbClr val="000000"/>
            </a:solidFill>
            <a:prstDash val="solid"/>
            <a:miter lim="800000"/>
          </a:ln>
          <a:effectLst/>
        </p:spPr>
      </p:pic>
      <p:sp>
        <p:nvSpPr>
          <p:cNvPr id="34" name="Rechteck 33"/>
          <p:cNvSpPr/>
          <p:nvPr/>
        </p:nvSpPr>
        <p:spPr>
          <a:xfrm>
            <a:off x="5284348" y="5386485"/>
            <a:ext cx="914353" cy="230832"/>
          </a:xfrm>
          <a:prstGeom prst="rect">
            <a:avLst/>
          </a:prstGeom>
          <a:noFill/>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pic>
        <p:nvPicPr>
          <p:cNvPr id="21" name="Grafik 20"/>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1906925" y="5089708"/>
            <a:ext cx="810000" cy="810000"/>
          </a:xfrm>
          <a:prstGeom prst="rect">
            <a:avLst/>
          </a:prstGeom>
          <a:ln w="38100" cap="sq">
            <a:solidFill>
              <a:srgbClr val="000000"/>
            </a:solidFill>
            <a:prstDash val="solid"/>
            <a:miter lim="800000"/>
          </a:ln>
          <a:effectLst/>
        </p:spPr>
      </p:pic>
      <p:sp>
        <p:nvSpPr>
          <p:cNvPr id="35" name="Rechteck 34"/>
          <p:cNvSpPr/>
          <p:nvPr/>
        </p:nvSpPr>
        <p:spPr>
          <a:xfrm>
            <a:off x="2088787" y="4843120"/>
            <a:ext cx="446277"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cxnSp>
        <p:nvCxnSpPr>
          <p:cNvPr id="43" name="Gerade Verbindung mit Pfeil 42"/>
          <p:cNvCxnSpPr>
            <a:cxnSpLocks noChangeShapeType="1"/>
          </p:cNvCxnSpPr>
          <p:nvPr/>
        </p:nvCxnSpPr>
        <p:spPr bwMode="auto">
          <a:xfrm>
            <a:off x="4903553"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4" name="Gerade Verbindung mit Pfeil 43"/>
          <p:cNvCxnSpPr>
            <a:cxnSpLocks noChangeShapeType="1"/>
          </p:cNvCxnSpPr>
          <p:nvPr/>
        </p:nvCxnSpPr>
        <p:spPr bwMode="auto">
          <a:xfrm>
            <a:off x="2716925" y="5524985"/>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5" name="Gerade Verbindung mit Pfeil 44"/>
          <p:cNvCxnSpPr>
            <a:cxnSpLocks noChangeShapeType="1"/>
          </p:cNvCxnSpPr>
          <p:nvPr/>
        </p:nvCxnSpPr>
        <p:spPr bwMode="auto">
          <a:xfrm flipH="1">
            <a:off x="2716926" y="4278964"/>
            <a:ext cx="1336094"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0" name="Gerade Verbindung mit Pfeil 59"/>
          <p:cNvCxnSpPr>
            <a:cxnSpLocks noChangeShapeType="1"/>
          </p:cNvCxnSpPr>
          <p:nvPr/>
        </p:nvCxnSpPr>
        <p:spPr bwMode="auto">
          <a:xfrm>
            <a:off x="4469726" y="2658220"/>
            <a:ext cx="0"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1" name="Gerade Verbindung mit Pfeil 60"/>
          <p:cNvCxnSpPr>
            <a:cxnSpLocks noChangeShapeType="1"/>
          </p:cNvCxnSpPr>
          <p:nvPr/>
        </p:nvCxnSpPr>
        <p:spPr bwMode="auto">
          <a:xfrm>
            <a:off x="6691199" y="2679830"/>
            <a:ext cx="0" cy="2379251"/>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8" name="Gerade Verbindung mit Pfeil 67"/>
          <p:cNvCxnSpPr>
            <a:cxnSpLocks noChangeShapeType="1"/>
          </p:cNvCxnSpPr>
          <p:nvPr/>
        </p:nvCxnSpPr>
        <p:spPr bwMode="auto">
          <a:xfrm>
            <a:off x="4874119" y="4278964"/>
            <a:ext cx="1379565" cy="79871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1" name="Gerade Verbindung mit Pfeil 70"/>
          <p:cNvCxnSpPr>
            <a:cxnSpLocks noChangeShapeType="1"/>
          </p:cNvCxnSpPr>
          <p:nvPr/>
        </p:nvCxnSpPr>
        <p:spPr bwMode="auto">
          <a:xfrm>
            <a:off x="2716925" y="2658220"/>
            <a:ext cx="1323633" cy="795606"/>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4" name="Gerade Verbindung mit Pfeil 73"/>
          <p:cNvCxnSpPr>
            <a:cxnSpLocks noChangeShapeType="1"/>
          </p:cNvCxnSpPr>
          <p:nvPr/>
        </p:nvCxnSpPr>
        <p:spPr bwMode="auto">
          <a:xfrm flipH="1">
            <a:off x="4865472" y="2665904"/>
            <a:ext cx="1367503" cy="80306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sp>
        <p:nvSpPr>
          <p:cNvPr id="38" name="Pfeil nach rechts 37"/>
          <p:cNvSpPr/>
          <p:nvPr/>
        </p:nvSpPr>
        <p:spPr>
          <a:xfrm>
            <a:off x="5684863" y="5638881"/>
            <a:ext cx="362047" cy="281978"/>
          </a:xfrm>
          <a:prstGeom prst="rightArrow">
            <a:avLst/>
          </a:prstGeom>
          <a:gradFill>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Rechteck 35"/>
          <p:cNvSpPr/>
          <p:nvPr/>
        </p:nvSpPr>
        <p:spPr>
          <a:xfrm>
            <a:off x="1827251" y="3504916"/>
            <a:ext cx="2206400" cy="244187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Rechteck 39"/>
          <p:cNvSpPr/>
          <p:nvPr/>
        </p:nvSpPr>
        <p:spPr>
          <a:xfrm>
            <a:off x="4030627" y="4330605"/>
            <a:ext cx="872927" cy="1609362"/>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3" name="Rechteck 52"/>
          <p:cNvSpPr/>
          <p:nvPr/>
        </p:nvSpPr>
        <p:spPr>
          <a:xfrm>
            <a:off x="4898343" y="4078582"/>
            <a:ext cx="1300358" cy="1091670"/>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Titel 1">
            <a:extLst>
              <a:ext uri="{FF2B5EF4-FFF2-40B4-BE49-F238E27FC236}">
                <a16:creationId xmlns:a16="http://schemas.microsoft.com/office/drawing/2014/main" id="{116ACC04-9F7B-45C0-8A09-B23A511790FF}"/>
              </a:ext>
            </a:extLst>
          </p:cNvPr>
          <p:cNvSpPr txBox="1">
            <a:spLocks/>
          </p:cNvSpPr>
          <p:nvPr/>
        </p:nvSpPr>
        <p:spPr>
          <a:xfrm>
            <a:off x="457200" y="273600"/>
            <a:ext cx="8229300" cy="1144800"/>
          </a:xfrm>
        </p:spPr>
        <p:txBody>
          <a:bodyPr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4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b="1" dirty="0">
                <a:latin typeface="Calibri" panose="020F0502020204030204" pitchFamily="34" charset="0"/>
                <a:cs typeface="Calibri" panose="020F0502020204030204" pitchFamily="34" charset="0"/>
              </a:rPr>
              <a:t>DFS</a:t>
            </a:r>
          </a:p>
        </p:txBody>
      </p:sp>
      <p:sp>
        <p:nvSpPr>
          <p:cNvPr id="41" name="Rechteck 40">
            <a:extLst>
              <a:ext uri="{FF2B5EF4-FFF2-40B4-BE49-F238E27FC236}">
                <a16:creationId xmlns:a16="http://schemas.microsoft.com/office/drawing/2014/main" id="{B4432DD3-3476-45E2-BB43-C9121D6E35F8}"/>
              </a:ext>
            </a:extLst>
          </p:cNvPr>
          <p:cNvSpPr/>
          <p:nvPr/>
        </p:nvSpPr>
        <p:spPr>
          <a:xfrm>
            <a:off x="4030627" y="2690066"/>
            <a:ext cx="872927" cy="726605"/>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Rechteck 41">
            <a:extLst>
              <a:ext uri="{FF2B5EF4-FFF2-40B4-BE49-F238E27FC236}">
                <a16:creationId xmlns:a16="http://schemas.microsoft.com/office/drawing/2014/main" id="{EB671675-6AE6-4B78-8134-3043BC55BA87}"/>
              </a:ext>
            </a:extLst>
          </p:cNvPr>
          <p:cNvSpPr/>
          <p:nvPr/>
        </p:nvSpPr>
        <p:spPr>
          <a:xfrm>
            <a:off x="4941651" y="2175921"/>
            <a:ext cx="1257050" cy="373189"/>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41154998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 Verbindung mit Pfeil 6"/>
          <p:cNvCxnSpPr>
            <a:cxnSpLocks noChangeShapeType="1"/>
            <a:endCxn id="23" idx="1"/>
          </p:cNvCxnSpPr>
          <p:nvPr/>
        </p:nvCxnSpPr>
        <p:spPr bwMode="auto">
          <a:xfrm>
            <a:off x="2716925"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pic>
        <p:nvPicPr>
          <p:cNvPr id="23" name="Grafik 2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067056" y="1848220"/>
            <a:ext cx="810000" cy="810000"/>
          </a:xfrm>
          <a:prstGeom prst="rect">
            <a:avLst/>
          </a:prstGeom>
          <a:ln w="38100" cap="sq">
            <a:solidFill>
              <a:srgbClr val="000000"/>
            </a:solidFill>
            <a:prstDash val="solid"/>
            <a:miter lim="800000"/>
          </a:ln>
          <a:effectLst/>
        </p:spPr>
      </p:pic>
      <p:sp>
        <p:nvSpPr>
          <p:cNvPr id="25" name="Rechteck 24"/>
          <p:cNvSpPr/>
          <p:nvPr/>
        </p:nvSpPr>
        <p:spPr>
          <a:xfrm>
            <a:off x="4180427" y="1610198"/>
            <a:ext cx="560090"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Vienna</a:t>
            </a:r>
          </a:p>
        </p:txBody>
      </p:sp>
      <p:pic>
        <p:nvPicPr>
          <p:cNvPr id="22" name="Grafik 2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257165" y="1848220"/>
            <a:ext cx="810000" cy="810000"/>
          </a:xfrm>
          <a:prstGeom prst="rect">
            <a:avLst/>
          </a:prstGeom>
          <a:ln w="38100" cap="sq">
            <a:solidFill>
              <a:srgbClr val="000000"/>
            </a:solidFill>
            <a:prstDash val="solid"/>
            <a:miter lim="800000"/>
          </a:ln>
          <a:effectLst/>
        </p:spPr>
      </p:pic>
      <p:sp>
        <p:nvSpPr>
          <p:cNvPr id="28" name="Rechteck 27"/>
          <p:cNvSpPr/>
          <p:nvPr/>
        </p:nvSpPr>
        <p:spPr>
          <a:xfrm>
            <a:off x="6374907" y="1604824"/>
            <a:ext cx="574517" cy="230832"/>
          </a:xfrm>
          <a:prstGeom prst="rect">
            <a:avLst/>
          </a:prstGeom>
          <a:noFill/>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pic>
        <p:nvPicPr>
          <p:cNvPr id="11" name="Grafik 10"/>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055471" y="3468964"/>
            <a:ext cx="810000" cy="810000"/>
          </a:xfrm>
          <a:prstGeom prst="rect">
            <a:avLst/>
          </a:prstGeom>
          <a:ln w="38100" cap="sq">
            <a:solidFill>
              <a:srgbClr val="000000"/>
            </a:solidFill>
            <a:prstDash val="solid"/>
            <a:miter lim="800000"/>
          </a:ln>
          <a:effectLst/>
        </p:spPr>
      </p:pic>
      <p:sp>
        <p:nvSpPr>
          <p:cNvPr id="31" name="Rechteck 30"/>
          <p:cNvSpPr/>
          <p:nvPr/>
        </p:nvSpPr>
        <p:spPr>
          <a:xfrm>
            <a:off x="4902406" y="3730956"/>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0" name="Grafik 19"/>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906925" y="1848220"/>
            <a:ext cx="810000" cy="810000"/>
          </a:xfrm>
          <a:prstGeom prst="rect">
            <a:avLst/>
          </a:prstGeom>
          <a:ln w="38100" cap="sq">
            <a:solidFill>
              <a:srgbClr val="000000"/>
            </a:solidFill>
            <a:prstDash val="solid"/>
            <a:miter lim="800000"/>
          </a:ln>
          <a:effectLst>
            <a:glow>
              <a:schemeClr val="accent1"/>
            </a:glow>
            <a:softEdge rad="0"/>
          </a:effectLst>
        </p:spPr>
      </p:pic>
      <p:sp>
        <p:nvSpPr>
          <p:cNvPr id="32" name="Rechteck 31"/>
          <p:cNvSpPr/>
          <p:nvPr/>
        </p:nvSpPr>
        <p:spPr>
          <a:xfrm>
            <a:off x="2080773" y="1604824"/>
            <a:ext cx="462306" cy="230832"/>
          </a:xfrm>
          <a:prstGeom prst="rect">
            <a:avLst/>
          </a:prstGeom>
          <a:noFill/>
          <a:effectLst>
            <a:glow>
              <a:schemeClr val="accent1"/>
            </a:glow>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4" name="Grafik 23"/>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067056" y="5089708"/>
            <a:ext cx="810000" cy="810000"/>
          </a:xfrm>
          <a:prstGeom prst="rect">
            <a:avLst/>
          </a:prstGeom>
          <a:ln w="38100" cap="sq">
            <a:solidFill>
              <a:srgbClr val="000000"/>
            </a:solidFill>
            <a:prstDash val="solid"/>
            <a:miter lim="800000"/>
          </a:ln>
          <a:effectLst/>
        </p:spPr>
      </p:pic>
      <p:sp>
        <p:nvSpPr>
          <p:cNvPr id="33" name="Rechteck 32"/>
          <p:cNvSpPr/>
          <p:nvPr/>
        </p:nvSpPr>
        <p:spPr>
          <a:xfrm>
            <a:off x="4168297" y="4845975"/>
            <a:ext cx="590546"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London</a:t>
            </a:r>
          </a:p>
        </p:txBody>
      </p:sp>
      <p:pic>
        <p:nvPicPr>
          <p:cNvPr id="18" name="Grafik 17"/>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257165" y="5089708"/>
            <a:ext cx="810000" cy="810000"/>
          </a:xfrm>
          <a:prstGeom prst="rect">
            <a:avLst/>
          </a:prstGeom>
          <a:ln w="38100" cap="sq">
            <a:solidFill>
              <a:srgbClr val="000000"/>
            </a:solidFill>
            <a:prstDash val="solid"/>
            <a:miter lim="800000"/>
          </a:ln>
          <a:effectLst/>
        </p:spPr>
      </p:pic>
      <p:sp>
        <p:nvSpPr>
          <p:cNvPr id="34" name="Rechteck 33"/>
          <p:cNvSpPr/>
          <p:nvPr/>
        </p:nvSpPr>
        <p:spPr>
          <a:xfrm>
            <a:off x="5284348" y="5386485"/>
            <a:ext cx="914353" cy="230832"/>
          </a:xfrm>
          <a:prstGeom prst="rect">
            <a:avLst/>
          </a:prstGeom>
          <a:noFill/>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pic>
        <p:nvPicPr>
          <p:cNvPr id="21" name="Grafik 20"/>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1906925" y="5089708"/>
            <a:ext cx="810000" cy="810000"/>
          </a:xfrm>
          <a:prstGeom prst="rect">
            <a:avLst/>
          </a:prstGeom>
          <a:ln w="38100" cap="sq">
            <a:solidFill>
              <a:srgbClr val="000000"/>
            </a:solidFill>
            <a:prstDash val="solid"/>
            <a:miter lim="800000"/>
          </a:ln>
          <a:effectLst/>
        </p:spPr>
      </p:pic>
      <p:sp>
        <p:nvSpPr>
          <p:cNvPr id="35" name="Rechteck 34"/>
          <p:cNvSpPr/>
          <p:nvPr/>
        </p:nvSpPr>
        <p:spPr>
          <a:xfrm>
            <a:off x="2088787" y="4843120"/>
            <a:ext cx="446277"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cxnSp>
        <p:nvCxnSpPr>
          <p:cNvPr id="43" name="Gerade Verbindung mit Pfeil 42"/>
          <p:cNvCxnSpPr>
            <a:cxnSpLocks noChangeShapeType="1"/>
          </p:cNvCxnSpPr>
          <p:nvPr/>
        </p:nvCxnSpPr>
        <p:spPr bwMode="auto">
          <a:xfrm>
            <a:off x="4903553"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4" name="Gerade Verbindung mit Pfeil 43"/>
          <p:cNvCxnSpPr>
            <a:cxnSpLocks noChangeShapeType="1"/>
          </p:cNvCxnSpPr>
          <p:nvPr/>
        </p:nvCxnSpPr>
        <p:spPr bwMode="auto">
          <a:xfrm>
            <a:off x="2716925" y="5524985"/>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5" name="Gerade Verbindung mit Pfeil 44"/>
          <p:cNvCxnSpPr>
            <a:cxnSpLocks noChangeShapeType="1"/>
          </p:cNvCxnSpPr>
          <p:nvPr/>
        </p:nvCxnSpPr>
        <p:spPr bwMode="auto">
          <a:xfrm flipH="1">
            <a:off x="2716926" y="4278964"/>
            <a:ext cx="1336094"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0" name="Gerade Verbindung mit Pfeil 59"/>
          <p:cNvCxnSpPr>
            <a:cxnSpLocks noChangeShapeType="1"/>
          </p:cNvCxnSpPr>
          <p:nvPr/>
        </p:nvCxnSpPr>
        <p:spPr bwMode="auto">
          <a:xfrm>
            <a:off x="4469726" y="2658220"/>
            <a:ext cx="0"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1" name="Gerade Verbindung mit Pfeil 60"/>
          <p:cNvCxnSpPr>
            <a:cxnSpLocks noChangeShapeType="1"/>
          </p:cNvCxnSpPr>
          <p:nvPr/>
        </p:nvCxnSpPr>
        <p:spPr bwMode="auto">
          <a:xfrm>
            <a:off x="6691199" y="2679830"/>
            <a:ext cx="0" cy="2379251"/>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8" name="Gerade Verbindung mit Pfeil 67"/>
          <p:cNvCxnSpPr>
            <a:cxnSpLocks noChangeShapeType="1"/>
          </p:cNvCxnSpPr>
          <p:nvPr/>
        </p:nvCxnSpPr>
        <p:spPr bwMode="auto">
          <a:xfrm>
            <a:off x="4874119" y="4278964"/>
            <a:ext cx="1379565" cy="79871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1" name="Gerade Verbindung mit Pfeil 70"/>
          <p:cNvCxnSpPr>
            <a:cxnSpLocks noChangeShapeType="1"/>
          </p:cNvCxnSpPr>
          <p:nvPr/>
        </p:nvCxnSpPr>
        <p:spPr bwMode="auto">
          <a:xfrm>
            <a:off x="2716925" y="2658220"/>
            <a:ext cx="1323633" cy="795606"/>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4" name="Gerade Verbindung mit Pfeil 73"/>
          <p:cNvCxnSpPr>
            <a:cxnSpLocks noChangeShapeType="1"/>
          </p:cNvCxnSpPr>
          <p:nvPr/>
        </p:nvCxnSpPr>
        <p:spPr bwMode="auto">
          <a:xfrm flipH="1">
            <a:off x="4865472" y="2665904"/>
            <a:ext cx="1367503" cy="80306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sp>
        <p:nvSpPr>
          <p:cNvPr id="38" name="Pfeil nach rechts 37"/>
          <p:cNvSpPr/>
          <p:nvPr/>
        </p:nvSpPr>
        <p:spPr>
          <a:xfrm>
            <a:off x="1363314" y="5283821"/>
            <a:ext cx="362047" cy="281978"/>
          </a:xfrm>
          <a:prstGeom prst="rightArrow">
            <a:avLst/>
          </a:prstGeom>
          <a:gradFill>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Rechteck 35"/>
          <p:cNvSpPr/>
          <p:nvPr/>
        </p:nvSpPr>
        <p:spPr>
          <a:xfrm>
            <a:off x="2771909" y="5089708"/>
            <a:ext cx="1261742" cy="857085"/>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Rechteck 39"/>
          <p:cNvSpPr/>
          <p:nvPr/>
        </p:nvSpPr>
        <p:spPr>
          <a:xfrm>
            <a:off x="4030627" y="4330605"/>
            <a:ext cx="872927" cy="1609362"/>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3" name="Rechteck 52"/>
          <p:cNvSpPr/>
          <p:nvPr/>
        </p:nvSpPr>
        <p:spPr>
          <a:xfrm>
            <a:off x="4898343" y="4078582"/>
            <a:ext cx="1300358" cy="1091670"/>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Titel 1">
            <a:extLst>
              <a:ext uri="{FF2B5EF4-FFF2-40B4-BE49-F238E27FC236}">
                <a16:creationId xmlns:a16="http://schemas.microsoft.com/office/drawing/2014/main" id="{116ACC04-9F7B-45C0-8A09-B23A511790FF}"/>
              </a:ext>
            </a:extLst>
          </p:cNvPr>
          <p:cNvSpPr txBox="1">
            <a:spLocks/>
          </p:cNvSpPr>
          <p:nvPr/>
        </p:nvSpPr>
        <p:spPr>
          <a:xfrm>
            <a:off x="457200" y="273600"/>
            <a:ext cx="8229300" cy="1144800"/>
          </a:xfrm>
        </p:spPr>
        <p:txBody>
          <a:bodyPr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4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b="1" dirty="0">
                <a:latin typeface="Calibri" panose="020F0502020204030204" pitchFamily="34" charset="0"/>
                <a:cs typeface="Calibri" panose="020F0502020204030204" pitchFamily="34" charset="0"/>
              </a:rPr>
              <a:t>DFS</a:t>
            </a:r>
          </a:p>
        </p:txBody>
      </p:sp>
      <p:sp>
        <p:nvSpPr>
          <p:cNvPr id="41" name="Rechteck 40">
            <a:extLst>
              <a:ext uri="{FF2B5EF4-FFF2-40B4-BE49-F238E27FC236}">
                <a16:creationId xmlns:a16="http://schemas.microsoft.com/office/drawing/2014/main" id="{B4432DD3-3476-45E2-BB43-C9121D6E35F8}"/>
              </a:ext>
            </a:extLst>
          </p:cNvPr>
          <p:cNvSpPr/>
          <p:nvPr/>
        </p:nvSpPr>
        <p:spPr>
          <a:xfrm>
            <a:off x="4030627" y="2690066"/>
            <a:ext cx="872927" cy="726605"/>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Rechteck 41">
            <a:extLst>
              <a:ext uri="{FF2B5EF4-FFF2-40B4-BE49-F238E27FC236}">
                <a16:creationId xmlns:a16="http://schemas.microsoft.com/office/drawing/2014/main" id="{EB671675-6AE6-4B78-8134-3043BC55BA87}"/>
              </a:ext>
            </a:extLst>
          </p:cNvPr>
          <p:cNvSpPr/>
          <p:nvPr/>
        </p:nvSpPr>
        <p:spPr>
          <a:xfrm>
            <a:off x="4941651" y="2175921"/>
            <a:ext cx="1257050" cy="373189"/>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11635769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 Verbindung mit Pfeil 6"/>
          <p:cNvCxnSpPr>
            <a:cxnSpLocks noChangeShapeType="1"/>
            <a:endCxn id="23" idx="1"/>
          </p:cNvCxnSpPr>
          <p:nvPr/>
        </p:nvCxnSpPr>
        <p:spPr bwMode="auto">
          <a:xfrm>
            <a:off x="2716925"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pic>
        <p:nvPicPr>
          <p:cNvPr id="23" name="Grafik 2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067056" y="1848220"/>
            <a:ext cx="810000" cy="810000"/>
          </a:xfrm>
          <a:prstGeom prst="rect">
            <a:avLst/>
          </a:prstGeom>
          <a:ln w="38100" cap="sq">
            <a:solidFill>
              <a:srgbClr val="000000"/>
            </a:solidFill>
            <a:prstDash val="solid"/>
            <a:miter lim="800000"/>
          </a:ln>
          <a:effectLst/>
        </p:spPr>
      </p:pic>
      <p:sp>
        <p:nvSpPr>
          <p:cNvPr id="25" name="Rechteck 24"/>
          <p:cNvSpPr/>
          <p:nvPr/>
        </p:nvSpPr>
        <p:spPr>
          <a:xfrm>
            <a:off x="4180427" y="1610198"/>
            <a:ext cx="560090"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Vienna</a:t>
            </a:r>
          </a:p>
        </p:txBody>
      </p:sp>
      <p:pic>
        <p:nvPicPr>
          <p:cNvPr id="22" name="Grafik 2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257165" y="1848220"/>
            <a:ext cx="810000" cy="810000"/>
          </a:xfrm>
          <a:prstGeom prst="rect">
            <a:avLst/>
          </a:prstGeom>
          <a:ln w="38100" cap="sq">
            <a:solidFill>
              <a:srgbClr val="000000"/>
            </a:solidFill>
            <a:prstDash val="solid"/>
            <a:miter lim="800000"/>
          </a:ln>
          <a:effectLst/>
        </p:spPr>
      </p:pic>
      <p:sp>
        <p:nvSpPr>
          <p:cNvPr id="28" name="Rechteck 27"/>
          <p:cNvSpPr/>
          <p:nvPr/>
        </p:nvSpPr>
        <p:spPr>
          <a:xfrm>
            <a:off x="6374907" y="1604824"/>
            <a:ext cx="574517" cy="230832"/>
          </a:xfrm>
          <a:prstGeom prst="rect">
            <a:avLst/>
          </a:prstGeom>
          <a:noFill/>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pic>
        <p:nvPicPr>
          <p:cNvPr id="11" name="Grafik 10"/>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055471" y="3468964"/>
            <a:ext cx="810000" cy="810000"/>
          </a:xfrm>
          <a:prstGeom prst="rect">
            <a:avLst/>
          </a:prstGeom>
          <a:ln w="38100" cap="sq">
            <a:solidFill>
              <a:srgbClr val="000000"/>
            </a:solidFill>
            <a:prstDash val="solid"/>
            <a:miter lim="800000"/>
          </a:ln>
          <a:effectLst/>
        </p:spPr>
      </p:pic>
      <p:sp>
        <p:nvSpPr>
          <p:cNvPr id="31" name="Rechteck 30"/>
          <p:cNvSpPr/>
          <p:nvPr/>
        </p:nvSpPr>
        <p:spPr>
          <a:xfrm>
            <a:off x="4902406" y="3730956"/>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0" name="Grafik 19"/>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906925" y="1848220"/>
            <a:ext cx="810000" cy="810000"/>
          </a:xfrm>
          <a:prstGeom prst="rect">
            <a:avLst/>
          </a:prstGeom>
          <a:ln w="38100" cap="sq">
            <a:solidFill>
              <a:srgbClr val="000000"/>
            </a:solidFill>
            <a:prstDash val="solid"/>
            <a:miter lim="800000"/>
          </a:ln>
          <a:effectLst>
            <a:glow>
              <a:schemeClr val="accent1"/>
            </a:glow>
            <a:softEdge rad="0"/>
          </a:effectLst>
        </p:spPr>
      </p:pic>
      <p:sp>
        <p:nvSpPr>
          <p:cNvPr id="32" name="Rechteck 31"/>
          <p:cNvSpPr/>
          <p:nvPr/>
        </p:nvSpPr>
        <p:spPr>
          <a:xfrm>
            <a:off x="2080773" y="1604824"/>
            <a:ext cx="462306" cy="230832"/>
          </a:xfrm>
          <a:prstGeom prst="rect">
            <a:avLst/>
          </a:prstGeom>
          <a:noFill/>
          <a:effectLst>
            <a:glow>
              <a:schemeClr val="accent1"/>
            </a:glow>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4" name="Grafik 23"/>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067056" y="5089708"/>
            <a:ext cx="810000" cy="810000"/>
          </a:xfrm>
          <a:prstGeom prst="rect">
            <a:avLst/>
          </a:prstGeom>
          <a:ln w="38100" cap="sq">
            <a:solidFill>
              <a:srgbClr val="000000"/>
            </a:solidFill>
            <a:prstDash val="solid"/>
            <a:miter lim="800000"/>
          </a:ln>
          <a:effectLst/>
        </p:spPr>
      </p:pic>
      <p:sp>
        <p:nvSpPr>
          <p:cNvPr id="33" name="Rechteck 32"/>
          <p:cNvSpPr/>
          <p:nvPr/>
        </p:nvSpPr>
        <p:spPr>
          <a:xfrm>
            <a:off x="4168297" y="4845975"/>
            <a:ext cx="590546"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London</a:t>
            </a:r>
          </a:p>
        </p:txBody>
      </p:sp>
      <p:pic>
        <p:nvPicPr>
          <p:cNvPr id="18" name="Grafik 17"/>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257165" y="5089708"/>
            <a:ext cx="810000" cy="810000"/>
          </a:xfrm>
          <a:prstGeom prst="rect">
            <a:avLst/>
          </a:prstGeom>
          <a:ln w="38100" cap="sq">
            <a:solidFill>
              <a:srgbClr val="000000"/>
            </a:solidFill>
            <a:prstDash val="solid"/>
            <a:miter lim="800000"/>
          </a:ln>
          <a:effectLst/>
        </p:spPr>
      </p:pic>
      <p:sp>
        <p:nvSpPr>
          <p:cNvPr id="34" name="Rechteck 33"/>
          <p:cNvSpPr/>
          <p:nvPr/>
        </p:nvSpPr>
        <p:spPr>
          <a:xfrm>
            <a:off x="5284348" y="5386485"/>
            <a:ext cx="914353" cy="230832"/>
          </a:xfrm>
          <a:prstGeom prst="rect">
            <a:avLst/>
          </a:prstGeom>
          <a:noFill/>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pic>
        <p:nvPicPr>
          <p:cNvPr id="21" name="Grafik 20"/>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1906925" y="5089708"/>
            <a:ext cx="810000" cy="810000"/>
          </a:xfrm>
          <a:prstGeom prst="rect">
            <a:avLst/>
          </a:prstGeom>
          <a:ln w="38100" cap="sq">
            <a:solidFill>
              <a:srgbClr val="000000"/>
            </a:solidFill>
            <a:prstDash val="solid"/>
            <a:miter lim="800000"/>
          </a:ln>
          <a:effectLst/>
        </p:spPr>
      </p:pic>
      <p:sp>
        <p:nvSpPr>
          <p:cNvPr id="35" name="Rechteck 34"/>
          <p:cNvSpPr/>
          <p:nvPr/>
        </p:nvSpPr>
        <p:spPr>
          <a:xfrm>
            <a:off x="2088787" y="4843120"/>
            <a:ext cx="446277"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cxnSp>
        <p:nvCxnSpPr>
          <p:cNvPr id="43" name="Gerade Verbindung mit Pfeil 42"/>
          <p:cNvCxnSpPr>
            <a:cxnSpLocks noChangeShapeType="1"/>
          </p:cNvCxnSpPr>
          <p:nvPr/>
        </p:nvCxnSpPr>
        <p:spPr bwMode="auto">
          <a:xfrm>
            <a:off x="4903553"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4" name="Gerade Verbindung mit Pfeil 43"/>
          <p:cNvCxnSpPr>
            <a:cxnSpLocks noChangeShapeType="1"/>
          </p:cNvCxnSpPr>
          <p:nvPr/>
        </p:nvCxnSpPr>
        <p:spPr bwMode="auto">
          <a:xfrm>
            <a:off x="2716925" y="5524985"/>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5" name="Gerade Verbindung mit Pfeil 44"/>
          <p:cNvCxnSpPr>
            <a:cxnSpLocks noChangeShapeType="1"/>
          </p:cNvCxnSpPr>
          <p:nvPr/>
        </p:nvCxnSpPr>
        <p:spPr bwMode="auto">
          <a:xfrm flipH="1">
            <a:off x="2716926" y="4278964"/>
            <a:ext cx="1336094"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0" name="Gerade Verbindung mit Pfeil 59"/>
          <p:cNvCxnSpPr>
            <a:cxnSpLocks noChangeShapeType="1"/>
          </p:cNvCxnSpPr>
          <p:nvPr/>
        </p:nvCxnSpPr>
        <p:spPr bwMode="auto">
          <a:xfrm>
            <a:off x="4469726" y="2658220"/>
            <a:ext cx="0"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1" name="Gerade Verbindung mit Pfeil 60"/>
          <p:cNvCxnSpPr>
            <a:cxnSpLocks noChangeShapeType="1"/>
          </p:cNvCxnSpPr>
          <p:nvPr/>
        </p:nvCxnSpPr>
        <p:spPr bwMode="auto">
          <a:xfrm>
            <a:off x="6691199" y="2679830"/>
            <a:ext cx="0" cy="2379251"/>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8" name="Gerade Verbindung mit Pfeil 67"/>
          <p:cNvCxnSpPr>
            <a:cxnSpLocks noChangeShapeType="1"/>
          </p:cNvCxnSpPr>
          <p:nvPr/>
        </p:nvCxnSpPr>
        <p:spPr bwMode="auto">
          <a:xfrm>
            <a:off x="4874119" y="4278964"/>
            <a:ext cx="1379565" cy="79871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1" name="Gerade Verbindung mit Pfeil 70"/>
          <p:cNvCxnSpPr>
            <a:cxnSpLocks noChangeShapeType="1"/>
          </p:cNvCxnSpPr>
          <p:nvPr/>
        </p:nvCxnSpPr>
        <p:spPr bwMode="auto">
          <a:xfrm>
            <a:off x="2716925" y="2658220"/>
            <a:ext cx="1323633" cy="795606"/>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4" name="Gerade Verbindung mit Pfeil 73"/>
          <p:cNvCxnSpPr>
            <a:cxnSpLocks noChangeShapeType="1"/>
          </p:cNvCxnSpPr>
          <p:nvPr/>
        </p:nvCxnSpPr>
        <p:spPr bwMode="auto">
          <a:xfrm flipH="1">
            <a:off x="4865472" y="2665904"/>
            <a:ext cx="1367503" cy="80306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sp>
        <p:nvSpPr>
          <p:cNvPr id="38" name="Pfeil nach rechts 37"/>
          <p:cNvSpPr/>
          <p:nvPr/>
        </p:nvSpPr>
        <p:spPr>
          <a:xfrm>
            <a:off x="3463371" y="5152488"/>
            <a:ext cx="362047" cy="281978"/>
          </a:xfrm>
          <a:prstGeom prst="rightArrow">
            <a:avLst/>
          </a:prstGeom>
          <a:gradFill>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3" name="Rechteck 52"/>
          <p:cNvSpPr/>
          <p:nvPr/>
        </p:nvSpPr>
        <p:spPr>
          <a:xfrm>
            <a:off x="4923935" y="4078582"/>
            <a:ext cx="1274765" cy="1091670"/>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Titel 1">
            <a:extLst>
              <a:ext uri="{FF2B5EF4-FFF2-40B4-BE49-F238E27FC236}">
                <a16:creationId xmlns:a16="http://schemas.microsoft.com/office/drawing/2014/main" id="{116ACC04-9F7B-45C0-8A09-B23A511790FF}"/>
              </a:ext>
            </a:extLst>
          </p:cNvPr>
          <p:cNvSpPr txBox="1">
            <a:spLocks/>
          </p:cNvSpPr>
          <p:nvPr/>
        </p:nvSpPr>
        <p:spPr>
          <a:xfrm>
            <a:off x="457200" y="273600"/>
            <a:ext cx="8229300" cy="1144800"/>
          </a:xfrm>
        </p:spPr>
        <p:txBody>
          <a:bodyPr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4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b="1" dirty="0">
                <a:latin typeface="Calibri" panose="020F0502020204030204" pitchFamily="34" charset="0"/>
                <a:cs typeface="Calibri" panose="020F0502020204030204" pitchFamily="34" charset="0"/>
              </a:rPr>
              <a:t>DFS</a:t>
            </a:r>
          </a:p>
        </p:txBody>
      </p:sp>
      <p:sp>
        <p:nvSpPr>
          <p:cNvPr id="41" name="Rechteck 40">
            <a:extLst>
              <a:ext uri="{FF2B5EF4-FFF2-40B4-BE49-F238E27FC236}">
                <a16:creationId xmlns:a16="http://schemas.microsoft.com/office/drawing/2014/main" id="{B4432DD3-3476-45E2-BB43-C9121D6E35F8}"/>
              </a:ext>
            </a:extLst>
          </p:cNvPr>
          <p:cNvSpPr/>
          <p:nvPr/>
        </p:nvSpPr>
        <p:spPr>
          <a:xfrm>
            <a:off x="4030627" y="2690066"/>
            <a:ext cx="872927" cy="726605"/>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Rechteck 41">
            <a:extLst>
              <a:ext uri="{FF2B5EF4-FFF2-40B4-BE49-F238E27FC236}">
                <a16:creationId xmlns:a16="http://schemas.microsoft.com/office/drawing/2014/main" id="{EB671675-6AE6-4B78-8134-3043BC55BA87}"/>
              </a:ext>
            </a:extLst>
          </p:cNvPr>
          <p:cNvSpPr/>
          <p:nvPr/>
        </p:nvSpPr>
        <p:spPr>
          <a:xfrm>
            <a:off x="4941651" y="2175921"/>
            <a:ext cx="1257050" cy="373189"/>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14288529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solidFill>
                  <a:schemeClr val="dk1"/>
                </a:solidFill>
                <a:latin typeface="Calibri"/>
                <a:cs typeface="Calibri"/>
                <a:sym typeface="Calibri"/>
              </a:rPr>
              <a:t>DFS</a:t>
            </a:r>
            <a:endParaRPr lang="en-US" sz="2800" b="1" noProof="0" dirty="0">
              <a:latin typeface="Calibri" panose="020F0502020204030204" pitchFamily="34" charset="0"/>
              <a:cs typeface="Calibri" panose="020F0502020204030204" pitchFamily="34" charset="0"/>
            </a:endParaRPr>
          </a:p>
        </p:txBody>
      </p:sp>
      <p:sp>
        <p:nvSpPr>
          <p:cNvPr id="6" name="Rechteck 5">
            <a:extLst>
              <a:ext uri="{FF2B5EF4-FFF2-40B4-BE49-F238E27FC236}">
                <a16:creationId xmlns:a16="http://schemas.microsoft.com/office/drawing/2014/main" id="{F6BAA173-9E66-4A3E-99D1-56AB6F108413}"/>
              </a:ext>
            </a:extLst>
          </p:cNvPr>
          <p:cNvSpPr/>
          <p:nvPr/>
        </p:nvSpPr>
        <p:spPr>
          <a:xfrm>
            <a:off x="654090" y="1355559"/>
            <a:ext cx="7835519" cy="4222281"/>
          </a:xfrm>
          <a:prstGeom prst="rect">
            <a:avLst/>
          </a:prstGeom>
          <a:solidFill>
            <a:srgbClr val="DAE3F3"/>
          </a:solidFill>
          <a:ln w="36720">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r>
              <a:rPr lang="en-US" sz="1600" spc="-1" dirty="0">
                <a:solidFill>
                  <a:srgbClr val="0F0F0F"/>
                </a:solidFill>
                <a:latin typeface="Consolas" panose="020B0609020204030204" pitchFamily="49" charset="0"/>
              </a:rPr>
              <a:t>def DFS(g, s):</a:t>
            </a:r>
          </a:p>
          <a:p>
            <a:r>
              <a:rPr lang="en-US" sz="1600" spc="-1" dirty="0">
                <a:solidFill>
                  <a:srgbClr val="0F0F0F"/>
                </a:solidFill>
                <a:latin typeface="Consolas" panose="020B0609020204030204" pitchFamily="49" charset="0"/>
              </a:rPr>
              <a:t>    visited = {}</a:t>
            </a:r>
          </a:p>
          <a:p>
            <a:r>
              <a:rPr lang="en-US" sz="1600" spc="-1" dirty="0">
                <a:solidFill>
                  <a:srgbClr val="0F0F0F"/>
                </a:solidFill>
                <a:latin typeface="Consolas" panose="020B0609020204030204" pitchFamily="49" charset="0"/>
              </a:rPr>
              <a:t>    parent = {}</a:t>
            </a:r>
          </a:p>
          <a:p>
            <a:r>
              <a:rPr lang="en-US" sz="1600" spc="-1" dirty="0">
                <a:solidFill>
                  <a:srgbClr val="0F0F0F"/>
                </a:solidFill>
                <a:latin typeface="Consolas" panose="020B0609020204030204" pitchFamily="49" charset="0"/>
              </a:rPr>
              <a:t>    for node in </a:t>
            </a:r>
            <a:r>
              <a:rPr lang="en-US" sz="1600" spc="-1" dirty="0" err="1">
                <a:solidFill>
                  <a:srgbClr val="0F0F0F"/>
                </a:solidFill>
                <a:latin typeface="Consolas" panose="020B0609020204030204" pitchFamily="49" charset="0"/>
              </a:rPr>
              <a:t>g.nodes</a:t>
            </a:r>
            <a:r>
              <a:rPr lang="en-US" sz="1600" spc="-1" dirty="0">
                <a:solidFill>
                  <a:srgbClr val="0F0F0F"/>
                </a:solidFill>
                <a:latin typeface="Consolas" panose="020B0609020204030204" pitchFamily="49" charset="0"/>
              </a:rPr>
              <a:t>:</a:t>
            </a:r>
          </a:p>
          <a:p>
            <a:r>
              <a:rPr lang="en-US" sz="1600" spc="-1" dirty="0">
                <a:solidFill>
                  <a:srgbClr val="0F0F0F"/>
                </a:solidFill>
                <a:latin typeface="Consolas" panose="020B0609020204030204" pitchFamily="49" charset="0"/>
              </a:rPr>
              <a:t>        visited[node] = False</a:t>
            </a:r>
          </a:p>
          <a:p>
            <a:r>
              <a:rPr lang="en-US" sz="1600" spc="-1" dirty="0">
                <a:solidFill>
                  <a:srgbClr val="0F0F0F"/>
                </a:solidFill>
                <a:latin typeface="Consolas" panose="020B0609020204030204" pitchFamily="49" charset="0"/>
              </a:rPr>
              <a:t>        parent[node] = None</a:t>
            </a:r>
          </a:p>
          <a:p>
            <a:r>
              <a:rPr lang="en-US" sz="1600" spc="-1" dirty="0">
                <a:solidFill>
                  <a:srgbClr val="0F0F0F"/>
                </a:solidFill>
                <a:latin typeface="Consolas" panose="020B0609020204030204" pitchFamily="49" charset="0"/>
              </a:rPr>
              <a:t>    </a:t>
            </a:r>
          </a:p>
          <a:p>
            <a:r>
              <a:rPr lang="en-US" sz="1600" spc="-1" dirty="0">
                <a:solidFill>
                  <a:srgbClr val="0F0F0F"/>
                </a:solidFill>
                <a:latin typeface="Consolas" panose="020B0609020204030204" pitchFamily="49" charset="0"/>
              </a:rPr>
              <a:t>    return </a:t>
            </a:r>
            <a:r>
              <a:rPr lang="en-US" sz="1600" spc="-1" dirty="0" err="1">
                <a:solidFill>
                  <a:srgbClr val="0F0F0F"/>
                </a:solidFill>
                <a:latin typeface="Consolas" panose="020B0609020204030204" pitchFamily="49" charset="0"/>
              </a:rPr>
              <a:t>DFS_traversal</a:t>
            </a:r>
            <a:r>
              <a:rPr lang="en-US" sz="1600" spc="-1" dirty="0">
                <a:solidFill>
                  <a:srgbClr val="0F0F0F"/>
                </a:solidFill>
                <a:latin typeface="Consolas" panose="020B0609020204030204" pitchFamily="49" charset="0"/>
              </a:rPr>
              <a:t>(g, s, visited, parent)</a:t>
            </a:r>
          </a:p>
          <a:p>
            <a:endParaRPr lang="en-US" sz="1600" spc="-1" dirty="0">
              <a:solidFill>
                <a:srgbClr val="0F0F0F"/>
              </a:solidFill>
              <a:latin typeface="Consolas" panose="020B0609020204030204" pitchFamily="49" charset="0"/>
            </a:endParaRPr>
          </a:p>
          <a:p>
            <a:r>
              <a:rPr lang="en-US" sz="1600" spc="-1" dirty="0">
                <a:solidFill>
                  <a:srgbClr val="0F0F0F"/>
                </a:solidFill>
                <a:latin typeface="Consolas" panose="020B0609020204030204" pitchFamily="49" charset="0"/>
              </a:rPr>
              <a:t>def </a:t>
            </a:r>
            <a:r>
              <a:rPr lang="en-US" sz="1600" spc="-1" dirty="0" err="1">
                <a:solidFill>
                  <a:srgbClr val="0F0F0F"/>
                </a:solidFill>
                <a:latin typeface="Consolas" panose="020B0609020204030204" pitchFamily="49" charset="0"/>
              </a:rPr>
              <a:t>DFS_traversal</a:t>
            </a:r>
            <a:r>
              <a:rPr lang="en-US" sz="1600" spc="-1" dirty="0">
                <a:solidFill>
                  <a:srgbClr val="0F0F0F"/>
                </a:solidFill>
                <a:latin typeface="Consolas" panose="020B0609020204030204" pitchFamily="49" charset="0"/>
              </a:rPr>
              <a:t>(g, u, visited, parent):</a:t>
            </a:r>
          </a:p>
          <a:p>
            <a:r>
              <a:rPr lang="en-US" sz="1600" spc="-1" dirty="0">
                <a:solidFill>
                  <a:srgbClr val="0F0F0F"/>
                </a:solidFill>
                <a:latin typeface="Consolas" panose="020B0609020204030204" pitchFamily="49" charset="0"/>
              </a:rPr>
              <a:t>    visited[u] = True</a:t>
            </a:r>
          </a:p>
          <a:p>
            <a:r>
              <a:rPr lang="en-US" sz="1600" spc="-1" dirty="0">
                <a:solidFill>
                  <a:srgbClr val="0F0F0F"/>
                </a:solidFill>
                <a:latin typeface="Consolas" panose="020B0609020204030204" pitchFamily="49" charset="0"/>
              </a:rPr>
              <a:t>    for v in </a:t>
            </a:r>
            <a:r>
              <a:rPr lang="en-US" sz="1600" spc="-1" dirty="0" err="1">
                <a:solidFill>
                  <a:srgbClr val="0F0F0F"/>
                </a:solidFill>
                <a:latin typeface="Consolas" panose="020B0609020204030204" pitchFamily="49" charset="0"/>
              </a:rPr>
              <a:t>g.adj</a:t>
            </a:r>
            <a:r>
              <a:rPr lang="en-US" sz="1600" spc="-1" dirty="0">
                <a:solidFill>
                  <a:srgbClr val="0F0F0F"/>
                </a:solidFill>
                <a:latin typeface="Consolas" panose="020B0609020204030204" pitchFamily="49" charset="0"/>
              </a:rPr>
              <a:t>[u]:</a:t>
            </a:r>
          </a:p>
          <a:p>
            <a:r>
              <a:rPr lang="en-US" sz="1600" spc="-1" dirty="0">
                <a:solidFill>
                  <a:srgbClr val="0F0F0F"/>
                </a:solidFill>
                <a:latin typeface="Consolas" panose="020B0609020204030204" pitchFamily="49" charset="0"/>
              </a:rPr>
              <a:t>        if not visited[v]:</a:t>
            </a:r>
          </a:p>
          <a:p>
            <a:r>
              <a:rPr lang="en-US" sz="1600" spc="-1" dirty="0">
                <a:solidFill>
                  <a:srgbClr val="0F0F0F"/>
                </a:solidFill>
                <a:latin typeface="Consolas" panose="020B0609020204030204" pitchFamily="49" charset="0"/>
              </a:rPr>
              <a:t>            parent[v] = u</a:t>
            </a:r>
          </a:p>
          <a:p>
            <a:r>
              <a:rPr lang="en-US" sz="1600" spc="-1" dirty="0">
                <a:solidFill>
                  <a:srgbClr val="0F0F0F"/>
                </a:solidFill>
                <a:latin typeface="Consolas" panose="020B0609020204030204" pitchFamily="49" charset="0"/>
              </a:rPr>
              <a:t>            </a:t>
            </a:r>
            <a:r>
              <a:rPr lang="en-US" sz="1600" spc="-1" dirty="0" err="1">
                <a:solidFill>
                  <a:srgbClr val="0F0F0F"/>
                </a:solidFill>
                <a:latin typeface="Consolas" panose="020B0609020204030204" pitchFamily="49" charset="0"/>
              </a:rPr>
              <a:t>DFS_traversal</a:t>
            </a:r>
            <a:r>
              <a:rPr lang="en-US" sz="1600" spc="-1" dirty="0">
                <a:solidFill>
                  <a:srgbClr val="0F0F0F"/>
                </a:solidFill>
                <a:latin typeface="Consolas" panose="020B0609020204030204" pitchFamily="49" charset="0"/>
              </a:rPr>
              <a:t>(g, v, visited, parent)</a:t>
            </a:r>
          </a:p>
          <a:p>
            <a:r>
              <a:rPr lang="en-US" sz="1600" spc="-1" dirty="0">
                <a:solidFill>
                  <a:srgbClr val="0F0F0F"/>
                </a:solidFill>
                <a:latin typeface="Consolas" panose="020B0609020204030204" pitchFamily="49" charset="0"/>
              </a:rPr>
              <a:t>    return visited, parent</a:t>
            </a:r>
          </a:p>
        </p:txBody>
      </p:sp>
      <p:sp>
        <p:nvSpPr>
          <p:cNvPr id="7" name="Textplatzhalter 2">
            <a:extLst>
              <a:ext uri="{FF2B5EF4-FFF2-40B4-BE49-F238E27FC236}">
                <a16:creationId xmlns:a16="http://schemas.microsoft.com/office/drawing/2014/main" id="{102F3C61-B70A-4B5D-971D-51E5858055C3}"/>
              </a:ext>
            </a:extLst>
          </p:cNvPr>
          <p:cNvSpPr txBox="1">
            <a:spLocks/>
          </p:cNvSpPr>
          <p:nvPr/>
        </p:nvSpPr>
        <p:spPr>
          <a:xfrm>
            <a:off x="513418" y="5872480"/>
            <a:ext cx="8229300" cy="58388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hlinkClick r:id="rId3"/>
              </a:rPr>
              <a:t>Notebook example</a:t>
            </a:r>
            <a:endParaRPr lang="en-US" sz="18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170621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Complexity of DFS</a:t>
            </a:r>
            <a:endParaRPr lang="en-US" sz="2800" b="1" noProof="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 name="Textplatzhalter 2">
                <a:extLst>
                  <a:ext uri="{FF2B5EF4-FFF2-40B4-BE49-F238E27FC236}">
                    <a16:creationId xmlns:a16="http://schemas.microsoft.com/office/drawing/2014/main" id="{D95A1223-FAAC-4B79-909E-99096DD37757}"/>
                  </a:ext>
                </a:extLst>
              </p:cNvPr>
              <p:cNvSpPr>
                <a:spLocks noGrp="1"/>
              </p:cNvSpPr>
              <p:nvPr>
                <p:ph type="body" idx="1"/>
              </p:nvPr>
            </p:nvSpPr>
            <p:spPr>
              <a:xfrm>
                <a:off x="457200" y="1276160"/>
                <a:ext cx="8229300" cy="3204400"/>
              </a:xfrm>
            </p:spPr>
            <p:txBody>
              <a:bodyPr/>
              <a:lstStyle/>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First, we iterate and initialize all the nodes: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𝑂</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smtClean="0">
                        <a:latin typeface="Cambria Math" panose="02040503050406030204" pitchFamily="18" charset="0"/>
                        <a:ea typeface="Calibri" panose="020F0502020204030204" pitchFamily="34" charset="0"/>
                        <a:cs typeface="Calibri" panose="020F0502020204030204" pitchFamily="34" charset="0"/>
                      </a:rPr>
                      <m:t>𝑛</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The recursive function is called for all nodes (if reachable):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𝑂</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smtClean="0">
                        <a:latin typeface="Cambria Math" panose="02040503050406030204" pitchFamily="18" charset="0"/>
                        <a:ea typeface="Calibri" panose="020F0502020204030204" pitchFamily="34" charset="0"/>
                        <a:cs typeface="Calibri" panose="020F0502020204030204" pitchFamily="34" charset="0"/>
                      </a:rPr>
                      <m:t>𝑛</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For every node we explore its adjacency list</a:t>
                </a: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The sum of lengths of adjacency lists is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𝑚</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Hence, links inspection takes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𝑂</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smtClean="0">
                        <a:latin typeface="Cambria Math" panose="02040503050406030204" pitchFamily="18" charset="0"/>
                        <a:ea typeface="Calibri" panose="020F0502020204030204" pitchFamily="34" charset="0"/>
                        <a:cs typeface="Calibri" panose="020F0502020204030204" pitchFamily="34" charset="0"/>
                      </a:rPr>
                      <m:t>𝑚</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Hence we have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𝑂</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smtClean="0">
                        <a:latin typeface="Cambria Math" panose="02040503050406030204" pitchFamily="18" charset="0"/>
                        <a:ea typeface="Calibri" panose="020F0502020204030204" pitchFamily="34" charset="0"/>
                        <a:cs typeface="Calibri" panose="020F0502020204030204" pitchFamily="34" charset="0"/>
                      </a:rPr>
                      <m:t>𝑛</m:t>
                    </m:r>
                    <m:r>
                      <a:rPr lang="en-US" sz="1800" i="1" dirty="0" smtClean="0">
                        <a:latin typeface="Cambria Math" panose="02040503050406030204" pitchFamily="18" charset="0"/>
                        <a:ea typeface="Calibri" panose="020F0502020204030204" pitchFamily="34" charset="0"/>
                        <a:cs typeface="Calibri" panose="020F0502020204030204" pitchFamily="34" charset="0"/>
                      </a:rPr>
                      <m:t>) + </m:t>
                    </m:r>
                    <m:r>
                      <a:rPr lang="en-US" sz="1800" i="1" dirty="0" smtClean="0">
                        <a:latin typeface="Cambria Math" panose="02040503050406030204" pitchFamily="18" charset="0"/>
                        <a:ea typeface="Calibri" panose="020F0502020204030204" pitchFamily="34" charset="0"/>
                        <a:cs typeface="Calibri" panose="020F0502020204030204" pitchFamily="34" charset="0"/>
                      </a:rPr>
                      <m:t>𝑂</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smtClean="0">
                        <a:latin typeface="Cambria Math" panose="02040503050406030204" pitchFamily="18" charset="0"/>
                        <a:ea typeface="Calibri" panose="020F0502020204030204" pitchFamily="34" charset="0"/>
                        <a:cs typeface="Calibri" panose="020F0502020204030204" pitchFamily="34" charset="0"/>
                      </a:rPr>
                      <m:t>𝑛</m:t>
                    </m:r>
                    <m:r>
                      <a:rPr lang="en-US" sz="1800" i="1" dirty="0" smtClean="0">
                        <a:latin typeface="Cambria Math" panose="02040503050406030204" pitchFamily="18" charset="0"/>
                        <a:ea typeface="Calibri" panose="020F0502020204030204" pitchFamily="34" charset="0"/>
                        <a:cs typeface="Calibri" panose="020F0502020204030204" pitchFamily="34" charset="0"/>
                      </a:rPr>
                      <m:t> + </m:t>
                    </m:r>
                    <m:r>
                      <a:rPr lang="en-US" sz="1800" i="1" dirty="0" smtClean="0">
                        <a:latin typeface="Cambria Math" panose="02040503050406030204" pitchFamily="18" charset="0"/>
                        <a:ea typeface="Calibri" panose="020F0502020204030204" pitchFamily="34" charset="0"/>
                        <a:cs typeface="Calibri" panose="020F0502020204030204" pitchFamily="34" charset="0"/>
                      </a:rPr>
                      <m:t>𝑚</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oMath>
                </a14:m>
                <a:r>
                  <a:rPr lang="en-US" sz="1800" dirty="0">
                    <a:latin typeface="Calibri" panose="020F0502020204030204" pitchFamily="34" charset="0"/>
                    <a:ea typeface="Calibri" panose="020F0502020204030204" pitchFamily="34" charset="0"/>
                    <a:cs typeface="Calibri" panose="020F0502020204030204" pitchFamily="34" charset="0"/>
                  </a:rPr>
                  <a:t>which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𝑖𝑠</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𝑂</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smtClean="0">
                        <a:latin typeface="Cambria Math" panose="02040503050406030204" pitchFamily="18" charset="0"/>
                        <a:ea typeface="Calibri" panose="020F0502020204030204" pitchFamily="34" charset="0"/>
                        <a:cs typeface="Calibri" panose="020F0502020204030204" pitchFamily="34" charset="0"/>
                      </a:rPr>
                      <m:t>𝑛</m:t>
                    </m:r>
                    <m:r>
                      <a:rPr lang="en-US" sz="1800" i="1" dirty="0" smtClean="0">
                        <a:latin typeface="Cambria Math" panose="02040503050406030204" pitchFamily="18" charset="0"/>
                        <a:ea typeface="Calibri" panose="020F0502020204030204" pitchFamily="34" charset="0"/>
                        <a:cs typeface="Calibri" panose="020F0502020204030204" pitchFamily="34" charset="0"/>
                      </a:rPr>
                      <m:t> + </m:t>
                    </m:r>
                    <m:r>
                      <a:rPr lang="en-US" sz="1800" i="1" dirty="0" smtClean="0">
                        <a:latin typeface="Cambria Math" panose="02040503050406030204" pitchFamily="18" charset="0"/>
                        <a:ea typeface="Calibri" panose="020F0502020204030204" pitchFamily="34" charset="0"/>
                        <a:cs typeface="Calibri" panose="020F0502020204030204" pitchFamily="34" charset="0"/>
                      </a:rPr>
                      <m:t>𝑚</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This is linear in the number of nodes and links</a:t>
                </a:r>
              </a:p>
            </p:txBody>
          </p:sp>
        </mc:Choice>
        <mc:Fallback xmlns="">
          <p:sp>
            <p:nvSpPr>
              <p:cNvPr id="4" name="Textplatzhalter 2">
                <a:extLst>
                  <a:ext uri="{FF2B5EF4-FFF2-40B4-BE49-F238E27FC236}">
                    <a16:creationId xmlns:a16="http://schemas.microsoft.com/office/drawing/2014/main" id="{D95A1223-FAAC-4B79-909E-99096DD37757}"/>
                  </a:ext>
                </a:extLst>
              </p:cNvPr>
              <p:cNvSpPr>
                <a:spLocks noGrp="1" noRot="1" noChangeAspect="1" noMove="1" noResize="1" noEditPoints="1" noAdjustHandles="1" noChangeArrowheads="1" noChangeShapeType="1" noTextEdit="1"/>
              </p:cNvSpPr>
              <p:nvPr>
                <p:ph type="body" idx="1"/>
              </p:nvPr>
            </p:nvSpPr>
            <p:spPr>
              <a:xfrm>
                <a:off x="457200" y="1276160"/>
                <a:ext cx="8229300" cy="3204400"/>
              </a:xfrm>
              <a:blipFill>
                <a:blip r:embed="rId3"/>
                <a:stretch>
                  <a:fillRect/>
                </a:stretch>
              </a:blipFill>
            </p:spPr>
            <p:txBody>
              <a:bodyPr/>
              <a:lstStyle/>
              <a:p>
                <a:r>
                  <a:rPr lang="de-AT">
                    <a:noFill/>
                  </a:rPr>
                  <a:t> </a:t>
                </a:r>
              </a:p>
            </p:txBody>
          </p:sp>
        </mc:Fallback>
      </mc:AlternateContent>
    </p:spTree>
    <p:extLst>
      <p:ext uri="{BB962C8B-B14F-4D97-AF65-F5344CB8AC3E}">
        <p14:creationId xmlns:p14="http://schemas.microsoft.com/office/powerpoint/2010/main" val="2637686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7" name="Google Shape;87;p2"/>
          <p:cNvSpPr txBox="1">
            <a:spLocks noGrp="1"/>
          </p:cNvSpPr>
          <p:nvPr>
            <p:ph type="body" idx="1"/>
          </p:nvPr>
        </p:nvSpPr>
        <p:spPr>
          <a:xfrm>
            <a:off x="457200" y="1606216"/>
            <a:ext cx="8229600" cy="1717429"/>
          </a:xfrm>
          <a:prstGeom prst="rect">
            <a:avLst/>
          </a:prstGeom>
          <a:noFill/>
          <a:ln>
            <a:noFill/>
          </a:ln>
        </p:spPr>
        <p:txBody>
          <a:bodyPr spcFirstLastPara="1" wrap="square" lIns="91425" tIns="91425" rIns="91425" bIns="91425" anchor="t" anchorCtr="0">
            <a:noAutofit/>
          </a:bodyPr>
          <a:lstStyle/>
          <a:p>
            <a:pPr marL="0" indent="0">
              <a:spcBef>
                <a:spcPts val="640"/>
              </a:spcBef>
            </a:pPr>
            <a:endParaRPr lang="en-US" sz="1800" noProof="0" dirty="0">
              <a:latin typeface="Calibri" panose="020F0502020204030204" pitchFamily="34" charset="0"/>
              <a:cs typeface="Calibri" panose="020F0502020204030204" pitchFamily="34" charset="0"/>
            </a:endParaRPr>
          </a:p>
          <a:p>
            <a:pPr marL="0" indent="0">
              <a:spcBef>
                <a:spcPts val="640"/>
              </a:spcBef>
            </a:pPr>
            <a:endParaRPr lang="en-US" sz="1800" noProof="0" dirty="0">
              <a:latin typeface="Calibri" panose="020F0502020204030204" pitchFamily="34" charset="0"/>
              <a:cs typeface="Calibri" panose="020F0502020204030204" pitchFamily="34" charset="0"/>
            </a:endParaRPr>
          </a:p>
        </p:txBody>
      </p:sp>
      <p:sp>
        <p:nvSpPr>
          <p:cNvPr id="3" name="Titel 2">
            <a:extLst>
              <a:ext uri="{FF2B5EF4-FFF2-40B4-BE49-F238E27FC236}">
                <a16:creationId xmlns:a16="http://schemas.microsoft.com/office/drawing/2014/main" id="{E91C8A42-093C-4664-A394-225128BADCD0}"/>
              </a:ext>
            </a:extLst>
          </p:cNvPr>
          <p:cNvSpPr>
            <a:spLocks noGrp="1"/>
          </p:cNvSpPr>
          <p:nvPr>
            <p:ph type="title"/>
          </p:nvPr>
        </p:nvSpPr>
        <p:spPr>
          <a:xfrm>
            <a:off x="457200" y="2856600"/>
            <a:ext cx="8229300" cy="1144800"/>
          </a:xfrm>
        </p:spPr>
        <p:txBody>
          <a:bodyPr/>
          <a:lstStyle/>
          <a:p>
            <a:pPr algn="ctr"/>
            <a:r>
              <a:rPr lang="en-US" sz="4400" b="1" noProof="0" dirty="0">
                <a:latin typeface="Calibri" panose="020F0502020204030204" pitchFamily="34" charset="0"/>
                <a:cs typeface="Calibri" panose="020F0502020204030204" pitchFamily="34" charset="0"/>
              </a:rPr>
              <a:t>Exercise</a:t>
            </a:r>
            <a:endParaRPr lang="en-US" sz="4400" b="1" noProof="0" dirty="0"/>
          </a:p>
        </p:txBody>
      </p:sp>
    </p:spTree>
    <p:extLst>
      <p:ext uri="{BB962C8B-B14F-4D97-AF65-F5344CB8AC3E}">
        <p14:creationId xmlns:p14="http://schemas.microsoft.com/office/powerpoint/2010/main" val="15030286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noProof="0" dirty="0">
                <a:latin typeface="Calibri" panose="020F0502020204030204" pitchFamily="34" charset="0"/>
                <a:cs typeface="Calibri" panose="020F0502020204030204" pitchFamily="34" charset="0"/>
              </a:rPr>
              <a:t>Student task</a:t>
            </a:r>
          </a:p>
        </p:txBody>
      </p:sp>
      <p:sp>
        <p:nvSpPr>
          <p:cNvPr id="4" name="Textfeld 2">
            <a:extLst>
              <a:ext uri="{FF2B5EF4-FFF2-40B4-BE49-F238E27FC236}">
                <a16:creationId xmlns:a16="http://schemas.microsoft.com/office/drawing/2014/main" id="{B1AB2DE2-BFB4-403B-9976-58C0812A00AF}"/>
              </a:ext>
            </a:extLst>
          </p:cNvPr>
          <p:cNvSpPr txBox="1"/>
          <p:nvPr/>
        </p:nvSpPr>
        <p:spPr>
          <a:xfrm>
            <a:off x="519423" y="1589970"/>
            <a:ext cx="8229600" cy="2031325"/>
          </a:xfrm>
          <a:prstGeom prst="rect">
            <a:avLst/>
          </a:prstGeom>
          <a:solidFill>
            <a:schemeClr val="accent3">
              <a:lumMod val="60000"/>
              <a:lumOff val="40000"/>
            </a:schemeClr>
          </a:solid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a:latin typeface="Calibri" panose="020F0502020204030204" pitchFamily="34" charset="0"/>
                <a:cs typeface="Calibri" panose="020F0502020204030204" pitchFamily="34" charset="0"/>
              </a:rPr>
              <a:t>Task</a:t>
            </a:r>
            <a:r>
              <a:rPr kumimoji="0" lang="en-US" sz="18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7: </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Explore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the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documentation</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of</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the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networkx</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library</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related</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to</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lang="de-AT" sz="1800" dirty="0">
                <a:latin typeface="Calibri" panose="020F0502020204030204" pitchFamily="34" charset="0"/>
                <a:cs typeface="Calibri" panose="020F0502020204030204" pitchFamily="34" charset="0"/>
                <a:hlinkClick r:id="rId3"/>
              </a:rPr>
              <a:t>DFS</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en-US" sz="1800" i="0" u="none" strike="noStrike" kern="0" cap="none" spc="0" normalizeH="0" noProof="0" dirty="0">
                <a:ln>
                  <a:noFill/>
                </a:ln>
                <a:solidFill>
                  <a:srgbClr val="000000"/>
                </a:solidFill>
                <a:effectLst/>
                <a:uLnTx/>
                <a:uFillTx/>
                <a:latin typeface="Calibri" panose="020F0502020204030204" pitchFamily="34" charset="0"/>
                <a:cs typeface="Calibri" panose="020F0502020204030204" pitchFamily="34" charset="0"/>
                <a:sym typeface="Arial"/>
              </a:rPr>
              <a:t>Load the Les </a:t>
            </a:r>
            <a:r>
              <a:rPr kumimoji="0" lang="en-US" sz="1800" i="0" u="none" strike="noStrike" kern="0" cap="none" spc="0" normalizeH="0" noProof="0" dirty="0" err="1">
                <a:ln>
                  <a:noFill/>
                </a:ln>
                <a:solidFill>
                  <a:srgbClr val="000000"/>
                </a:solidFill>
                <a:effectLst/>
                <a:uLnTx/>
                <a:uFillTx/>
                <a:latin typeface="Calibri" panose="020F0502020204030204" pitchFamily="34" charset="0"/>
                <a:cs typeface="Calibri" panose="020F0502020204030204" pitchFamily="34" charset="0"/>
                <a:sym typeface="Arial"/>
              </a:rPr>
              <a:t>Miserables</a:t>
            </a:r>
            <a:r>
              <a:rPr kumimoji="0" lang="en-US" sz="1800" i="0" u="none" strike="noStrike" kern="0" cap="none" spc="0" normalizeH="0" noProof="0" dirty="0">
                <a:ln>
                  <a:noFill/>
                </a:ln>
                <a:solidFill>
                  <a:srgbClr val="000000"/>
                </a:solidFill>
                <a:effectLst/>
                <a:uLnTx/>
                <a:uFillTx/>
                <a:latin typeface="Calibri" panose="020F0502020204030204" pitchFamily="34" charset="0"/>
                <a:cs typeface="Calibri" panose="020F0502020204030204" pitchFamily="34" charset="0"/>
                <a:sym typeface="Arial"/>
              </a:rPr>
              <a:t> graph.  Compute the DFS tree using this </a:t>
            </a:r>
            <a:r>
              <a:rPr kumimoji="0" lang="en-US" sz="1800" i="0" u="none" strike="noStrike" kern="0" cap="none" spc="0" normalizeH="0" noProof="0" dirty="0">
                <a:ln>
                  <a:noFill/>
                </a:ln>
                <a:solidFill>
                  <a:srgbClr val="000000"/>
                </a:solidFill>
                <a:effectLst/>
                <a:uLnTx/>
                <a:uFillTx/>
                <a:latin typeface="Calibri" panose="020F0502020204030204" pitchFamily="34" charset="0"/>
                <a:cs typeface="Calibri" panose="020F0502020204030204" pitchFamily="34" charset="0"/>
                <a:sym typeface="Arial"/>
                <a:hlinkClick r:id="rId4"/>
              </a:rPr>
              <a:t>function</a:t>
            </a:r>
            <a:r>
              <a:rPr kumimoji="0" lang="en-US" sz="1800" i="0" u="none" strike="noStrike" kern="0" cap="none" spc="0" normalizeH="0" noProof="0" dirty="0">
                <a:ln>
                  <a:noFill/>
                </a:ln>
                <a:solidFill>
                  <a:srgbClr val="000000"/>
                </a:solidFill>
                <a:effectLst/>
                <a:uLnTx/>
                <a:uFillTx/>
                <a:latin typeface="Calibri" panose="020F0502020204030204" pitchFamily="34" charset="0"/>
                <a:cs typeface="Calibri" panose="020F0502020204030204" pitchFamily="34" charset="0"/>
                <a:sym typeface="Arial"/>
              </a:rPr>
              <a:t> from node ‘Napoleon’. </a:t>
            </a:r>
            <a:r>
              <a:rPr lang="en-US" sz="1800" dirty="0">
                <a:latin typeface="Calibri" panose="020F0502020204030204" pitchFamily="34" charset="0"/>
                <a:cs typeface="Calibri" panose="020F0502020204030204" pitchFamily="34" charset="0"/>
              </a:rPr>
              <a:t> Draw the DFS tree starting at ‘Napoleon.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a:latin typeface="Calibri" panose="020F0502020204030204" pitchFamily="34" charset="0"/>
                <a:cs typeface="Calibri" panose="020F0502020204030204" pitchFamily="34" charset="0"/>
              </a:rPr>
              <a:t>Task 8: </a:t>
            </a:r>
            <a:r>
              <a:rPr lang="en-US" sz="1800" dirty="0">
                <a:latin typeface="Calibri" panose="020F0502020204030204" pitchFamily="34" charset="0"/>
                <a:cs typeface="Calibri" panose="020F0502020204030204" pitchFamily="34" charset="0"/>
              </a:rPr>
              <a:t>DFS can be easily extended to discover all the connected components of a graph. What is the main idea of such an extension? Implement this extension and test it on a simple graph with two components.</a:t>
            </a:r>
            <a:endParaRPr kumimoji="0" lang="en-US"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spTree>
    <p:extLst>
      <p:ext uri="{BB962C8B-B14F-4D97-AF65-F5344CB8AC3E}">
        <p14:creationId xmlns:p14="http://schemas.microsoft.com/office/powerpoint/2010/main" val="13468108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7" name="Google Shape;87;p2"/>
          <p:cNvSpPr txBox="1">
            <a:spLocks noGrp="1"/>
          </p:cNvSpPr>
          <p:nvPr>
            <p:ph type="body" idx="1"/>
          </p:nvPr>
        </p:nvSpPr>
        <p:spPr>
          <a:xfrm>
            <a:off x="457200" y="1606216"/>
            <a:ext cx="8229600" cy="1717429"/>
          </a:xfrm>
          <a:prstGeom prst="rect">
            <a:avLst/>
          </a:prstGeom>
          <a:noFill/>
          <a:ln>
            <a:noFill/>
          </a:ln>
        </p:spPr>
        <p:txBody>
          <a:bodyPr spcFirstLastPara="1" wrap="square" lIns="91425" tIns="91425" rIns="91425" bIns="91425" anchor="t" anchorCtr="0">
            <a:noAutofit/>
          </a:bodyPr>
          <a:lstStyle/>
          <a:p>
            <a:pPr marL="0" indent="0">
              <a:spcBef>
                <a:spcPts val="640"/>
              </a:spcBef>
            </a:pPr>
            <a:endParaRPr lang="en-US" sz="1800" noProof="0" dirty="0">
              <a:latin typeface="Calibri" panose="020F0502020204030204" pitchFamily="34" charset="0"/>
              <a:cs typeface="Calibri" panose="020F0502020204030204" pitchFamily="34" charset="0"/>
            </a:endParaRPr>
          </a:p>
          <a:p>
            <a:pPr marL="0" indent="0">
              <a:spcBef>
                <a:spcPts val="640"/>
              </a:spcBef>
            </a:pPr>
            <a:endParaRPr lang="en-US" sz="1800" noProof="0" dirty="0">
              <a:latin typeface="Calibri" panose="020F0502020204030204" pitchFamily="34" charset="0"/>
              <a:cs typeface="Calibri" panose="020F0502020204030204" pitchFamily="34" charset="0"/>
            </a:endParaRPr>
          </a:p>
        </p:txBody>
      </p:sp>
      <p:sp>
        <p:nvSpPr>
          <p:cNvPr id="3" name="Titel 2">
            <a:extLst>
              <a:ext uri="{FF2B5EF4-FFF2-40B4-BE49-F238E27FC236}">
                <a16:creationId xmlns:a16="http://schemas.microsoft.com/office/drawing/2014/main" id="{E91C8A42-093C-4664-A394-225128BADCD0}"/>
              </a:ext>
            </a:extLst>
          </p:cNvPr>
          <p:cNvSpPr>
            <a:spLocks noGrp="1"/>
          </p:cNvSpPr>
          <p:nvPr>
            <p:ph type="title"/>
          </p:nvPr>
        </p:nvSpPr>
        <p:spPr>
          <a:xfrm>
            <a:off x="457200" y="2856600"/>
            <a:ext cx="8229300" cy="1144800"/>
          </a:xfrm>
        </p:spPr>
        <p:txBody>
          <a:bodyPr/>
          <a:lstStyle/>
          <a:p>
            <a:pPr algn="ctr"/>
            <a:r>
              <a:rPr lang="en-US" sz="4400" b="1" noProof="0" dirty="0">
                <a:latin typeface="Calibri" panose="020F0502020204030204" pitchFamily="34" charset="0"/>
                <a:cs typeface="Calibri" panose="020F0502020204030204" pitchFamily="34" charset="0"/>
              </a:rPr>
              <a:t>Minimum </a:t>
            </a:r>
            <a:r>
              <a:rPr lang="en-US" sz="4400" b="1" dirty="0">
                <a:latin typeface="Calibri" panose="020F0502020204030204" pitchFamily="34" charset="0"/>
                <a:cs typeface="Calibri" panose="020F0502020204030204" pitchFamily="34" charset="0"/>
              </a:rPr>
              <a:t>s</a:t>
            </a:r>
            <a:r>
              <a:rPr lang="en-US" sz="4400" b="1" noProof="0" dirty="0">
                <a:latin typeface="Calibri" panose="020F0502020204030204" pitchFamily="34" charset="0"/>
                <a:cs typeface="Calibri" panose="020F0502020204030204" pitchFamily="34" charset="0"/>
              </a:rPr>
              <a:t>panning trees</a:t>
            </a:r>
            <a:endParaRPr lang="en-US" sz="4400" b="1" noProof="0" dirty="0"/>
          </a:p>
        </p:txBody>
      </p:sp>
    </p:spTree>
    <p:extLst>
      <p:ext uri="{BB962C8B-B14F-4D97-AF65-F5344CB8AC3E}">
        <p14:creationId xmlns:p14="http://schemas.microsoft.com/office/powerpoint/2010/main" val="33239955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Weighted graphs</a:t>
            </a:r>
            <a:endParaRPr lang="en-US" sz="2800" b="1" noProof="0"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4" name="Textplatzhalter 2">
                <a:extLst>
                  <a:ext uri="{FF2B5EF4-FFF2-40B4-BE49-F238E27FC236}">
                    <a16:creationId xmlns:a16="http://schemas.microsoft.com/office/drawing/2014/main" id="{D95A1223-FAAC-4B79-909E-99096DD37757}"/>
                  </a:ext>
                </a:extLst>
              </p:cNvPr>
              <p:cNvSpPr>
                <a:spLocks noGrp="1"/>
              </p:cNvSpPr>
              <p:nvPr>
                <p:ph type="body" idx="1"/>
              </p:nvPr>
            </p:nvSpPr>
            <p:spPr>
              <a:xfrm>
                <a:off x="457200" y="1276160"/>
                <a:ext cx="8229300" cy="2970720"/>
              </a:xfrm>
            </p:spPr>
            <p:txBody>
              <a:bodyPr/>
              <a:lstStyle/>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We have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𝐺</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smtClean="0">
                        <a:latin typeface="Cambria Math" panose="02040503050406030204" pitchFamily="18" charset="0"/>
                        <a:ea typeface="Calibri" panose="020F0502020204030204" pitchFamily="34" charset="0"/>
                        <a:cs typeface="Calibri" panose="020F0502020204030204" pitchFamily="34" charset="0"/>
                      </a:rPr>
                      <m:t>𝑉</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smtClean="0">
                        <a:latin typeface="Cambria Math" panose="02040503050406030204" pitchFamily="18" charset="0"/>
                        <a:ea typeface="Calibri" panose="020F0502020204030204" pitchFamily="34" charset="0"/>
                        <a:cs typeface="Calibri" panose="020F0502020204030204" pitchFamily="34" charset="0"/>
                      </a:rPr>
                      <m:t>𝐸</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oMath>
                </a14:m>
                <a:r>
                  <a:rPr lang="en-US" sz="1800" dirty="0">
                    <a:latin typeface="Calibri" panose="020F0502020204030204" pitchFamily="34" charset="0"/>
                    <a:ea typeface="Calibri" panose="020F0502020204030204" pitchFamily="34" charset="0"/>
                    <a:cs typeface="Calibri" panose="020F0502020204030204" pitchFamily="34" charset="0"/>
                  </a:rPr>
                  <a:t>as before</a:t>
                </a: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For each link from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𝐸</m:t>
                    </m:r>
                  </m:oMath>
                </a14:m>
                <a:r>
                  <a:rPr lang="en-US" sz="1800" dirty="0">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𝐸</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oMath>
                </a14:m>
                <a:r>
                  <a:rPr lang="en-US" sz="1800" dirty="0">
                    <a:latin typeface="Calibri" panose="020F0502020204030204" pitchFamily="34" charset="0"/>
                    <a:ea typeface="Calibri" panose="020F0502020204030204" pitchFamily="34" charset="0"/>
                    <a:cs typeface="Calibri" panose="020F0502020204030204" pitchFamily="34" charset="0"/>
                  </a:rPr>
                  <a:t>we have a </a:t>
                </a:r>
                <a:r>
                  <a:rPr lang="en-US" sz="1800" b="1" dirty="0">
                    <a:latin typeface="Calibri" panose="020F0502020204030204" pitchFamily="34" charset="0"/>
                    <a:ea typeface="Calibri" panose="020F0502020204030204" pitchFamily="34" charset="0"/>
                    <a:cs typeface="Calibri" panose="020F0502020204030204" pitchFamily="34" charset="0"/>
                  </a:rPr>
                  <a:t>weight</a:t>
                </a:r>
                <a:r>
                  <a:rPr lang="en-US" sz="1800" dirty="0">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𝑤</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The weights may represent various properties</a:t>
                </a:r>
              </a:p>
              <a:p>
                <a:pPr marL="857250" lvl="1"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Cost of transporting entities</a:t>
                </a:r>
              </a:p>
              <a:p>
                <a:pPr marL="857250" lvl="1"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Bandwidth of connections</a:t>
                </a:r>
              </a:p>
              <a:p>
                <a:pPr marL="857250" lvl="1"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Number of interactions</a:t>
                </a:r>
              </a:p>
              <a:p>
                <a:pPr marL="857250" lvl="1"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Distance between locations</a:t>
                </a:r>
              </a:p>
              <a:p>
                <a:pPr marL="857250" lvl="1"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a:t>
                </a:r>
              </a:p>
            </p:txBody>
          </p:sp>
        </mc:Choice>
        <mc:Fallback>
          <p:sp>
            <p:nvSpPr>
              <p:cNvPr id="4" name="Textplatzhalter 2">
                <a:extLst>
                  <a:ext uri="{FF2B5EF4-FFF2-40B4-BE49-F238E27FC236}">
                    <a16:creationId xmlns:a16="http://schemas.microsoft.com/office/drawing/2014/main" id="{D95A1223-FAAC-4B79-909E-99096DD37757}"/>
                  </a:ext>
                </a:extLst>
              </p:cNvPr>
              <p:cNvSpPr>
                <a:spLocks noGrp="1" noRot="1" noChangeAspect="1" noMove="1" noResize="1" noEditPoints="1" noAdjustHandles="1" noChangeArrowheads="1" noChangeShapeType="1" noTextEdit="1"/>
              </p:cNvSpPr>
              <p:nvPr>
                <p:ph type="body" idx="1"/>
              </p:nvPr>
            </p:nvSpPr>
            <p:spPr>
              <a:xfrm>
                <a:off x="457200" y="1276160"/>
                <a:ext cx="8229300" cy="2970720"/>
              </a:xfrm>
              <a:blipFill>
                <a:blip r:embed="rId3"/>
                <a:stretch>
                  <a:fillRect t="-7234" b="-9787"/>
                </a:stretch>
              </a:blipFill>
            </p:spPr>
            <p:txBody>
              <a:bodyPr/>
              <a:lstStyle/>
              <a:p>
                <a:r>
                  <a:rPr lang="en-AT">
                    <a:noFill/>
                  </a:rPr>
                  <a:t> </a:t>
                </a:r>
              </a:p>
            </p:txBody>
          </p:sp>
        </mc:Fallback>
      </mc:AlternateContent>
    </p:spTree>
    <p:extLst>
      <p:ext uri="{BB962C8B-B14F-4D97-AF65-F5344CB8AC3E}">
        <p14:creationId xmlns:p14="http://schemas.microsoft.com/office/powerpoint/2010/main" val="32336710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Weighted graph</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4294917" y="188990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1561347" y="303025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8" name="Ellipse 7">
            <a:extLst>
              <a:ext uri="{FF2B5EF4-FFF2-40B4-BE49-F238E27FC236}">
                <a16:creationId xmlns:a16="http://schemas.microsoft.com/office/drawing/2014/main" id="{752AEAEB-3C77-4AEF-AFA9-578EE1AAE409}"/>
              </a:ext>
            </a:extLst>
          </p:cNvPr>
          <p:cNvSpPr>
            <a:spLocks noChangeAspect="1"/>
          </p:cNvSpPr>
          <p:nvPr/>
        </p:nvSpPr>
        <p:spPr>
          <a:xfrm>
            <a:off x="5971285" y="189498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4306247" y="407540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1" name="Ellipse 10">
            <a:extLst>
              <a:ext uri="{FF2B5EF4-FFF2-40B4-BE49-F238E27FC236}">
                <a16:creationId xmlns:a16="http://schemas.microsoft.com/office/drawing/2014/main" id="{E0FE1F20-7860-4EDB-AEA2-FD7055AA10E4}"/>
              </a:ext>
            </a:extLst>
          </p:cNvPr>
          <p:cNvSpPr>
            <a:spLocks noChangeAspect="1"/>
          </p:cNvSpPr>
          <p:nvPr/>
        </p:nvSpPr>
        <p:spPr>
          <a:xfrm>
            <a:off x="5991605" y="4094248"/>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2" name="Ellipse 11">
            <a:extLst>
              <a:ext uri="{FF2B5EF4-FFF2-40B4-BE49-F238E27FC236}">
                <a16:creationId xmlns:a16="http://schemas.microsoft.com/office/drawing/2014/main" id="{F0AB5142-0388-44ED-BC72-B38A2D2645A3}"/>
              </a:ext>
            </a:extLst>
          </p:cNvPr>
          <p:cNvSpPr>
            <a:spLocks noChangeAspect="1"/>
          </p:cNvSpPr>
          <p:nvPr/>
        </p:nvSpPr>
        <p:spPr>
          <a:xfrm>
            <a:off x="7140906" y="3034834"/>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3" name="Ellipse 12">
            <a:extLst>
              <a:ext uri="{FF2B5EF4-FFF2-40B4-BE49-F238E27FC236}">
                <a16:creationId xmlns:a16="http://schemas.microsoft.com/office/drawing/2014/main" id="{DCD3FBCD-E339-4CF5-887A-BB8193F68359}"/>
              </a:ext>
            </a:extLst>
          </p:cNvPr>
          <p:cNvSpPr>
            <a:spLocks noChangeAspect="1"/>
          </p:cNvSpPr>
          <p:nvPr/>
        </p:nvSpPr>
        <p:spPr>
          <a:xfrm>
            <a:off x="3488768" y="3044845"/>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2664028" y="4075403"/>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4407217" y="1925466"/>
                <a:ext cx="4090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𝒄</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4407217" y="1925466"/>
                <a:ext cx="409086"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2"/>
            <a:endCxn id="35" idx="6"/>
          </p:cNvCxnSpPr>
          <p:nvPr/>
        </p:nvCxnSpPr>
        <p:spPr>
          <a:xfrm flipH="1">
            <a:off x="3200052" y="2159907"/>
            <a:ext cx="1094865" cy="467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EF4C0182-B9FA-4BEE-B1A6-BC1D8BA0C05C}"/>
              </a:ext>
            </a:extLst>
          </p:cNvPr>
          <p:cNvCxnSpPr>
            <a:cxnSpLocks noChangeAspect="1"/>
            <a:stCxn id="6" idx="6"/>
            <a:endCxn id="8" idx="2"/>
          </p:cNvCxnSpPr>
          <p:nvPr/>
        </p:nvCxnSpPr>
        <p:spPr>
          <a:xfrm>
            <a:off x="4834917" y="2159907"/>
            <a:ext cx="1136368" cy="50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75F056E-D9DB-482B-A7AD-8A97D9E79599}"/>
              </a:ext>
            </a:extLst>
          </p:cNvPr>
          <p:cNvCxnSpPr>
            <a:cxnSpLocks noChangeAspect="1"/>
            <a:stCxn id="11" idx="2"/>
            <a:endCxn id="10" idx="6"/>
          </p:cNvCxnSpPr>
          <p:nvPr/>
        </p:nvCxnSpPr>
        <p:spPr>
          <a:xfrm flipH="1" flipV="1">
            <a:off x="4846247" y="4345400"/>
            <a:ext cx="1145358" cy="188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B4343DE-46D9-47BE-AFAC-4BCCA412453B}"/>
              </a:ext>
            </a:extLst>
          </p:cNvPr>
          <p:cNvCxnSpPr>
            <a:cxnSpLocks noChangeAspect="1"/>
            <a:stCxn id="13" idx="5"/>
            <a:endCxn id="10" idx="1"/>
          </p:cNvCxnSpPr>
          <p:nvPr/>
        </p:nvCxnSpPr>
        <p:spPr>
          <a:xfrm>
            <a:off x="3949687" y="3505764"/>
            <a:ext cx="435641" cy="64871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52E7495-609B-46AB-90E5-64596785C234}"/>
              </a:ext>
            </a:extLst>
          </p:cNvPr>
          <p:cNvCxnSpPr>
            <a:cxnSpLocks noChangeAspect="1"/>
            <a:stCxn id="35" idx="3"/>
            <a:endCxn id="7" idx="7"/>
          </p:cNvCxnSpPr>
          <p:nvPr/>
        </p:nvCxnSpPr>
        <p:spPr>
          <a:xfrm flipH="1">
            <a:off x="2022266" y="2355501"/>
            <a:ext cx="716867" cy="75383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2022266" y="3491169"/>
            <a:ext cx="720843" cy="6633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3B1CF234-0CAC-45CD-8757-37E964295334}"/>
              </a:ext>
            </a:extLst>
          </p:cNvPr>
          <p:cNvCxnSpPr>
            <a:cxnSpLocks/>
            <a:stCxn id="13" idx="3"/>
            <a:endCxn id="15" idx="7"/>
          </p:cNvCxnSpPr>
          <p:nvPr/>
        </p:nvCxnSpPr>
        <p:spPr>
          <a:xfrm flipH="1">
            <a:off x="3124947" y="3505764"/>
            <a:ext cx="442902" cy="6487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BCFAB5F7-D54F-4708-8C19-457A9FAE8E56}"/>
              </a:ext>
            </a:extLst>
          </p:cNvPr>
          <p:cNvCxnSpPr>
            <a:cxnSpLocks noChangeAspect="1"/>
            <a:stCxn id="8" idx="4"/>
            <a:endCxn id="11" idx="0"/>
          </p:cNvCxnSpPr>
          <p:nvPr/>
        </p:nvCxnSpPr>
        <p:spPr>
          <a:xfrm>
            <a:off x="6241285" y="2434987"/>
            <a:ext cx="20320" cy="165926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3211077" y="4345400"/>
            <a:ext cx="109517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1659402" y="3061759"/>
                <a:ext cx="44435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𝒂</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1659402" y="3061759"/>
                <a:ext cx="44435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7" name="Rechteck 26">
                <a:extLst>
                  <a:ext uri="{FF2B5EF4-FFF2-40B4-BE49-F238E27FC236}">
                    <a16:creationId xmlns:a16="http://schemas.microsoft.com/office/drawing/2014/main" id="{B64E8F0B-53E9-489F-9BAC-D289A39D7333}"/>
                  </a:ext>
                </a:extLst>
              </p:cNvPr>
              <p:cNvSpPr/>
              <p:nvPr/>
            </p:nvSpPr>
            <p:spPr>
              <a:xfrm>
                <a:off x="6058917" y="1925466"/>
                <a:ext cx="45236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𝒅</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7" name="Rechteck 26">
                <a:extLst>
                  <a:ext uri="{FF2B5EF4-FFF2-40B4-BE49-F238E27FC236}">
                    <a16:creationId xmlns:a16="http://schemas.microsoft.com/office/drawing/2014/main" id="{B64E8F0B-53E9-489F-9BAC-D289A39D7333}"/>
                  </a:ext>
                </a:extLst>
              </p:cNvPr>
              <p:cNvSpPr>
                <a:spLocks noRot="1" noChangeAspect="1" noMove="1" noResize="1" noEditPoints="1" noAdjustHandles="1" noChangeArrowheads="1" noChangeShapeType="1" noTextEdit="1"/>
              </p:cNvSpPr>
              <p:nvPr/>
            </p:nvSpPr>
            <p:spPr>
              <a:xfrm>
                <a:off x="6058917" y="1925466"/>
                <a:ext cx="452368" cy="461665"/>
              </a:xfrm>
              <a:prstGeom prst="rect">
                <a:avLst/>
              </a:prstGeom>
              <a:blipFill>
                <a:blip r:embed="rId5"/>
                <a:stretch>
                  <a:fillRect l="-4054"/>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4375067" y="4114568"/>
                <a:ext cx="4619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𝒈</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4375067" y="4114568"/>
                <a:ext cx="461986" cy="461665"/>
              </a:xfrm>
              <a:prstGeom prst="rect">
                <a:avLst/>
              </a:prstGeom>
              <a:blipFill>
                <a:blip r:embed="rId6"/>
                <a:stretch>
                  <a:fillRect l="-4000" b="-10526"/>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0" name="Rechteck 29">
                <a:extLst>
                  <a:ext uri="{FF2B5EF4-FFF2-40B4-BE49-F238E27FC236}">
                    <a16:creationId xmlns:a16="http://schemas.microsoft.com/office/drawing/2014/main" id="{E51A97D1-FBBB-4892-B608-09513C9A1585}"/>
                  </a:ext>
                </a:extLst>
              </p:cNvPr>
              <p:cNvSpPr/>
              <p:nvPr/>
            </p:nvSpPr>
            <p:spPr>
              <a:xfrm>
                <a:off x="5991605" y="4133415"/>
                <a:ext cx="622286"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𝒇</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0" name="Rechteck 29">
                <a:extLst>
                  <a:ext uri="{FF2B5EF4-FFF2-40B4-BE49-F238E27FC236}">
                    <a16:creationId xmlns:a16="http://schemas.microsoft.com/office/drawing/2014/main" id="{E51A97D1-FBBB-4892-B608-09513C9A1585}"/>
                  </a:ext>
                </a:extLst>
              </p:cNvPr>
              <p:cNvSpPr>
                <a:spLocks noRot="1" noChangeAspect="1" noMove="1" noResize="1" noEditPoints="1" noAdjustHandles="1" noChangeArrowheads="1" noChangeShapeType="1" noTextEdit="1"/>
              </p:cNvSpPr>
              <p:nvPr/>
            </p:nvSpPr>
            <p:spPr>
              <a:xfrm>
                <a:off x="5991605" y="4133415"/>
                <a:ext cx="622286" cy="461665"/>
              </a:xfrm>
              <a:prstGeom prst="rect">
                <a:avLst/>
              </a:prstGeom>
              <a:blipFill>
                <a:blip r:embed="rId7"/>
                <a:stretch>
                  <a:fillRect b="-17105"/>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1" name="Rechteck 30">
                <a:extLst>
                  <a:ext uri="{FF2B5EF4-FFF2-40B4-BE49-F238E27FC236}">
                    <a16:creationId xmlns:a16="http://schemas.microsoft.com/office/drawing/2014/main" id="{A9A11FB6-69FC-4B4C-B235-A613F7A85F89}"/>
                  </a:ext>
                </a:extLst>
              </p:cNvPr>
              <p:cNvSpPr/>
              <p:nvPr/>
            </p:nvSpPr>
            <p:spPr>
              <a:xfrm>
                <a:off x="7243767" y="3061759"/>
                <a:ext cx="42191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𝒆</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1" name="Rechteck 30">
                <a:extLst>
                  <a:ext uri="{FF2B5EF4-FFF2-40B4-BE49-F238E27FC236}">
                    <a16:creationId xmlns:a16="http://schemas.microsoft.com/office/drawing/2014/main" id="{A9A11FB6-69FC-4B4C-B235-A613F7A85F89}"/>
                  </a:ext>
                </a:extLst>
              </p:cNvPr>
              <p:cNvSpPr>
                <a:spLocks noRot="1" noChangeAspect="1" noMove="1" noResize="1" noEditPoints="1" noAdjustHandles="1" noChangeArrowheads="1" noChangeShapeType="1" noTextEdit="1"/>
              </p:cNvSpPr>
              <p:nvPr/>
            </p:nvSpPr>
            <p:spPr>
              <a:xfrm>
                <a:off x="7243767" y="3061759"/>
                <a:ext cx="421910" cy="461665"/>
              </a:xfrm>
              <a:prstGeom prst="rect">
                <a:avLst/>
              </a:prstGeom>
              <a:blipFill>
                <a:blip r:embed="rId8"/>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2" name="Rechteck 31">
                <a:extLst>
                  <a:ext uri="{FF2B5EF4-FFF2-40B4-BE49-F238E27FC236}">
                    <a16:creationId xmlns:a16="http://schemas.microsoft.com/office/drawing/2014/main" id="{BBD645A2-0155-4269-9EC2-ADEB8118C6BD}"/>
                  </a:ext>
                </a:extLst>
              </p:cNvPr>
              <p:cNvSpPr/>
              <p:nvPr/>
            </p:nvSpPr>
            <p:spPr>
              <a:xfrm>
                <a:off x="3626094" y="3084012"/>
                <a:ext cx="36740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𝒊</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2" name="Rechteck 31">
                <a:extLst>
                  <a:ext uri="{FF2B5EF4-FFF2-40B4-BE49-F238E27FC236}">
                    <a16:creationId xmlns:a16="http://schemas.microsoft.com/office/drawing/2014/main" id="{BBD645A2-0155-4269-9EC2-ADEB8118C6BD}"/>
                  </a:ext>
                </a:extLst>
              </p:cNvPr>
              <p:cNvSpPr>
                <a:spLocks noRot="1" noChangeAspect="1" noMove="1" noResize="1" noEditPoints="1" noAdjustHandles="1" noChangeArrowheads="1" noChangeShapeType="1" noTextEdit="1"/>
              </p:cNvSpPr>
              <p:nvPr/>
            </p:nvSpPr>
            <p:spPr>
              <a:xfrm>
                <a:off x="3626094" y="3084012"/>
                <a:ext cx="367408" cy="461665"/>
              </a:xfrm>
              <a:prstGeom prst="rect">
                <a:avLst/>
              </a:prstGeom>
              <a:blipFill>
                <a:blip r:embed="rId9"/>
                <a:stretch>
                  <a:fillRect l="-3333"/>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2738460" y="4114568"/>
                <a:ext cx="44755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𝒉</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2738460" y="4114568"/>
                <a:ext cx="447558" cy="461665"/>
              </a:xfrm>
              <a:prstGeom prst="rect">
                <a:avLst/>
              </a:prstGeom>
              <a:blipFill>
                <a:blip r:embed="rId10"/>
                <a:stretch>
                  <a:fillRect l="-4054"/>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2660052" y="1894582"/>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2750622" y="1933749"/>
                <a:ext cx="44114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𝒃</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2750622" y="1933749"/>
                <a:ext cx="441146" cy="461665"/>
              </a:xfrm>
              <a:prstGeom prst="rect">
                <a:avLst/>
              </a:prstGeom>
              <a:blipFill>
                <a:blip r:embed="rId11"/>
                <a:stretch>
                  <a:fillRect l="-4110"/>
                </a:stretch>
              </a:blipFill>
            </p:spPr>
            <p:txBody>
              <a:bodyPr/>
              <a:lstStyle/>
              <a:p>
                <a:r>
                  <a:rPr lang="de-AT">
                    <a:noFill/>
                  </a:rPr>
                  <a:t> </a:t>
                </a:r>
              </a:p>
            </p:txBody>
          </p:sp>
        </mc:Fallback>
      </mc:AlternateContent>
      <p:cxnSp>
        <p:nvCxnSpPr>
          <p:cNvPr id="37" name="Gerader Verbinder 36">
            <a:extLst>
              <a:ext uri="{FF2B5EF4-FFF2-40B4-BE49-F238E27FC236}">
                <a16:creationId xmlns:a16="http://schemas.microsoft.com/office/drawing/2014/main" id="{F3E3843A-E92F-43AB-B0A9-94B985E7C544}"/>
              </a:ext>
            </a:extLst>
          </p:cNvPr>
          <p:cNvCxnSpPr>
            <a:cxnSpLocks/>
            <a:endCxn id="15" idx="0"/>
          </p:cNvCxnSpPr>
          <p:nvPr/>
        </p:nvCxnSpPr>
        <p:spPr>
          <a:xfrm>
            <a:off x="2930052" y="2442402"/>
            <a:ext cx="3976" cy="163300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5" name="Gerader Verbinder 64">
            <a:extLst>
              <a:ext uri="{FF2B5EF4-FFF2-40B4-BE49-F238E27FC236}">
                <a16:creationId xmlns:a16="http://schemas.microsoft.com/office/drawing/2014/main" id="{61EF7CA4-B164-42DC-8D6E-3EC13FCD7DE6}"/>
              </a:ext>
            </a:extLst>
          </p:cNvPr>
          <p:cNvCxnSpPr>
            <a:cxnSpLocks/>
            <a:stCxn id="6" idx="3"/>
            <a:endCxn id="13" idx="7"/>
          </p:cNvCxnSpPr>
          <p:nvPr/>
        </p:nvCxnSpPr>
        <p:spPr>
          <a:xfrm flipH="1">
            <a:off x="3949687" y="2350826"/>
            <a:ext cx="424311" cy="7731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10471F76-5116-4D6B-A155-D73713780F7D}"/>
              </a:ext>
            </a:extLst>
          </p:cNvPr>
          <p:cNvCxnSpPr>
            <a:cxnSpLocks noChangeAspect="1"/>
            <a:stCxn id="6" idx="5"/>
            <a:endCxn id="11" idx="1"/>
          </p:cNvCxnSpPr>
          <p:nvPr/>
        </p:nvCxnSpPr>
        <p:spPr>
          <a:xfrm>
            <a:off x="4755836" y="2350826"/>
            <a:ext cx="1314850" cy="182250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F9C81691-76B6-4234-8E3B-AD67476CAB96}"/>
              </a:ext>
            </a:extLst>
          </p:cNvPr>
          <p:cNvCxnSpPr>
            <a:cxnSpLocks noChangeAspect="1"/>
            <a:endCxn id="12" idx="1"/>
          </p:cNvCxnSpPr>
          <p:nvPr/>
        </p:nvCxnSpPr>
        <p:spPr>
          <a:xfrm>
            <a:off x="6452524" y="2309185"/>
            <a:ext cx="767463" cy="80473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Gerader Verbinder 74">
            <a:extLst>
              <a:ext uri="{FF2B5EF4-FFF2-40B4-BE49-F238E27FC236}">
                <a16:creationId xmlns:a16="http://schemas.microsoft.com/office/drawing/2014/main" id="{6320B7E0-5CD1-44DA-A766-1ED4940C0D64}"/>
              </a:ext>
            </a:extLst>
          </p:cNvPr>
          <p:cNvCxnSpPr>
            <a:cxnSpLocks/>
            <a:stCxn id="12" idx="3"/>
            <a:endCxn id="11" idx="7"/>
          </p:cNvCxnSpPr>
          <p:nvPr/>
        </p:nvCxnSpPr>
        <p:spPr>
          <a:xfrm flipH="1">
            <a:off x="6452524" y="3495753"/>
            <a:ext cx="767463" cy="677576"/>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2052354" y="237766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2052354" y="2377666"/>
                <a:ext cx="437940" cy="461665"/>
              </a:xfrm>
              <a:prstGeom prst="rect">
                <a:avLst/>
              </a:prstGeom>
              <a:blipFill>
                <a:blip r:embed="rId12"/>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2043383"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2043383" y="3761169"/>
                <a:ext cx="437940" cy="461665"/>
              </a:xfrm>
              <a:prstGeom prst="rect">
                <a:avLst/>
              </a:prstGeom>
              <a:blipFill>
                <a:blip r:embed="rId13"/>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2395495" y="2965053"/>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2395495" y="2965053"/>
                <a:ext cx="622285" cy="461665"/>
              </a:xfrm>
              <a:prstGeom prst="rect">
                <a:avLst/>
              </a:prstGeom>
              <a:blipFill>
                <a:blip r:embed="rId14"/>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3545282" y="17172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3545282" y="1717290"/>
                <a:ext cx="437940" cy="461665"/>
              </a:xfrm>
              <a:prstGeom prst="rect">
                <a:avLst/>
              </a:prstGeom>
              <a:blipFill>
                <a:blip r:embed="rId15"/>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2" name="Rechteck 81">
                <a:extLst>
                  <a:ext uri="{FF2B5EF4-FFF2-40B4-BE49-F238E27FC236}">
                    <a16:creationId xmlns:a16="http://schemas.microsoft.com/office/drawing/2014/main" id="{298124D2-8A18-45CC-B439-9F88BE4D7631}"/>
                  </a:ext>
                </a:extLst>
              </p:cNvPr>
              <p:cNvSpPr/>
              <p:nvPr/>
            </p:nvSpPr>
            <p:spPr>
              <a:xfrm>
                <a:off x="5346888" y="168336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2" name="Rechteck 81">
                <a:extLst>
                  <a:ext uri="{FF2B5EF4-FFF2-40B4-BE49-F238E27FC236}">
                    <a16:creationId xmlns:a16="http://schemas.microsoft.com/office/drawing/2014/main" id="{298124D2-8A18-45CC-B439-9F88BE4D7631}"/>
                  </a:ext>
                </a:extLst>
              </p:cNvPr>
              <p:cNvSpPr>
                <a:spLocks noRot="1" noChangeAspect="1" noMove="1" noResize="1" noEditPoints="1" noAdjustHandles="1" noChangeArrowheads="1" noChangeShapeType="1" noTextEdit="1"/>
              </p:cNvSpPr>
              <p:nvPr/>
            </p:nvSpPr>
            <p:spPr>
              <a:xfrm>
                <a:off x="5346888" y="1683365"/>
                <a:ext cx="437940" cy="461665"/>
              </a:xfrm>
              <a:prstGeom prst="rect">
                <a:avLst/>
              </a:prstGeom>
              <a:blipFill>
                <a:blip r:embed="rId16"/>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3" name="Rechteck 82">
                <a:extLst>
                  <a:ext uri="{FF2B5EF4-FFF2-40B4-BE49-F238E27FC236}">
                    <a16:creationId xmlns:a16="http://schemas.microsoft.com/office/drawing/2014/main" id="{B29A7D0E-97DC-420A-84BA-9C2390ACE9A5}"/>
                  </a:ext>
                </a:extLst>
              </p:cNvPr>
              <p:cNvSpPr/>
              <p:nvPr/>
            </p:nvSpPr>
            <p:spPr>
              <a:xfrm>
                <a:off x="3036616" y="346466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3" name="Rechteck 82">
                <a:extLst>
                  <a:ext uri="{FF2B5EF4-FFF2-40B4-BE49-F238E27FC236}">
                    <a16:creationId xmlns:a16="http://schemas.microsoft.com/office/drawing/2014/main" id="{B29A7D0E-97DC-420A-84BA-9C2390ACE9A5}"/>
                  </a:ext>
                </a:extLst>
              </p:cNvPr>
              <p:cNvSpPr>
                <a:spLocks noRot="1" noChangeAspect="1" noMove="1" noResize="1" noEditPoints="1" noAdjustHandles="1" noChangeArrowheads="1" noChangeShapeType="1" noTextEdit="1"/>
              </p:cNvSpPr>
              <p:nvPr/>
            </p:nvSpPr>
            <p:spPr>
              <a:xfrm>
                <a:off x="3036616" y="3464660"/>
                <a:ext cx="437940" cy="461665"/>
              </a:xfrm>
              <a:prstGeom prst="rect">
                <a:avLst/>
              </a:prstGeom>
              <a:blipFill>
                <a:blip r:embed="rId1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4" name="Rechteck 83">
                <a:extLst>
                  <a:ext uri="{FF2B5EF4-FFF2-40B4-BE49-F238E27FC236}">
                    <a16:creationId xmlns:a16="http://schemas.microsoft.com/office/drawing/2014/main" id="{F3F15ADC-C2D3-4D34-92AF-2464C5472C9B}"/>
                  </a:ext>
                </a:extLst>
              </p:cNvPr>
              <p:cNvSpPr/>
              <p:nvPr/>
            </p:nvSpPr>
            <p:spPr>
              <a:xfrm>
                <a:off x="3514598" y="430548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4" name="Rechteck 83">
                <a:extLst>
                  <a:ext uri="{FF2B5EF4-FFF2-40B4-BE49-F238E27FC236}">
                    <a16:creationId xmlns:a16="http://schemas.microsoft.com/office/drawing/2014/main" id="{F3F15ADC-C2D3-4D34-92AF-2464C5472C9B}"/>
                  </a:ext>
                </a:extLst>
              </p:cNvPr>
              <p:cNvSpPr>
                <a:spLocks noRot="1" noChangeAspect="1" noMove="1" noResize="1" noEditPoints="1" noAdjustHandles="1" noChangeArrowheads="1" noChangeShapeType="1" noTextEdit="1"/>
              </p:cNvSpPr>
              <p:nvPr/>
            </p:nvSpPr>
            <p:spPr>
              <a:xfrm>
                <a:off x="3514598" y="4305486"/>
                <a:ext cx="437940" cy="461665"/>
              </a:xfrm>
              <a:prstGeom prst="rect">
                <a:avLst/>
              </a:prstGeom>
              <a:blipFill>
                <a:blip r:embed="rId18"/>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5" name="Rechteck 84">
                <a:extLst>
                  <a:ext uri="{FF2B5EF4-FFF2-40B4-BE49-F238E27FC236}">
                    <a16:creationId xmlns:a16="http://schemas.microsoft.com/office/drawing/2014/main" id="{7D9FB7DE-A05F-468E-9740-BDA433A0C9CE}"/>
                  </a:ext>
                </a:extLst>
              </p:cNvPr>
              <p:cNvSpPr/>
              <p:nvPr/>
            </p:nvSpPr>
            <p:spPr>
              <a:xfrm>
                <a:off x="5298908" y="434540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5" name="Rechteck 84">
                <a:extLst>
                  <a:ext uri="{FF2B5EF4-FFF2-40B4-BE49-F238E27FC236}">
                    <a16:creationId xmlns:a16="http://schemas.microsoft.com/office/drawing/2014/main" id="{7D9FB7DE-A05F-468E-9740-BDA433A0C9CE}"/>
                  </a:ext>
                </a:extLst>
              </p:cNvPr>
              <p:cNvSpPr>
                <a:spLocks noRot="1" noChangeAspect="1" noMove="1" noResize="1" noEditPoints="1" noAdjustHandles="1" noChangeArrowheads="1" noChangeShapeType="1" noTextEdit="1"/>
              </p:cNvSpPr>
              <p:nvPr/>
            </p:nvSpPr>
            <p:spPr>
              <a:xfrm>
                <a:off x="5298908" y="4345400"/>
                <a:ext cx="437940" cy="461665"/>
              </a:xfrm>
              <a:prstGeom prst="rect">
                <a:avLst/>
              </a:prstGeom>
              <a:blipFill>
                <a:blip r:embed="rId19"/>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6" name="Rechteck 85">
                <a:extLst>
                  <a:ext uri="{FF2B5EF4-FFF2-40B4-BE49-F238E27FC236}">
                    <a16:creationId xmlns:a16="http://schemas.microsoft.com/office/drawing/2014/main" id="{06176405-D87B-4121-A46C-7A51EC795EFA}"/>
                  </a:ext>
                </a:extLst>
              </p:cNvPr>
              <p:cNvSpPr/>
              <p:nvPr/>
            </p:nvSpPr>
            <p:spPr>
              <a:xfrm>
                <a:off x="3799108" y="2437931"/>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6" name="Rechteck 85">
                <a:extLst>
                  <a:ext uri="{FF2B5EF4-FFF2-40B4-BE49-F238E27FC236}">
                    <a16:creationId xmlns:a16="http://schemas.microsoft.com/office/drawing/2014/main" id="{06176405-D87B-4121-A46C-7A51EC795EFA}"/>
                  </a:ext>
                </a:extLst>
              </p:cNvPr>
              <p:cNvSpPr>
                <a:spLocks noRot="1" noChangeAspect="1" noMove="1" noResize="1" noEditPoints="1" noAdjustHandles="1" noChangeArrowheads="1" noChangeShapeType="1" noTextEdit="1"/>
              </p:cNvSpPr>
              <p:nvPr/>
            </p:nvSpPr>
            <p:spPr>
              <a:xfrm>
                <a:off x="3799108" y="2437931"/>
                <a:ext cx="437940" cy="461665"/>
              </a:xfrm>
              <a:prstGeom prst="rect">
                <a:avLst/>
              </a:prstGeom>
              <a:blipFill>
                <a:blip r:embed="rId2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7" name="Rechteck 86">
                <a:extLst>
                  <a:ext uri="{FF2B5EF4-FFF2-40B4-BE49-F238E27FC236}">
                    <a16:creationId xmlns:a16="http://schemas.microsoft.com/office/drawing/2014/main" id="{35D57E8A-0CA7-4AAE-9520-47F9FC741CB2}"/>
                  </a:ext>
                </a:extLst>
              </p:cNvPr>
              <p:cNvSpPr/>
              <p:nvPr/>
            </p:nvSpPr>
            <p:spPr>
              <a:xfrm>
                <a:off x="5355429" y="281401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7" name="Rechteck 86">
                <a:extLst>
                  <a:ext uri="{FF2B5EF4-FFF2-40B4-BE49-F238E27FC236}">
                    <a16:creationId xmlns:a16="http://schemas.microsoft.com/office/drawing/2014/main" id="{35D57E8A-0CA7-4AAE-9520-47F9FC741CB2}"/>
                  </a:ext>
                </a:extLst>
              </p:cNvPr>
              <p:cNvSpPr>
                <a:spLocks noRot="1" noChangeAspect="1" noMove="1" noResize="1" noEditPoints="1" noAdjustHandles="1" noChangeArrowheads="1" noChangeShapeType="1" noTextEdit="1"/>
              </p:cNvSpPr>
              <p:nvPr/>
            </p:nvSpPr>
            <p:spPr>
              <a:xfrm>
                <a:off x="5355429" y="2814012"/>
                <a:ext cx="437940" cy="461665"/>
              </a:xfrm>
              <a:prstGeom prst="rect">
                <a:avLst/>
              </a:prstGeom>
              <a:blipFill>
                <a:blip r:embed="rId21"/>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9" name="Rechteck 88">
                <a:extLst>
                  <a:ext uri="{FF2B5EF4-FFF2-40B4-BE49-F238E27FC236}">
                    <a16:creationId xmlns:a16="http://schemas.microsoft.com/office/drawing/2014/main" id="{8FC7DAA1-15B1-4700-9E56-DCB5182CB8B5}"/>
                  </a:ext>
                </a:extLst>
              </p:cNvPr>
              <p:cNvSpPr/>
              <p:nvPr/>
            </p:nvSpPr>
            <p:spPr>
              <a:xfrm>
                <a:off x="6709188" y="3863415"/>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9" name="Rechteck 88">
                <a:extLst>
                  <a:ext uri="{FF2B5EF4-FFF2-40B4-BE49-F238E27FC236}">
                    <a16:creationId xmlns:a16="http://schemas.microsoft.com/office/drawing/2014/main" id="{8FC7DAA1-15B1-4700-9E56-DCB5182CB8B5}"/>
                  </a:ext>
                </a:extLst>
              </p:cNvPr>
              <p:cNvSpPr>
                <a:spLocks noRot="1" noChangeAspect="1" noMove="1" noResize="1" noEditPoints="1" noAdjustHandles="1" noChangeArrowheads="1" noChangeShapeType="1" noTextEdit="1"/>
              </p:cNvSpPr>
              <p:nvPr/>
            </p:nvSpPr>
            <p:spPr>
              <a:xfrm>
                <a:off x="6709188" y="3863415"/>
                <a:ext cx="622285" cy="461665"/>
              </a:xfrm>
              <a:prstGeom prst="rect">
                <a:avLst/>
              </a:prstGeom>
              <a:blipFill>
                <a:blip r:embed="rId22"/>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90" name="Rechteck 89">
                <a:extLst>
                  <a:ext uri="{FF2B5EF4-FFF2-40B4-BE49-F238E27FC236}">
                    <a16:creationId xmlns:a16="http://schemas.microsoft.com/office/drawing/2014/main" id="{4C0F4F8D-E27D-4695-8804-CAADAFBD8953}"/>
                  </a:ext>
                </a:extLst>
              </p:cNvPr>
              <p:cNvSpPr/>
              <p:nvPr/>
            </p:nvSpPr>
            <p:spPr>
              <a:xfrm>
                <a:off x="6228955" y="2899596"/>
                <a:ext cx="6222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0" name="Rechteck 89">
                <a:extLst>
                  <a:ext uri="{FF2B5EF4-FFF2-40B4-BE49-F238E27FC236}">
                    <a16:creationId xmlns:a16="http://schemas.microsoft.com/office/drawing/2014/main" id="{4C0F4F8D-E27D-4695-8804-CAADAFBD8953}"/>
                  </a:ext>
                </a:extLst>
              </p:cNvPr>
              <p:cNvSpPr>
                <a:spLocks noRot="1" noChangeAspect="1" noMove="1" noResize="1" noEditPoints="1" noAdjustHandles="1" noChangeArrowheads="1" noChangeShapeType="1" noTextEdit="1"/>
              </p:cNvSpPr>
              <p:nvPr/>
            </p:nvSpPr>
            <p:spPr>
              <a:xfrm>
                <a:off x="6228955" y="2899596"/>
                <a:ext cx="622286" cy="461665"/>
              </a:xfrm>
              <a:prstGeom prst="rect">
                <a:avLst/>
              </a:prstGeom>
              <a:blipFill>
                <a:blip r:embed="rId23"/>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91" name="Rechteck 90">
                <a:extLst>
                  <a:ext uri="{FF2B5EF4-FFF2-40B4-BE49-F238E27FC236}">
                    <a16:creationId xmlns:a16="http://schemas.microsoft.com/office/drawing/2014/main" id="{28BE0E77-F05D-4B98-B084-627FB321900E}"/>
                  </a:ext>
                </a:extLst>
              </p:cNvPr>
              <p:cNvSpPr/>
              <p:nvPr/>
            </p:nvSpPr>
            <p:spPr>
              <a:xfrm>
                <a:off x="6900870" y="236607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1" name="Rechteck 90">
                <a:extLst>
                  <a:ext uri="{FF2B5EF4-FFF2-40B4-BE49-F238E27FC236}">
                    <a16:creationId xmlns:a16="http://schemas.microsoft.com/office/drawing/2014/main" id="{28BE0E77-F05D-4B98-B084-627FB321900E}"/>
                  </a:ext>
                </a:extLst>
              </p:cNvPr>
              <p:cNvSpPr>
                <a:spLocks noRot="1" noChangeAspect="1" noMove="1" noResize="1" noEditPoints="1" noAdjustHandles="1" noChangeArrowheads="1" noChangeShapeType="1" noTextEdit="1"/>
              </p:cNvSpPr>
              <p:nvPr/>
            </p:nvSpPr>
            <p:spPr>
              <a:xfrm>
                <a:off x="6900870" y="2366070"/>
                <a:ext cx="437940" cy="461665"/>
              </a:xfrm>
              <a:prstGeom prst="rect">
                <a:avLst/>
              </a:prstGeom>
              <a:blipFill>
                <a:blip r:embed="rId24"/>
                <a:stretch>
                  <a:fillRect l="-2778"/>
                </a:stretch>
              </a:blipFill>
            </p:spPr>
            <p:txBody>
              <a:bodyPr/>
              <a:lstStyle/>
              <a:p>
                <a:r>
                  <a:rPr lang="de-AT">
                    <a:noFill/>
                  </a:rPr>
                  <a:t> </a:t>
                </a:r>
              </a:p>
            </p:txBody>
          </p:sp>
        </mc:Fallback>
      </mc:AlternateContent>
    </p:spTree>
    <p:extLst>
      <p:ext uri="{BB962C8B-B14F-4D97-AF65-F5344CB8AC3E}">
        <p14:creationId xmlns:p14="http://schemas.microsoft.com/office/powerpoint/2010/main" val="3157798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noProof="0" dirty="0">
                <a:latin typeface="Calibri" panose="020F0502020204030204" pitchFamily="34" charset="0"/>
                <a:cs typeface="Calibri" panose="020F0502020204030204" pitchFamily="34" charset="0"/>
              </a:rPr>
              <a:t>Adjacency matrix</a:t>
            </a:r>
          </a:p>
        </p:txBody>
      </p:sp>
      <mc:AlternateContent xmlns:mc="http://schemas.openxmlformats.org/markup-compatibility/2006" xmlns:a14="http://schemas.microsoft.com/office/drawing/2010/main">
        <mc:Choice Requires="a14">
          <p:sp>
            <p:nvSpPr>
              <p:cNvPr id="10" name="Textplatzhalter 2">
                <a:extLst>
                  <a:ext uri="{FF2B5EF4-FFF2-40B4-BE49-F238E27FC236}">
                    <a16:creationId xmlns:a16="http://schemas.microsoft.com/office/drawing/2014/main" id="{9254B13C-19D7-4861-A881-548D1903C1E4}"/>
                  </a:ext>
                </a:extLst>
              </p:cNvPr>
              <p:cNvSpPr>
                <a:spLocks noGrp="1"/>
              </p:cNvSpPr>
              <p:nvPr>
                <p:ph type="body" idx="1"/>
              </p:nvPr>
            </p:nvSpPr>
            <p:spPr>
              <a:xfrm>
                <a:off x="457200" y="1276160"/>
                <a:ext cx="8229300" cy="1050480"/>
              </a:xfrm>
            </p:spPr>
            <p:txBody>
              <a:bodyPr/>
              <a:lstStyle/>
              <a:p>
                <a:pPr marL="400050" indent="-285750">
                  <a:spcBef>
                    <a:spcPts val="600"/>
                  </a:spcBef>
                  <a:spcAft>
                    <a:spcPts val="600"/>
                  </a:spcAft>
                  <a:buFont typeface="Wingdings" panose="05000000000000000000" pitchFamily="2" charset="2"/>
                  <a:buChar char="v"/>
                </a:pPr>
                <a14:m>
                  <m:oMath xmlns:m="http://schemas.openxmlformats.org/officeDocument/2006/math">
                    <m:r>
                      <a:rPr lang="de-AT" sz="1800" i="1" dirty="0">
                        <a:latin typeface="Cambria Math" panose="02040503050406030204" pitchFamily="18" charset="0"/>
                        <a:ea typeface="Calibri" panose="020F0502020204030204" pitchFamily="34" charset="0"/>
                        <a:cs typeface="Calibri" panose="020F0502020204030204" pitchFamily="34" charset="0"/>
                      </a:rPr>
                      <m:t>𝑉</m:t>
                    </m:r>
                    <m:r>
                      <a:rPr lang="de-AT" sz="1800" i="1" dirty="0">
                        <a:latin typeface="Cambria Math" panose="02040503050406030204" pitchFamily="18" charset="0"/>
                        <a:ea typeface="Calibri" panose="020F0502020204030204" pitchFamily="34" charset="0"/>
                        <a:cs typeface="Calibri" panose="020F0502020204030204" pitchFamily="34" charset="0"/>
                      </a:rPr>
                      <m:t> = {1, 2, 3, 4, 5}</m:t>
                    </m:r>
                  </m:oMath>
                </a14:m>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14:m>
                  <m:oMath xmlns:m="http://schemas.openxmlformats.org/officeDocument/2006/math">
                    <m:r>
                      <a:rPr lang="de-AT" sz="1800" i="1" dirty="0">
                        <a:latin typeface="Cambria Math" panose="02040503050406030204" pitchFamily="18" charset="0"/>
                        <a:ea typeface="Calibri" panose="020F0502020204030204" pitchFamily="34" charset="0"/>
                        <a:cs typeface="Calibri" panose="020F0502020204030204" pitchFamily="34" charset="0"/>
                      </a:rPr>
                      <m:t>𝐸</m:t>
                    </m:r>
                    <m:r>
                      <a:rPr lang="de-AT" sz="1800" i="1" dirty="0">
                        <a:latin typeface="Cambria Math" panose="02040503050406030204" pitchFamily="18" charset="0"/>
                        <a:ea typeface="Calibri" panose="020F0502020204030204" pitchFamily="34" charset="0"/>
                        <a:cs typeface="Calibri" panose="020F0502020204030204" pitchFamily="34" charset="0"/>
                      </a:rPr>
                      <m:t> = {{1, 2}, {1, 5}, {2, 3}, {2, 4}, {3, 4}, {3, 5}}</m:t>
                    </m:r>
                  </m:oMath>
                </a14:m>
                <a:endParaRPr lang="de-AT" sz="1800"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0" name="Textplatzhalter 2">
                <a:extLst>
                  <a:ext uri="{FF2B5EF4-FFF2-40B4-BE49-F238E27FC236}">
                    <a16:creationId xmlns:a16="http://schemas.microsoft.com/office/drawing/2014/main" id="{9254B13C-19D7-4861-A881-548D1903C1E4}"/>
                  </a:ext>
                </a:extLst>
              </p:cNvPr>
              <p:cNvSpPr>
                <a:spLocks noGrp="1" noRot="1" noChangeAspect="1" noMove="1" noResize="1" noEditPoints="1" noAdjustHandles="1" noChangeArrowheads="1" noChangeShapeType="1" noTextEdit="1"/>
              </p:cNvSpPr>
              <p:nvPr>
                <p:ph type="body" idx="1"/>
              </p:nvPr>
            </p:nvSpPr>
            <p:spPr>
              <a:xfrm>
                <a:off x="457200" y="1276160"/>
                <a:ext cx="8229300" cy="1050480"/>
              </a:xfrm>
              <a:blipFill>
                <a:blip r:embed="rId3"/>
                <a:stretch>
                  <a:fillRect/>
                </a:stretch>
              </a:blipFill>
            </p:spPr>
            <p:txBody>
              <a:bodyPr/>
              <a:lstStyle/>
              <a:p>
                <a:r>
                  <a:rPr lang="de-AT">
                    <a:noFill/>
                  </a:rPr>
                  <a:t> </a:t>
                </a:r>
              </a:p>
            </p:txBody>
          </p:sp>
        </mc:Fallback>
      </mc:AlternateContent>
      <p:pic>
        <p:nvPicPr>
          <p:cNvPr id="4" name="Grafik 3">
            <a:extLst>
              <a:ext uri="{FF2B5EF4-FFF2-40B4-BE49-F238E27FC236}">
                <a16:creationId xmlns:a16="http://schemas.microsoft.com/office/drawing/2014/main" id="{BE108C7C-ECF6-47AD-9C23-8951548D1031}"/>
              </a:ext>
            </a:extLst>
          </p:cNvPr>
          <p:cNvPicPr>
            <a:picLocks noChangeAspect="1"/>
          </p:cNvPicPr>
          <p:nvPr/>
        </p:nvPicPr>
        <p:blipFill>
          <a:blip r:embed="rId4"/>
          <a:stretch>
            <a:fillRect/>
          </a:stretch>
        </p:blipFill>
        <p:spPr>
          <a:xfrm>
            <a:off x="5324520" y="3122510"/>
            <a:ext cx="3554756" cy="2857521"/>
          </a:xfrm>
          <a:prstGeom prst="rect">
            <a:avLst/>
          </a:prstGeom>
        </p:spPr>
      </p:pic>
      <mc:AlternateContent xmlns:mc="http://schemas.openxmlformats.org/markup-compatibility/2006" xmlns:a14="http://schemas.microsoft.com/office/drawing/2010/main">
        <mc:Choice Requires="a14">
          <p:sp>
            <p:nvSpPr>
              <p:cNvPr id="12" name="Textfeld 11">
                <a:extLst>
                  <a:ext uri="{FF2B5EF4-FFF2-40B4-BE49-F238E27FC236}">
                    <a16:creationId xmlns:a16="http://schemas.microsoft.com/office/drawing/2014/main" id="{9ECBF27E-DB00-48C8-88E9-194B581855F1}"/>
                  </a:ext>
                </a:extLst>
              </p:cNvPr>
              <p:cNvSpPr txBox="1"/>
              <p:nvPr/>
            </p:nvSpPr>
            <p:spPr>
              <a:xfrm>
                <a:off x="965200" y="3075634"/>
                <a:ext cx="736933" cy="1315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de-AT" sz="1800" i="1" smtClean="0">
                              <a:latin typeface="Cambria Math" panose="02040503050406030204" pitchFamily="18" charset="0"/>
                            </a:rPr>
                          </m:ctrlPr>
                        </m:dPr>
                        <m:e>
                          <m:m>
                            <m:mPr>
                              <m:mcs>
                                <m:mc>
                                  <m:mcPr>
                                    <m:count m:val="2"/>
                                    <m:mcJc m:val="center"/>
                                  </m:mcPr>
                                </m:mc>
                              </m:mcs>
                              <m:ctrlPr>
                                <a:rPr lang="de-AT" sz="1800" i="1" smtClean="0">
                                  <a:latin typeface="Cambria Math" panose="02040503050406030204" pitchFamily="18" charset="0"/>
                                </a:rPr>
                              </m:ctrlPr>
                            </m:mPr>
                            <m:mr>
                              <m:e>
                                <m:m>
                                  <m:mPr>
                                    <m:mcs>
                                      <m:mc>
                                        <m:mcPr>
                                          <m:count m:val="3"/>
                                          <m:mcJc m:val="center"/>
                                        </m:mcPr>
                                      </m:mc>
                                    </m:mcs>
                                    <m:ctrlPr>
                                      <a:rPr lang="de-AT" sz="1800" i="1" smtClean="0">
                                        <a:latin typeface="Cambria Math" panose="02040503050406030204" pitchFamily="18" charset="0"/>
                                      </a:rPr>
                                    </m:ctrlPr>
                                  </m:mPr>
                                  <m:mr>
                                    <m:e>
                                      <m:r>
                                        <m:rPr>
                                          <m:brk m:alnAt="7"/>
                                        </m:rPr>
                                        <a:rPr lang="de-AT" sz="1800" b="0" i="1" smtClean="0">
                                          <a:latin typeface="Cambria Math" panose="02040503050406030204" pitchFamily="18" charset="0"/>
                                        </a:rPr>
                                        <m:t>0</m:t>
                                      </m:r>
                                    </m:e>
                                    <m:e>
                                      <m:r>
                                        <a:rPr lang="de-AT" sz="1800" b="0" i="1" smtClean="0">
                                          <a:latin typeface="Cambria Math" panose="02040503050406030204" pitchFamily="18" charset="0"/>
                                        </a:rPr>
                                        <m:t>1</m:t>
                                      </m:r>
                                    </m:e>
                                    <m:e>
                                      <m:r>
                                        <a:rPr lang="de-AT" sz="1800" b="0" i="1" smtClean="0">
                                          <a:latin typeface="Cambria Math" panose="02040503050406030204" pitchFamily="18" charset="0"/>
                                        </a:rPr>
                                        <m:t>0</m:t>
                                      </m:r>
                                    </m:e>
                                  </m:mr>
                                  <m:mr>
                                    <m:e>
                                      <m:r>
                                        <a:rPr lang="de-AT" sz="1800" b="0" i="1" smtClean="0">
                                          <a:latin typeface="Cambria Math" panose="02040503050406030204" pitchFamily="18" charset="0"/>
                                        </a:rPr>
                                        <m:t>1</m:t>
                                      </m:r>
                                    </m:e>
                                    <m:e>
                                      <m:r>
                                        <a:rPr lang="de-AT" sz="1800" b="0" i="1" smtClean="0">
                                          <a:latin typeface="Cambria Math" panose="02040503050406030204" pitchFamily="18" charset="0"/>
                                        </a:rPr>
                                        <m:t>0</m:t>
                                      </m:r>
                                    </m:e>
                                    <m:e>
                                      <m:r>
                                        <a:rPr lang="de-AT" sz="1800" b="0" i="1" smtClean="0">
                                          <a:latin typeface="Cambria Math" panose="02040503050406030204" pitchFamily="18" charset="0"/>
                                        </a:rPr>
                                        <m:t>1</m:t>
                                      </m:r>
                                    </m:e>
                                  </m:mr>
                                  <m:mr>
                                    <m:e>
                                      <m:r>
                                        <a:rPr lang="de-AT" sz="1800" b="0" i="1" smtClean="0">
                                          <a:latin typeface="Cambria Math" panose="02040503050406030204" pitchFamily="18" charset="0"/>
                                        </a:rPr>
                                        <m:t>0</m:t>
                                      </m:r>
                                    </m:e>
                                    <m:e>
                                      <m:r>
                                        <a:rPr lang="de-AT" sz="1800" b="0" i="1" smtClean="0">
                                          <a:latin typeface="Cambria Math" panose="02040503050406030204" pitchFamily="18" charset="0"/>
                                        </a:rPr>
                                        <m:t>1</m:t>
                                      </m:r>
                                    </m:e>
                                    <m:e>
                                      <m:r>
                                        <a:rPr lang="de-AT" sz="1800" b="0" i="1" smtClean="0">
                                          <a:latin typeface="Cambria Math" panose="02040503050406030204" pitchFamily="18" charset="0"/>
                                        </a:rPr>
                                        <m:t>0</m:t>
                                      </m:r>
                                    </m:e>
                                  </m:mr>
                                </m:m>
                              </m:e>
                              <m:e>
                                <m:m>
                                  <m:mPr>
                                    <m:mcs>
                                      <m:mc>
                                        <m:mcPr>
                                          <m:count m:val="2"/>
                                          <m:mcJc m:val="center"/>
                                        </m:mcPr>
                                      </m:mc>
                                    </m:mcs>
                                    <m:ctrlPr>
                                      <a:rPr lang="de-AT" sz="1800" i="1" smtClean="0">
                                        <a:latin typeface="Cambria Math" panose="02040503050406030204" pitchFamily="18" charset="0"/>
                                      </a:rPr>
                                    </m:ctrlPr>
                                  </m:mPr>
                                  <m:mr>
                                    <m:e>
                                      <m:r>
                                        <m:rPr>
                                          <m:brk m:alnAt="7"/>
                                        </m:rPr>
                                        <a:rPr lang="de-AT" sz="1800" b="0" i="1" smtClean="0">
                                          <a:latin typeface="Cambria Math" panose="02040503050406030204" pitchFamily="18" charset="0"/>
                                        </a:rPr>
                                        <m:t>0</m:t>
                                      </m:r>
                                    </m:e>
                                    <m:e>
                                      <m:r>
                                        <a:rPr lang="de-AT" sz="1800" b="0" i="1" smtClean="0">
                                          <a:latin typeface="Cambria Math" panose="02040503050406030204" pitchFamily="18" charset="0"/>
                                        </a:rPr>
                                        <m:t>1</m:t>
                                      </m:r>
                                    </m:e>
                                  </m:mr>
                                  <m:mr>
                                    <m:e>
                                      <m:r>
                                        <a:rPr lang="de-AT" sz="1800" b="0" i="1" smtClean="0">
                                          <a:latin typeface="Cambria Math" panose="02040503050406030204" pitchFamily="18" charset="0"/>
                                        </a:rPr>
                                        <m:t>1</m:t>
                                      </m:r>
                                    </m:e>
                                    <m:e>
                                      <m:r>
                                        <a:rPr lang="de-AT" sz="1800" b="0" i="1" smtClean="0">
                                          <a:latin typeface="Cambria Math" panose="02040503050406030204" pitchFamily="18" charset="0"/>
                                        </a:rPr>
                                        <m:t>0</m:t>
                                      </m:r>
                                    </m:e>
                                  </m:mr>
                                  <m:mr>
                                    <m:e>
                                      <m:r>
                                        <a:rPr lang="de-AT" sz="1800" b="0" i="1" smtClean="0">
                                          <a:latin typeface="Cambria Math" panose="02040503050406030204" pitchFamily="18" charset="0"/>
                                        </a:rPr>
                                        <m:t>1</m:t>
                                      </m:r>
                                    </m:e>
                                    <m:e>
                                      <m:r>
                                        <a:rPr lang="de-AT" sz="1800" b="0" i="1" smtClean="0">
                                          <a:latin typeface="Cambria Math" panose="02040503050406030204" pitchFamily="18" charset="0"/>
                                        </a:rPr>
                                        <m:t>1</m:t>
                                      </m:r>
                                    </m:e>
                                  </m:mr>
                                </m:m>
                              </m:e>
                            </m:mr>
                            <m:mr>
                              <m:e>
                                <m:m>
                                  <m:mPr>
                                    <m:mcs>
                                      <m:mc>
                                        <m:mcPr>
                                          <m:count m:val="3"/>
                                          <m:mcJc m:val="center"/>
                                        </m:mcPr>
                                      </m:mc>
                                    </m:mcs>
                                    <m:ctrlPr>
                                      <a:rPr lang="de-AT" sz="1800" i="1" smtClean="0">
                                        <a:latin typeface="Cambria Math" panose="02040503050406030204" pitchFamily="18" charset="0"/>
                                      </a:rPr>
                                    </m:ctrlPr>
                                  </m:mPr>
                                  <m:mr>
                                    <m:e>
                                      <m:r>
                                        <m:rPr>
                                          <m:brk m:alnAt="7"/>
                                        </m:rPr>
                                        <a:rPr lang="de-AT" sz="1800" b="0" i="1" smtClean="0">
                                          <a:latin typeface="Cambria Math" panose="02040503050406030204" pitchFamily="18" charset="0"/>
                                        </a:rPr>
                                        <m:t>0</m:t>
                                      </m:r>
                                    </m:e>
                                    <m:e>
                                      <m:r>
                                        <a:rPr lang="de-AT" sz="1800" b="0" i="1" smtClean="0">
                                          <a:latin typeface="Cambria Math" panose="02040503050406030204" pitchFamily="18" charset="0"/>
                                        </a:rPr>
                                        <m:t>1</m:t>
                                      </m:r>
                                    </m:e>
                                    <m:e>
                                      <m:r>
                                        <a:rPr lang="de-AT" sz="1800" b="0" i="1" smtClean="0">
                                          <a:latin typeface="Cambria Math" panose="02040503050406030204" pitchFamily="18" charset="0"/>
                                        </a:rPr>
                                        <m:t>1</m:t>
                                      </m:r>
                                    </m:e>
                                  </m:mr>
                                  <m:mr>
                                    <m:e>
                                      <m:r>
                                        <a:rPr lang="de-AT" sz="1800" b="0" i="1" smtClean="0">
                                          <a:latin typeface="Cambria Math" panose="02040503050406030204" pitchFamily="18" charset="0"/>
                                        </a:rPr>
                                        <m:t>1</m:t>
                                      </m:r>
                                    </m:e>
                                    <m:e>
                                      <m:r>
                                        <a:rPr lang="de-AT" sz="1800" b="0" i="1" smtClean="0">
                                          <a:latin typeface="Cambria Math" panose="02040503050406030204" pitchFamily="18" charset="0"/>
                                        </a:rPr>
                                        <m:t>0</m:t>
                                      </m:r>
                                    </m:e>
                                    <m:e>
                                      <m:r>
                                        <a:rPr lang="de-AT" sz="1800" b="0" i="1" smtClean="0">
                                          <a:latin typeface="Cambria Math" panose="02040503050406030204" pitchFamily="18" charset="0"/>
                                        </a:rPr>
                                        <m:t>1</m:t>
                                      </m:r>
                                    </m:e>
                                  </m:mr>
                                </m:m>
                              </m:e>
                              <m:e>
                                <m:m>
                                  <m:mPr>
                                    <m:mcs>
                                      <m:mc>
                                        <m:mcPr>
                                          <m:count m:val="2"/>
                                          <m:mcJc m:val="center"/>
                                        </m:mcPr>
                                      </m:mc>
                                    </m:mcs>
                                    <m:ctrlPr>
                                      <a:rPr lang="de-AT" sz="1800" i="1" smtClean="0">
                                        <a:latin typeface="Cambria Math" panose="02040503050406030204" pitchFamily="18" charset="0"/>
                                      </a:rPr>
                                    </m:ctrlPr>
                                  </m:mPr>
                                  <m:mr>
                                    <m:e>
                                      <m:r>
                                        <m:rPr>
                                          <m:brk m:alnAt="7"/>
                                        </m:rPr>
                                        <a:rPr lang="de-AT" sz="1800" b="0" i="1" smtClean="0">
                                          <a:latin typeface="Cambria Math" panose="02040503050406030204" pitchFamily="18" charset="0"/>
                                        </a:rPr>
                                        <m:t>0</m:t>
                                      </m:r>
                                    </m:e>
                                    <m:e>
                                      <m:r>
                                        <a:rPr lang="de-AT" sz="1800" b="0" i="1" smtClean="0">
                                          <a:latin typeface="Cambria Math" panose="02040503050406030204" pitchFamily="18" charset="0"/>
                                        </a:rPr>
                                        <m:t>0</m:t>
                                      </m:r>
                                    </m:e>
                                  </m:mr>
                                  <m:mr>
                                    <m:e>
                                      <m:r>
                                        <a:rPr lang="de-AT" sz="1800" b="0" i="1" smtClean="0">
                                          <a:latin typeface="Cambria Math" panose="02040503050406030204" pitchFamily="18" charset="0"/>
                                        </a:rPr>
                                        <m:t>0</m:t>
                                      </m:r>
                                    </m:e>
                                    <m:e>
                                      <m:r>
                                        <a:rPr lang="de-AT" sz="1800" b="0" i="1" smtClean="0">
                                          <a:latin typeface="Cambria Math" panose="02040503050406030204" pitchFamily="18" charset="0"/>
                                        </a:rPr>
                                        <m:t>0</m:t>
                                      </m:r>
                                    </m:e>
                                  </m:mr>
                                </m:m>
                              </m:e>
                            </m:mr>
                          </m:m>
                        </m:e>
                      </m:d>
                    </m:oMath>
                  </m:oMathPara>
                </a14:m>
                <a:endParaRPr lang="de-AT" sz="1800" dirty="0"/>
              </a:p>
            </p:txBody>
          </p:sp>
        </mc:Choice>
        <mc:Fallback xmlns="">
          <p:sp>
            <p:nvSpPr>
              <p:cNvPr id="12" name="Textfeld 11">
                <a:extLst>
                  <a:ext uri="{FF2B5EF4-FFF2-40B4-BE49-F238E27FC236}">
                    <a16:creationId xmlns:a16="http://schemas.microsoft.com/office/drawing/2014/main" id="{9ECBF27E-DB00-48C8-88E9-194B581855F1}"/>
                  </a:ext>
                </a:extLst>
              </p:cNvPr>
              <p:cNvSpPr txBox="1">
                <a:spLocks noRot="1" noChangeAspect="1" noMove="1" noResize="1" noEditPoints="1" noAdjustHandles="1" noChangeArrowheads="1" noChangeShapeType="1" noTextEdit="1"/>
              </p:cNvSpPr>
              <p:nvPr/>
            </p:nvSpPr>
            <p:spPr>
              <a:xfrm>
                <a:off x="965200" y="3075634"/>
                <a:ext cx="736933" cy="1315040"/>
              </a:xfrm>
              <a:prstGeom prst="rect">
                <a:avLst/>
              </a:prstGeom>
              <a:blipFill>
                <a:blip r:embed="rId5"/>
                <a:stretch>
                  <a:fillRect r="-154545"/>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13" name="Textfeld 12">
                <a:extLst>
                  <a:ext uri="{FF2B5EF4-FFF2-40B4-BE49-F238E27FC236}">
                    <a16:creationId xmlns:a16="http://schemas.microsoft.com/office/drawing/2014/main" id="{18F57274-0685-418C-814A-E6095D7B6E75}"/>
                  </a:ext>
                </a:extLst>
              </p:cNvPr>
              <p:cNvSpPr txBox="1"/>
              <p:nvPr/>
            </p:nvSpPr>
            <p:spPr>
              <a:xfrm>
                <a:off x="1087120" y="2707640"/>
                <a:ext cx="16767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3"/>
                                <m:mcJc m:val="center"/>
                              </m:mcPr>
                            </m:mc>
                          </m:mcs>
                          <m:ctrlPr>
                            <a:rPr lang="de-AT" sz="1800" b="1" i="1" smtClean="0">
                              <a:solidFill>
                                <a:srgbClr val="FF0000"/>
                              </a:solidFill>
                              <a:latin typeface="Cambria Math" panose="02040503050406030204" pitchFamily="18" charset="0"/>
                            </a:rPr>
                          </m:ctrlPr>
                        </m:mPr>
                        <m:mr>
                          <m:e>
                            <m:r>
                              <m:rPr>
                                <m:brk m:alnAt="7"/>
                              </m:rPr>
                              <a:rPr lang="de-AT" sz="1800" b="1" i="1" smtClean="0">
                                <a:solidFill>
                                  <a:srgbClr val="FF0000"/>
                                </a:solidFill>
                                <a:latin typeface="Cambria Math" panose="02040503050406030204" pitchFamily="18" charset="0"/>
                              </a:rPr>
                              <m:t>𝟏</m:t>
                            </m:r>
                          </m:e>
                          <m:e>
                            <m:m>
                              <m:mPr>
                                <m:mcs>
                                  <m:mc>
                                    <m:mcPr>
                                      <m:count m:val="3"/>
                                      <m:mcJc m:val="center"/>
                                    </m:mcPr>
                                  </m:mc>
                                </m:mcs>
                                <m:ctrlPr>
                                  <a:rPr lang="de-AT" sz="1800" b="1" i="1" smtClean="0">
                                    <a:solidFill>
                                      <a:srgbClr val="FF0000"/>
                                    </a:solidFill>
                                    <a:latin typeface="Cambria Math" panose="02040503050406030204" pitchFamily="18" charset="0"/>
                                  </a:rPr>
                                </m:ctrlPr>
                              </m:mPr>
                              <m:mr>
                                <m:e>
                                  <m:r>
                                    <m:rPr>
                                      <m:brk m:alnAt="7"/>
                                    </m:rPr>
                                    <a:rPr lang="de-AT" sz="1800" b="1" i="1" smtClean="0">
                                      <a:solidFill>
                                        <a:srgbClr val="FF0000"/>
                                      </a:solidFill>
                                      <a:latin typeface="Cambria Math" panose="02040503050406030204" pitchFamily="18" charset="0"/>
                                    </a:rPr>
                                    <m:t>𝟐</m:t>
                                  </m:r>
                                </m:e>
                                <m:e>
                                  <m:r>
                                    <a:rPr lang="de-AT" sz="1800" b="1" i="1" smtClean="0">
                                      <a:solidFill>
                                        <a:srgbClr val="FF0000"/>
                                      </a:solidFill>
                                      <a:latin typeface="Cambria Math" panose="02040503050406030204" pitchFamily="18" charset="0"/>
                                    </a:rPr>
                                    <m:t>𝟑</m:t>
                                  </m:r>
                                </m:e>
                                <m:e>
                                  <m:r>
                                    <a:rPr lang="de-AT" sz="1800" b="1" i="1" smtClean="0">
                                      <a:solidFill>
                                        <a:srgbClr val="FF0000"/>
                                      </a:solidFill>
                                      <a:latin typeface="Cambria Math" panose="02040503050406030204" pitchFamily="18" charset="0"/>
                                    </a:rPr>
                                    <m:t>𝟒</m:t>
                                  </m:r>
                                </m:e>
                              </m:mr>
                            </m:m>
                          </m:e>
                          <m:e>
                            <m:r>
                              <a:rPr lang="de-AT" sz="1800" b="1" i="1" smtClean="0">
                                <a:solidFill>
                                  <a:srgbClr val="FF0000"/>
                                </a:solidFill>
                                <a:latin typeface="Cambria Math" panose="02040503050406030204" pitchFamily="18" charset="0"/>
                              </a:rPr>
                              <m:t>𝟓</m:t>
                            </m:r>
                          </m:e>
                        </m:mr>
                      </m:m>
                    </m:oMath>
                  </m:oMathPara>
                </a14:m>
                <a:endParaRPr lang="de-AT" sz="1800" b="1" i="1" dirty="0">
                  <a:solidFill>
                    <a:srgbClr val="FF0000"/>
                  </a:solidFill>
                </a:endParaRPr>
              </a:p>
            </p:txBody>
          </p:sp>
        </mc:Choice>
        <mc:Fallback xmlns="">
          <p:sp>
            <p:nvSpPr>
              <p:cNvPr id="13" name="Textfeld 12">
                <a:extLst>
                  <a:ext uri="{FF2B5EF4-FFF2-40B4-BE49-F238E27FC236}">
                    <a16:creationId xmlns:a16="http://schemas.microsoft.com/office/drawing/2014/main" id="{18F57274-0685-418C-814A-E6095D7B6E75}"/>
                  </a:ext>
                </a:extLst>
              </p:cNvPr>
              <p:cNvSpPr txBox="1">
                <a:spLocks noRot="1" noChangeAspect="1" noMove="1" noResize="1" noEditPoints="1" noAdjustHandles="1" noChangeArrowheads="1" noChangeShapeType="1" noTextEdit="1"/>
              </p:cNvSpPr>
              <p:nvPr/>
            </p:nvSpPr>
            <p:spPr>
              <a:xfrm>
                <a:off x="1087120" y="2707640"/>
                <a:ext cx="1676741" cy="276999"/>
              </a:xfrm>
              <a:prstGeom prst="rect">
                <a:avLst/>
              </a:prstGeom>
              <a:blipFill>
                <a:blip r:embed="rId6"/>
                <a:stretch>
                  <a:fillRect l="-2182" r="-2909" b="-152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14" name="Textfeld 13">
                <a:extLst>
                  <a:ext uri="{FF2B5EF4-FFF2-40B4-BE49-F238E27FC236}">
                    <a16:creationId xmlns:a16="http://schemas.microsoft.com/office/drawing/2014/main" id="{2EE06EE7-7C4B-41FA-8AF2-954CA0340808}"/>
                  </a:ext>
                </a:extLst>
              </p:cNvPr>
              <p:cNvSpPr txBox="1"/>
              <p:nvPr/>
            </p:nvSpPr>
            <p:spPr>
              <a:xfrm>
                <a:off x="660400" y="3149952"/>
                <a:ext cx="201978" cy="11968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de-AT" sz="1800" b="1" i="1" smtClean="0">
                              <a:solidFill>
                                <a:srgbClr val="FF0000"/>
                              </a:solidFill>
                              <a:latin typeface="Cambria Math" panose="02040503050406030204" pitchFamily="18" charset="0"/>
                            </a:rPr>
                          </m:ctrlPr>
                        </m:mPr>
                        <m:mr>
                          <m:e>
                            <m:r>
                              <m:rPr>
                                <m:brk m:alnAt="7"/>
                              </m:rPr>
                              <a:rPr lang="de-AT" sz="1800" b="1" i="1" smtClean="0">
                                <a:solidFill>
                                  <a:srgbClr val="FF0000"/>
                                </a:solidFill>
                                <a:latin typeface="Cambria Math" panose="02040503050406030204" pitchFamily="18" charset="0"/>
                              </a:rPr>
                              <m:t>𝟏</m:t>
                            </m:r>
                          </m:e>
                        </m:mr>
                        <m:mr>
                          <m:e>
                            <m:m>
                              <m:mPr>
                                <m:mcs>
                                  <m:mc>
                                    <m:mcPr>
                                      <m:count m:val="1"/>
                                      <m:mcJc m:val="center"/>
                                    </m:mcPr>
                                  </m:mc>
                                </m:mcs>
                                <m:ctrlPr>
                                  <a:rPr lang="de-AT" sz="1800" b="1" i="1" smtClean="0">
                                    <a:solidFill>
                                      <a:srgbClr val="FF0000"/>
                                    </a:solidFill>
                                    <a:latin typeface="Cambria Math" panose="02040503050406030204" pitchFamily="18" charset="0"/>
                                  </a:rPr>
                                </m:ctrlPr>
                              </m:mPr>
                              <m:mr>
                                <m:e>
                                  <m:r>
                                    <m:rPr>
                                      <m:brk m:alnAt="7"/>
                                    </m:rPr>
                                    <a:rPr lang="de-AT" sz="1800" b="1" i="1" smtClean="0">
                                      <a:solidFill>
                                        <a:srgbClr val="FF0000"/>
                                      </a:solidFill>
                                      <a:latin typeface="Cambria Math" panose="02040503050406030204" pitchFamily="18" charset="0"/>
                                    </a:rPr>
                                    <m:t>𝟐</m:t>
                                  </m:r>
                                </m:e>
                              </m:mr>
                              <m:mr>
                                <m:e>
                                  <m:r>
                                    <a:rPr lang="de-AT" sz="1800" b="1" i="1" smtClean="0">
                                      <a:solidFill>
                                        <a:srgbClr val="FF0000"/>
                                      </a:solidFill>
                                      <a:latin typeface="Cambria Math" panose="02040503050406030204" pitchFamily="18" charset="0"/>
                                    </a:rPr>
                                    <m:t>𝟑</m:t>
                                  </m:r>
                                </m:e>
                              </m:mr>
                              <m:mr>
                                <m:e>
                                  <m:r>
                                    <a:rPr lang="de-AT" sz="1800" b="1" i="1" smtClean="0">
                                      <a:solidFill>
                                        <a:srgbClr val="FF0000"/>
                                      </a:solidFill>
                                      <a:latin typeface="Cambria Math" panose="02040503050406030204" pitchFamily="18" charset="0"/>
                                    </a:rPr>
                                    <m:t>𝟒</m:t>
                                  </m:r>
                                </m:e>
                              </m:mr>
                            </m:m>
                          </m:e>
                        </m:mr>
                        <m:mr>
                          <m:e>
                            <m:r>
                              <a:rPr lang="de-AT" sz="1800" b="1" i="1" smtClean="0">
                                <a:solidFill>
                                  <a:srgbClr val="FF0000"/>
                                </a:solidFill>
                                <a:latin typeface="Cambria Math" panose="02040503050406030204" pitchFamily="18" charset="0"/>
                              </a:rPr>
                              <m:t>𝟓</m:t>
                            </m:r>
                          </m:e>
                        </m:mr>
                      </m:m>
                    </m:oMath>
                  </m:oMathPara>
                </a14:m>
                <a:endParaRPr lang="de-AT" sz="1800" b="1" dirty="0">
                  <a:solidFill>
                    <a:srgbClr val="FF0000"/>
                  </a:solidFill>
                </a:endParaRPr>
              </a:p>
            </p:txBody>
          </p:sp>
        </mc:Choice>
        <mc:Fallback xmlns="">
          <p:sp>
            <p:nvSpPr>
              <p:cNvPr id="14" name="Textfeld 13">
                <a:extLst>
                  <a:ext uri="{FF2B5EF4-FFF2-40B4-BE49-F238E27FC236}">
                    <a16:creationId xmlns:a16="http://schemas.microsoft.com/office/drawing/2014/main" id="{2EE06EE7-7C4B-41FA-8AF2-954CA0340808}"/>
                  </a:ext>
                </a:extLst>
              </p:cNvPr>
              <p:cNvSpPr txBox="1">
                <a:spLocks noRot="1" noChangeAspect="1" noMove="1" noResize="1" noEditPoints="1" noAdjustHandles="1" noChangeArrowheads="1" noChangeShapeType="1" noTextEdit="1"/>
              </p:cNvSpPr>
              <p:nvPr/>
            </p:nvSpPr>
            <p:spPr>
              <a:xfrm>
                <a:off x="660400" y="3149952"/>
                <a:ext cx="201978" cy="1196802"/>
              </a:xfrm>
              <a:prstGeom prst="rect">
                <a:avLst/>
              </a:prstGeom>
              <a:blipFill>
                <a:blip r:embed="rId7"/>
                <a:stretch>
                  <a:fillRect/>
                </a:stretch>
              </a:blipFill>
            </p:spPr>
            <p:txBody>
              <a:bodyPr/>
              <a:lstStyle/>
              <a:p>
                <a:r>
                  <a:rPr lang="de-AT">
                    <a:noFill/>
                  </a:rPr>
                  <a:t> </a:t>
                </a:r>
              </a:p>
            </p:txBody>
          </p:sp>
        </mc:Fallback>
      </mc:AlternateContent>
    </p:spTree>
    <p:extLst>
      <p:ext uri="{BB962C8B-B14F-4D97-AF65-F5344CB8AC3E}">
        <p14:creationId xmlns:p14="http://schemas.microsoft.com/office/powerpoint/2010/main" val="21672848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Minimum spanning tree</a:t>
            </a:r>
            <a:endParaRPr lang="en-US" sz="2800" b="1" noProof="0"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4" name="Textplatzhalter 2">
                <a:extLst>
                  <a:ext uri="{FF2B5EF4-FFF2-40B4-BE49-F238E27FC236}">
                    <a16:creationId xmlns:a16="http://schemas.microsoft.com/office/drawing/2014/main" id="{D95A1223-FAAC-4B79-909E-99096DD37757}"/>
                  </a:ext>
                </a:extLst>
              </p:cNvPr>
              <p:cNvSpPr>
                <a:spLocks noGrp="1"/>
              </p:cNvSpPr>
              <p:nvPr>
                <p:ph type="body" idx="1"/>
              </p:nvPr>
            </p:nvSpPr>
            <p:spPr>
              <a:xfrm>
                <a:off x="457200" y="1276160"/>
                <a:ext cx="8229300" cy="3001200"/>
              </a:xfrm>
            </p:spPr>
            <p:txBody>
              <a:bodyPr/>
              <a:lstStyle/>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Often, we want a minimal connected subgraph, i.e., a tree with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𝑛</m:t>
                    </m:r>
                    <m:r>
                      <a:rPr lang="en-US" sz="1800" i="1" dirty="0" smtClean="0">
                        <a:latin typeface="Cambria Math" panose="02040503050406030204" pitchFamily="18" charset="0"/>
                        <a:ea typeface="Calibri" panose="020F0502020204030204" pitchFamily="34" charset="0"/>
                        <a:cs typeface="Calibri" panose="020F0502020204030204" pitchFamily="34" charset="0"/>
                      </a:rPr>
                      <m:t>−1</m:t>
                    </m:r>
                  </m:oMath>
                </a14:m>
                <a:r>
                  <a:rPr lang="en-US" sz="1800" dirty="0">
                    <a:latin typeface="Calibri" panose="020F0502020204030204" pitchFamily="34" charset="0"/>
                    <a:ea typeface="Calibri" panose="020F0502020204030204" pitchFamily="34" charset="0"/>
                    <a:cs typeface="Calibri" panose="020F0502020204030204" pitchFamily="34" charset="0"/>
                  </a:rPr>
                  <a:t> links</a:t>
                </a: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But it should also have the minimal weight,</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de-AT" sz="1800" b="0" i="1" dirty="0" smtClean="0">
                        <a:latin typeface="Cambria Math" panose="02040503050406030204" pitchFamily="18" charset="0"/>
                        <a:ea typeface="Calibri" panose="020F0502020204030204" pitchFamily="34" charset="0"/>
                        <a:cs typeface="Calibri" panose="020F0502020204030204" pitchFamily="34" charset="0"/>
                      </a:rPr>
                      <m:t> </m:t>
                    </m:r>
                    <m:r>
                      <a:rPr lang="de-AT" sz="1800" b="0" i="1" dirty="0" smtClean="0">
                        <a:latin typeface="Cambria Math" panose="02040503050406030204" pitchFamily="18" charset="0"/>
                        <a:ea typeface="Calibri" panose="020F0502020204030204" pitchFamily="34" charset="0"/>
                        <a:cs typeface="Calibri" panose="020F0502020204030204" pitchFamily="34" charset="0"/>
                      </a:rPr>
                      <m:t>𝑤</m:t>
                    </m:r>
                    <m:d>
                      <m:dPr>
                        <m:ctrlPr>
                          <a:rPr lang="de-AT" sz="1800" b="0" i="1" dirty="0" smtClean="0">
                            <a:latin typeface="Cambria Math" panose="02040503050406030204" pitchFamily="18" charset="0"/>
                            <a:ea typeface="Calibri" panose="020F0502020204030204" pitchFamily="34" charset="0"/>
                            <a:cs typeface="Calibri" panose="020F0502020204030204" pitchFamily="34" charset="0"/>
                          </a:rPr>
                        </m:ctrlPr>
                      </m:dPr>
                      <m:e>
                        <m:r>
                          <a:rPr lang="de-AT" sz="1800" b="0" i="1" dirty="0" smtClean="0">
                            <a:latin typeface="Cambria Math" panose="02040503050406030204" pitchFamily="18" charset="0"/>
                            <a:ea typeface="Calibri" panose="020F0502020204030204" pitchFamily="34" charset="0"/>
                            <a:cs typeface="Calibri" panose="020F0502020204030204" pitchFamily="34" charset="0"/>
                          </a:rPr>
                          <m:t>𝑇</m:t>
                        </m:r>
                      </m:e>
                    </m:d>
                    <m:r>
                      <a:rPr lang="de-AT" sz="1800" b="0" i="1" dirty="0" smtClean="0">
                        <a:latin typeface="Cambria Math" panose="02040503050406030204" pitchFamily="18" charset="0"/>
                        <a:ea typeface="Calibri" panose="020F0502020204030204" pitchFamily="34" charset="0"/>
                        <a:cs typeface="Calibri" panose="020F0502020204030204" pitchFamily="34" charset="0"/>
                      </a:rPr>
                      <m:t>=</m:t>
                    </m:r>
                    <m:nary>
                      <m:naryPr>
                        <m:chr m:val="∑"/>
                        <m:supHide m:val="on"/>
                        <m:ctrlPr>
                          <a:rPr lang="en-US" sz="1800" i="1" smtClean="0">
                            <a:latin typeface="Cambria Math" panose="02040503050406030204" pitchFamily="18" charset="0"/>
                            <a:ea typeface="Calibri" panose="020F0502020204030204" pitchFamily="34" charset="0"/>
                            <a:cs typeface="Calibri" panose="020F0502020204030204" pitchFamily="34" charset="0"/>
                          </a:rPr>
                        </m:ctrlPr>
                      </m:naryPr>
                      <m:sub>
                        <m:d>
                          <m:dPr>
                            <m:ctrlPr>
                              <a:rPr lang="de-AT" sz="1800" b="0" i="1" smtClean="0">
                                <a:latin typeface="Cambria Math" panose="02040503050406030204" pitchFamily="18" charset="0"/>
                                <a:ea typeface="Calibri" panose="020F0502020204030204" pitchFamily="34" charset="0"/>
                                <a:cs typeface="Calibri" panose="020F0502020204030204" pitchFamily="34" charset="0"/>
                              </a:rPr>
                            </m:ctrlPr>
                          </m:dPr>
                          <m:e>
                            <m:r>
                              <m:rPr>
                                <m:brk m:alnAt="7"/>
                              </m:rPr>
                              <a:rPr lang="de-AT" sz="1800" b="0" i="1" smtClean="0">
                                <a:latin typeface="Cambria Math" panose="02040503050406030204" pitchFamily="18" charset="0"/>
                                <a:ea typeface="Calibri" panose="020F0502020204030204" pitchFamily="34" charset="0"/>
                                <a:cs typeface="Calibri" panose="020F0502020204030204" pitchFamily="34" charset="0"/>
                              </a:rPr>
                              <m:t>𝑢</m:t>
                            </m:r>
                            <m:r>
                              <a:rPr lang="de-AT" sz="1800" b="0" i="1" smtClean="0">
                                <a:latin typeface="Cambria Math" panose="02040503050406030204" pitchFamily="18" charset="0"/>
                                <a:ea typeface="Calibri" panose="020F0502020204030204" pitchFamily="34" charset="0"/>
                                <a:cs typeface="Calibri" panose="020F0502020204030204" pitchFamily="34" charset="0"/>
                              </a:rPr>
                              <m:t>, </m:t>
                            </m:r>
                            <m:r>
                              <a:rPr lang="de-AT" sz="1800" b="0" i="1" smtClean="0">
                                <a:latin typeface="Cambria Math" panose="02040503050406030204" pitchFamily="18" charset="0"/>
                                <a:ea typeface="Calibri" panose="020F0502020204030204" pitchFamily="34" charset="0"/>
                                <a:cs typeface="Calibri" panose="020F0502020204030204" pitchFamily="34" charset="0"/>
                              </a:rPr>
                              <m:t>𝑣</m:t>
                            </m:r>
                          </m:e>
                        </m:d>
                        <m:r>
                          <m:rPr>
                            <m:brk m:alnAt="7"/>
                          </m:rPr>
                          <a:rPr lang="de-AT" sz="1800" b="0" i="1" smtClean="0">
                            <a:latin typeface="Cambria Math" panose="02040503050406030204" pitchFamily="18" charset="0"/>
                            <a:ea typeface="Cambria Math" panose="02040503050406030204" pitchFamily="18" charset="0"/>
                            <a:cs typeface="Calibri" panose="020F0502020204030204" pitchFamily="34" charset="0"/>
                          </a:rPr>
                          <m:t>∈</m:t>
                        </m:r>
                        <m:r>
                          <a:rPr lang="de-AT" sz="1800" b="0" i="1" smtClean="0">
                            <a:latin typeface="Cambria Math" panose="02040503050406030204" pitchFamily="18" charset="0"/>
                            <a:ea typeface="Cambria Math" panose="02040503050406030204" pitchFamily="18" charset="0"/>
                            <a:cs typeface="Calibri" panose="020F0502020204030204" pitchFamily="34" charset="0"/>
                          </a:rPr>
                          <m:t>𝑇</m:t>
                        </m:r>
                      </m:sub>
                      <m:sup/>
                      <m:e>
                        <m:r>
                          <a:rPr lang="de-AT" sz="1800" b="0" i="1" smtClean="0">
                            <a:latin typeface="Cambria Math" panose="02040503050406030204" pitchFamily="18" charset="0"/>
                            <a:ea typeface="Calibri" panose="020F0502020204030204" pitchFamily="34" charset="0"/>
                            <a:cs typeface="Calibri" panose="020F0502020204030204" pitchFamily="34" charset="0"/>
                          </a:rPr>
                          <m:t>𝑤</m:t>
                        </m:r>
                        <m:r>
                          <a:rPr lang="de-AT" sz="1800" b="0" i="1" smtClean="0">
                            <a:latin typeface="Cambria Math" panose="02040503050406030204" pitchFamily="18" charset="0"/>
                            <a:ea typeface="Calibri" panose="020F0502020204030204" pitchFamily="34" charset="0"/>
                            <a:cs typeface="Calibri" panose="020F0502020204030204" pitchFamily="34" charset="0"/>
                          </a:rPr>
                          <m:t>(</m:t>
                        </m:r>
                        <m:r>
                          <a:rPr lang="de-AT" sz="1800" b="0" i="1" smtClean="0">
                            <a:latin typeface="Cambria Math" panose="02040503050406030204" pitchFamily="18" charset="0"/>
                            <a:ea typeface="Calibri" panose="020F0502020204030204" pitchFamily="34" charset="0"/>
                            <a:cs typeface="Calibri" panose="020F0502020204030204" pitchFamily="34" charset="0"/>
                          </a:rPr>
                          <m:t>𝑢</m:t>
                        </m:r>
                        <m:r>
                          <a:rPr lang="de-AT" sz="1800" b="0" i="1" smtClean="0">
                            <a:latin typeface="Cambria Math" panose="02040503050406030204" pitchFamily="18" charset="0"/>
                            <a:ea typeface="Calibri" panose="020F0502020204030204" pitchFamily="34" charset="0"/>
                            <a:cs typeface="Calibri" panose="020F0502020204030204" pitchFamily="34" charset="0"/>
                          </a:rPr>
                          <m:t>, </m:t>
                        </m:r>
                        <m:r>
                          <a:rPr lang="de-AT" sz="1800" b="0" i="1" smtClean="0">
                            <a:latin typeface="Cambria Math" panose="02040503050406030204" pitchFamily="18" charset="0"/>
                            <a:ea typeface="Calibri" panose="020F0502020204030204" pitchFamily="34" charset="0"/>
                            <a:cs typeface="Calibri" panose="020F0502020204030204" pitchFamily="34" charset="0"/>
                          </a:rPr>
                          <m:t>𝑣</m:t>
                        </m:r>
                        <m:r>
                          <a:rPr lang="de-AT" sz="1800" b="0" i="1" smtClean="0">
                            <a:latin typeface="Cambria Math" panose="02040503050406030204" pitchFamily="18" charset="0"/>
                            <a:ea typeface="Calibri" panose="020F0502020204030204" pitchFamily="34" charset="0"/>
                            <a:cs typeface="Calibri" panose="020F0502020204030204" pitchFamily="34" charset="0"/>
                          </a:rPr>
                          <m:t>)</m:t>
                        </m:r>
                      </m:e>
                    </m:nary>
                  </m:oMath>
                </a14:m>
                <a:endParaRPr lang="en-US"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This is called the </a:t>
                </a:r>
                <a:r>
                  <a:rPr lang="en-US" sz="1800" b="1" dirty="0">
                    <a:latin typeface="Calibri" panose="020F0502020204030204" pitchFamily="34" charset="0"/>
                    <a:ea typeface="Calibri" panose="020F0502020204030204" pitchFamily="34" charset="0"/>
                    <a:cs typeface="Calibri" panose="020F0502020204030204" pitchFamily="34" charset="0"/>
                  </a:rPr>
                  <a:t>minimum spanning tree</a:t>
                </a: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Applications are multiple</a:t>
                </a:r>
              </a:p>
              <a:p>
                <a:pPr marL="857250" lvl="1"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For example, cable connection with minimal costs</a:t>
                </a: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Minimum spanning trees are </a:t>
                </a:r>
                <a:r>
                  <a:rPr lang="en-US" sz="1800" i="1" dirty="0">
                    <a:latin typeface="Calibri" panose="020F0502020204030204" pitchFamily="34" charset="0"/>
                    <a:ea typeface="Calibri" panose="020F0502020204030204" pitchFamily="34" charset="0"/>
                    <a:cs typeface="Calibri" panose="020F0502020204030204" pitchFamily="34" charset="0"/>
                  </a:rPr>
                  <a:t>not unique</a:t>
                </a:r>
              </a:p>
            </p:txBody>
          </p:sp>
        </mc:Choice>
        <mc:Fallback>
          <p:sp>
            <p:nvSpPr>
              <p:cNvPr id="4" name="Textplatzhalter 2">
                <a:extLst>
                  <a:ext uri="{FF2B5EF4-FFF2-40B4-BE49-F238E27FC236}">
                    <a16:creationId xmlns:a16="http://schemas.microsoft.com/office/drawing/2014/main" id="{D95A1223-FAAC-4B79-909E-99096DD37757}"/>
                  </a:ext>
                </a:extLst>
              </p:cNvPr>
              <p:cNvSpPr>
                <a:spLocks noGrp="1" noRot="1" noChangeAspect="1" noMove="1" noResize="1" noEditPoints="1" noAdjustHandles="1" noChangeArrowheads="1" noChangeShapeType="1" noTextEdit="1"/>
              </p:cNvSpPr>
              <p:nvPr>
                <p:ph type="body" idx="1"/>
              </p:nvPr>
            </p:nvSpPr>
            <p:spPr>
              <a:xfrm>
                <a:off x="457200" y="1276160"/>
                <a:ext cx="8229300" cy="3001200"/>
              </a:xfrm>
              <a:blipFill>
                <a:blip r:embed="rId3"/>
                <a:stretch>
                  <a:fillRect/>
                </a:stretch>
              </a:blipFill>
            </p:spPr>
            <p:txBody>
              <a:bodyPr/>
              <a:lstStyle/>
              <a:p>
                <a:r>
                  <a:rPr lang="en-AT">
                    <a:noFill/>
                  </a:rPr>
                  <a:t> </a:t>
                </a:r>
              </a:p>
            </p:txBody>
          </p:sp>
        </mc:Fallback>
      </mc:AlternateContent>
    </p:spTree>
    <p:extLst>
      <p:ext uri="{BB962C8B-B14F-4D97-AF65-F5344CB8AC3E}">
        <p14:creationId xmlns:p14="http://schemas.microsoft.com/office/powerpoint/2010/main" val="19146297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Minimum spanning tree</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4294917" y="188990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1561347" y="303025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8" name="Ellipse 7">
            <a:extLst>
              <a:ext uri="{FF2B5EF4-FFF2-40B4-BE49-F238E27FC236}">
                <a16:creationId xmlns:a16="http://schemas.microsoft.com/office/drawing/2014/main" id="{752AEAEB-3C77-4AEF-AFA9-578EE1AAE409}"/>
              </a:ext>
            </a:extLst>
          </p:cNvPr>
          <p:cNvSpPr>
            <a:spLocks noChangeAspect="1"/>
          </p:cNvSpPr>
          <p:nvPr/>
        </p:nvSpPr>
        <p:spPr>
          <a:xfrm>
            <a:off x="5971285" y="189498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4306247" y="407540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1" name="Ellipse 10">
            <a:extLst>
              <a:ext uri="{FF2B5EF4-FFF2-40B4-BE49-F238E27FC236}">
                <a16:creationId xmlns:a16="http://schemas.microsoft.com/office/drawing/2014/main" id="{E0FE1F20-7860-4EDB-AEA2-FD7055AA10E4}"/>
              </a:ext>
            </a:extLst>
          </p:cNvPr>
          <p:cNvSpPr>
            <a:spLocks noChangeAspect="1"/>
          </p:cNvSpPr>
          <p:nvPr/>
        </p:nvSpPr>
        <p:spPr>
          <a:xfrm>
            <a:off x="5991605" y="4094248"/>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2" name="Ellipse 11">
            <a:extLst>
              <a:ext uri="{FF2B5EF4-FFF2-40B4-BE49-F238E27FC236}">
                <a16:creationId xmlns:a16="http://schemas.microsoft.com/office/drawing/2014/main" id="{F0AB5142-0388-44ED-BC72-B38A2D2645A3}"/>
              </a:ext>
            </a:extLst>
          </p:cNvPr>
          <p:cNvSpPr>
            <a:spLocks noChangeAspect="1"/>
          </p:cNvSpPr>
          <p:nvPr/>
        </p:nvSpPr>
        <p:spPr>
          <a:xfrm>
            <a:off x="7140906" y="3034834"/>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3" name="Ellipse 12">
            <a:extLst>
              <a:ext uri="{FF2B5EF4-FFF2-40B4-BE49-F238E27FC236}">
                <a16:creationId xmlns:a16="http://schemas.microsoft.com/office/drawing/2014/main" id="{DCD3FBCD-E339-4CF5-887A-BB8193F68359}"/>
              </a:ext>
            </a:extLst>
          </p:cNvPr>
          <p:cNvSpPr>
            <a:spLocks noChangeAspect="1"/>
          </p:cNvSpPr>
          <p:nvPr/>
        </p:nvSpPr>
        <p:spPr>
          <a:xfrm>
            <a:off x="3488768" y="3044845"/>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2664028" y="4075403"/>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4407217" y="1925466"/>
                <a:ext cx="4090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𝒄</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4407217" y="1925466"/>
                <a:ext cx="409086"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2"/>
            <a:endCxn id="35" idx="6"/>
          </p:cNvCxnSpPr>
          <p:nvPr/>
        </p:nvCxnSpPr>
        <p:spPr>
          <a:xfrm flipH="1">
            <a:off x="3200052" y="2159907"/>
            <a:ext cx="1094865" cy="4675"/>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EF4C0182-B9FA-4BEE-B1A6-BC1D8BA0C05C}"/>
              </a:ext>
            </a:extLst>
          </p:cNvPr>
          <p:cNvCxnSpPr>
            <a:cxnSpLocks noChangeAspect="1"/>
            <a:stCxn id="6" idx="6"/>
            <a:endCxn id="8" idx="2"/>
          </p:cNvCxnSpPr>
          <p:nvPr/>
        </p:nvCxnSpPr>
        <p:spPr>
          <a:xfrm>
            <a:off x="4834917" y="2159907"/>
            <a:ext cx="1136368" cy="508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75F056E-D9DB-482B-A7AD-8A97D9E79599}"/>
              </a:ext>
            </a:extLst>
          </p:cNvPr>
          <p:cNvCxnSpPr>
            <a:cxnSpLocks noChangeAspect="1"/>
            <a:stCxn id="11" idx="2"/>
            <a:endCxn id="10" idx="6"/>
          </p:cNvCxnSpPr>
          <p:nvPr/>
        </p:nvCxnSpPr>
        <p:spPr>
          <a:xfrm flipH="1" flipV="1">
            <a:off x="4846247" y="4345400"/>
            <a:ext cx="1145358" cy="18848"/>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B4343DE-46D9-47BE-AFAC-4BCCA412453B}"/>
              </a:ext>
            </a:extLst>
          </p:cNvPr>
          <p:cNvCxnSpPr>
            <a:cxnSpLocks noChangeAspect="1"/>
            <a:stCxn id="13" idx="5"/>
            <a:endCxn id="10" idx="1"/>
          </p:cNvCxnSpPr>
          <p:nvPr/>
        </p:nvCxnSpPr>
        <p:spPr>
          <a:xfrm>
            <a:off x="3949687" y="3505764"/>
            <a:ext cx="435641" cy="64871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52E7495-609B-46AB-90E5-64596785C234}"/>
              </a:ext>
            </a:extLst>
          </p:cNvPr>
          <p:cNvCxnSpPr>
            <a:cxnSpLocks noChangeAspect="1"/>
            <a:stCxn id="35" idx="3"/>
            <a:endCxn id="7" idx="7"/>
          </p:cNvCxnSpPr>
          <p:nvPr/>
        </p:nvCxnSpPr>
        <p:spPr>
          <a:xfrm flipH="1">
            <a:off x="2022266" y="2355501"/>
            <a:ext cx="716867" cy="75383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2022266" y="3491169"/>
            <a:ext cx="720843" cy="6633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3B1CF234-0CAC-45CD-8757-37E964295334}"/>
              </a:ext>
            </a:extLst>
          </p:cNvPr>
          <p:cNvCxnSpPr>
            <a:cxnSpLocks/>
            <a:stCxn id="13" idx="3"/>
            <a:endCxn id="15" idx="7"/>
          </p:cNvCxnSpPr>
          <p:nvPr/>
        </p:nvCxnSpPr>
        <p:spPr>
          <a:xfrm flipH="1">
            <a:off x="3124947" y="3505764"/>
            <a:ext cx="442902" cy="6487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BCFAB5F7-D54F-4708-8C19-457A9FAE8E56}"/>
              </a:ext>
            </a:extLst>
          </p:cNvPr>
          <p:cNvCxnSpPr>
            <a:cxnSpLocks noChangeAspect="1"/>
            <a:stCxn id="8" idx="4"/>
            <a:endCxn id="11" idx="0"/>
          </p:cNvCxnSpPr>
          <p:nvPr/>
        </p:nvCxnSpPr>
        <p:spPr>
          <a:xfrm>
            <a:off x="6241285" y="2434987"/>
            <a:ext cx="20320" cy="165926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3211077" y="4345400"/>
            <a:ext cx="1095170" cy="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1659402" y="3061759"/>
                <a:ext cx="44435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𝒂</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1659402" y="3061759"/>
                <a:ext cx="44435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7" name="Rechteck 26">
                <a:extLst>
                  <a:ext uri="{FF2B5EF4-FFF2-40B4-BE49-F238E27FC236}">
                    <a16:creationId xmlns:a16="http://schemas.microsoft.com/office/drawing/2014/main" id="{B64E8F0B-53E9-489F-9BAC-D289A39D7333}"/>
                  </a:ext>
                </a:extLst>
              </p:cNvPr>
              <p:cNvSpPr/>
              <p:nvPr/>
            </p:nvSpPr>
            <p:spPr>
              <a:xfrm>
                <a:off x="6058917" y="1925466"/>
                <a:ext cx="45236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𝒅</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7" name="Rechteck 26">
                <a:extLst>
                  <a:ext uri="{FF2B5EF4-FFF2-40B4-BE49-F238E27FC236}">
                    <a16:creationId xmlns:a16="http://schemas.microsoft.com/office/drawing/2014/main" id="{B64E8F0B-53E9-489F-9BAC-D289A39D7333}"/>
                  </a:ext>
                </a:extLst>
              </p:cNvPr>
              <p:cNvSpPr>
                <a:spLocks noRot="1" noChangeAspect="1" noMove="1" noResize="1" noEditPoints="1" noAdjustHandles="1" noChangeArrowheads="1" noChangeShapeType="1" noTextEdit="1"/>
              </p:cNvSpPr>
              <p:nvPr/>
            </p:nvSpPr>
            <p:spPr>
              <a:xfrm>
                <a:off x="6058917" y="1925466"/>
                <a:ext cx="452368" cy="461665"/>
              </a:xfrm>
              <a:prstGeom prst="rect">
                <a:avLst/>
              </a:prstGeom>
              <a:blipFill>
                <a:blip r:embed="rId5"/>
                <a:stretch>
                  <a:fillRect l="-4054"/>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4375067" y="4114568"/>
                <a:ext cx="4619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𝒈</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4375067" y="4114568"/>
                <a:ext cx="461986" cy="461665"/>
              </a:xfrm>
              <a:prstGeom prst="rect">
                <a:avLst/>
              </a:prstGeom>
              <a:blipFill>
                <a:blip r:embed="rId6"/>
                <a:stretch>
                  <a:fillRect l="-4000" b="-10526"/>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0" name="Rechteck 29">
                <a:extLst>
                  <a:ext uri="{FF2B5EF4-FFF2-40B4-BE49-F238E27FC236}">
                    <a16:creationId xmlns:a16="http://schemas.microsoft.com/office/drawing/2014/main" id="{E51A97D1-FBBB-4892-B608-09513C9A1585}"/>
                  </a:ext>
                </a:extLst>
              </p:cNvPr>
              <p:cNvSpPr/>
              <p:nvPr/>
            </p:nvSpPr>
            <p:spPr>
              <a:xfrm>
                <a:off x="5991605" y="4133415"/>
                <a:ext cx="622286"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𝒇</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0" name="Rechteck 29">
                <a:extLst>
                  <a:ext uri="{FF2B5EF4-FFF2-40B4-BE49-F238E27FC236}">
                    <a16:creationId xmlns:a16="http://schemas.microsoft.com/office/drawing/2014/main" id="{E51A97D1-FBBB-4892-B608-09513C9A1585}"/>
                  </a:ext>
                </a:extLst>
              </p:cNvPr>
              <p:cNvSpPr>
                <a:spLocks noRot="1" noChangeAspect="1" noMove="1" noResize="1" noEditPoints="1" noAdjustHandles="1" noChangeArrowheads="1" noChangeShapeType="1" noTextEdit="1"/>
              </p:cNvSpPr>
              <p:nvPr/>
            </p:nvSpPr>
            <p:spPr>
              <a:xfrm>
                <a:off x="5991605" y="4133415"/>
                <a:ext cx="622286" cy="461665"/>
              </a:xfrm>
              <a:prstGeom prst="rect">
                <a:avLst/>
              </a:prstGeom>
              <a:blipFill>
                <a:blip r:embed="rId7"/>
                <a:stretch>
                  <a:fillRect b="-17105"/>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1" name="Rechteck 30">
                <a:extLst>
                  <a:ext uri="{FF2B5EF4-FFF2-40B4-BE49-F238E27FC236}">
                    <a16:creationId xmlns:a16="http://schemas.microsoft.com/office/drawing/2014/main" id="{A9A11FB6-69FC-4B4C-B235-A613F7A85F89}"/>
                  </a:ext>
                </a:extLst>
              </p:cNvPr>
              <p:cNvSpPr/>
              <p:nvPr/>
            </p:nvSpPr>
            <p:spPr>
              <a:xfrm>
                <a:off x="7243767" y="3061759"/>
                <a:ext cx="42191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𝒆</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1" name="Rechteck 30">
                <a:extLst>
                  <a:ext uri="{FF2B5EF4-FFF2-40B4-BE49-F238E27FC236}">
                    <a16:creationId xmlns:a16="http://schemas.microsoft.com/office/drawing/2014/main" id="{A9A11FB6-69FC-4B4C-B235-A613F7A85F89}"/>
                  </a:ext>
                </a:extLst>
              </p:cNvPr>
              <p:cNvSpPr>
                <a:spLocks noRot="1" noChangeAspect="1" noMove="1" noResize="1" noEditPoints="1" noAdjustHandles="1" noChangeArrowheads="1" noChangeShapeType="1" noTextEdit="1"/>
              </p:cNvSpPr>
              <p:nvPr/>
            </p:nvSpPr>
            <p:spPr>
              <a:xfrm>
                <a:off x="7243767" y="3061759"/>
                <a:ext cx="421910" cy="461665"/>
              </a:xfrm>
              <a:prstGeom prst="rect">
                <a:avLst/>
              </a:prstGeom>
              <a:blipFill>
                <a:blip r:embed="rId8"/>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2" name="Rechteck 31">
                <a:extLst>
                  <a:ext uri="{FF2B5EF4-FFF2-40B4-BE49-F238E27FC236}">
                    <a16:creationId xmlns:a16="http://schemas.microsoft.com/office/drawing/2014/main" id="{BBD645A2-0155-4269-9EC2-ADEB8118C6BD}"/>
                  </a:ext>
                </a:extLst>
              </p:cNvPr>
              <p:cNvSpPr/>
              <p:nvPr/>
            </p:nvSpPr>
            <p:spPr>
              <a:xfrm>
                <a:off x="3626094" y="3084012"/>
                <a:ext cx="36740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𝒊</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2" name="Rechteck 31">
                <a:extLst>
                  <a:ext uri="{FF2B5EF4-FFF2-40B4-BE49-F238E27FC236}">
                    <a16:creationId xmlns:a16="http://schemas.microsoft.com/office/drawing/2014/main" id="{BBD645A2-0155-4269-9EC2-ADEB8118C6BD}"/>
                  </a:ext>
                </a:extLst>
              </p:cNvPr>
              <p:cNvSpPr>
                <a:spLocks noRot="1" noChangeAspect="1" noMove="1" noResize="1" noEditPoints="1" noAdjustHandles="1" noChangeArrowheads="1" noChangeShapeType="1" noTextEdit="1"/>
              </p:cNvSpPr>
              <p:nvPr/>
            </p:nvSpPr>
            <p:spPr>
              <a:xfrm>
                <a:off x="3626094" y="3084012"/>
                <a:ext cx="367408" cy="461665"/>
              </a:xfrm>
              <a:prstGeom prst="rect">
                <a:avLst/>
              </a:prstGeom>
              <a:blipFill>
                <a:blip r:embed="rId9"/>
                <a:stretch>
                  <a:fillRect l="-3333"/>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2738460" y="4114568"/>
                <a:ext cx="44755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𝒉</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2738460" y="4114568"/>
                <a:ext cx="447558" cy="461665"/>
              </a:xfrm>
              <a:prstGeom prst="rect">
                <a:avLst/>
              </a:prstGeom>
              <a:blipFill>
                <a:blip r:embed="rId10"/>
                <a:stretch>
                  <a:fillRect l="-4054"/>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2660052" y="1894582"/>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2750622" y="1933749"/>
                <a:ext cx="44114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𝒃</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2750622" y="1933749"/>
                <a:ext cx="441146" cy="461665"/>
              </a:xfrm>
              <a:prstGeom prst="rect">
                <a:avLst/>
              </a:prstGeom>
              <a:blipFill>
                <a:blip r:embed="rId11"/>
                <a:stretch>
                  <a:fillRect l="-4110"/>
                </a:stretch>
              </a:blipFill>
            </p:spPr>
            <p:txBody>
              <a:bodyPr/>
              <a:lstStyle/>
              <a:p>
                <a:r>
                  <a:rPr lang="de-AT">
                    <a:noFill/>
                  </a:rPr>
                  <a:t> </a:t>
                </a:r>
              </a:p>
            </p:txBody>
          </p:sp>
        </mc:Fallback>
      </mc:AlternateContent>
      <p:cxnSp>
        <p:nvCxnSpPr>
          <p:cNvPr id="37" name="Gerader Verbinder 36">
            <a:extLst>
              <a:ext uri="{FF2B5EF4-FFF2-40B4-BE49-F238E27FC236}">
                <a16:creationId xmlns:a16="http://schemas.microsoft.com/office/drawing/2014/main" id="{F3E3843A-E92F-43AB-B0A9-94B985E7C544}"/>
              </a:ext>
            </a:extLst>
          </p:cNvPr>
          <p:cNvCxnSpPr>
            <a:cxnSpLocks/>
            <a:endCxn id="15" idx="0"/>
          </p:cNvCxnSpPr>
          <p:nvPr/>
        </p:nvCxnSpPr>
        <p:spPr>
          <a:xfrm>
            <a:off x="2930052" y="2442402"/>
            <a:ext cx="3976" cy="163300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5" name="Gerader Verbinder 64">
            <a:extLst>
              <a:ext uri="{FF2B5EF4-FFF2-40B4-BE49-F238E27FC236}">
                <a16:creationId xmlns:a16="http://schemas.microsoft.com/office/drawing/2014/main" id="{61EF7CA4-B164-42DC-8D6E-3EC13FCD7DE6}"/>
              </a:ext>
            </a:extLst>
          </p:cNvPr>
          <p:cNvCxnSpPr>
            <a:cxnSpLocks/>
            <a:stCxn id="6" idx="3"/>
            <a:endCxn id="13" idx="7"/>
          </p:cNvCxnSpPr>
          <p:nvPr/>
        </p:nvCxnSpPr>
        <p:spPr>
          <a:xfrm flipH="1">
            <a:off x="3949687" y="2350826"/>
            <a:ext cx="424311" cy="77310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10471F76-5116-4D6B-A155-D73713780F7D}"/>
              </a:ext>
            </a:extLst>
          </p:cNvPr>
          <p:cNvCxnSpPr>
            <a:cxnSpLocks noChangeAspect="1"/>
            <a:stCxn id="6" idx="5"/>
            <a:endCxn id="11" idx="1"/>
          </p:cNvCxnSpPr>
          <p:nvPr/>
        </p:nvCxnSpPr>
        <p:spPr>
          <a:xfrm>
            <a:off x="4755836" y="2350826"/>
            <a:ext cx="1314850" cy="1822503"/>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F9C81691-76B6-4234-8E3B-AD67476CAB96}"/>
              </a:ext>
            </a:extLst>
          </p:cNvPr>
          <p:cNvCxnSpPr>
            <a:cxnSpLocks noChangeAspect="1"/>
            <a:endCxn id="12" idx="1"/>
          </p:cNvCxnSpPr>
          <p:nvPr/>
        </p:nvCxnSpPr>
        <p:spPr>
          <a:xfrm>
            <a:off x="6452524" y="2309185"/>
            <a:ext cx="767463" cy="80473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5" name="Gerader Verbinder 74">
            <a:extLst>
              <a:ext uri="{FF2B5EF4-FFF2-40B4-BE49-F238E27FC236}">
                <a16:creationId xmlns:a16="http://schemas.microsoft.com/office/drawing/2014/main" id="{6320B7E0-5CD1-44DA-A766-1ED4940C0D64}"/>
              </a:ext>
            </a:extLst>
          </p:cNvPr>
          <p:cNvCxnSpPr>
            <a:cxnSpLocks/>
            <a:stCxn id="12" idx="3"/>
            <a:endCxn id="11" idx="7"/>
          </p:cNvCxnSpPr>
          <p:nvPr/>
        </p:nvCxnSpPr>
        <p:spPr>
          <a:xfrm flipH="1">
            <a:off x="6452524" y="3495753"/>
            <a:ext cx="767463" cy="677576"/>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2052354" y="237766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2052354" y="2377666"/>
                <a:ext cx="437940" cy="461665"/>
              </a:xfrm>
              <a:prstGeom prst="rect">
                <a:avLst/>
              </a:prstGeom>
              <a:blipFill>
                <a:blip r:embed="rId12"/>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2043383"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2043383" y="3761169"/>
                <a:ext cx="437940" cy="461665"/>
              </a:xfrm>
              <a:prstGeom prst="rect">
                <a:avLst/>
              </a:prstGeom>
              <a:blipFill>
                <a:blip r:embed="rId13"/>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2395495" y="2965053"/>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2395495" y="2965053"/>
                <a:ext cx="622285" cy="461665"/>
              </a:xfrm>
              <a:prstGeom prst="rect">
                <a:avLst/>
              </a:prstGeom>
              <a:blipFill>
                <a:blip r:embed="rId14"/>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3545282" y="17172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3545282" y="1717290"/>
                <a:ext cx="437940" cy="461665"/>
              </a:xfrm>
              <a:prstGeom prst="rect">
                <a:avLst/>
              </a:prstGeom>
              <a:blipFill>
                <a:blip r:embed="rId15"/>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2" name="Rechteck 81">
                <a:extLst>
                  <a:ext uri="{FF2B5EF4-FFF2-40B4-BE49-F238E27FC236}">
                    <a16:creationId xmlns:a16="http://schemas.microsoft.com/office/drawing/2014/main" id="{298124D2-8A18-45CC-B439-9F88BE4D7631}"/>
                  </a:ext>
                </a:extLst>
              </p:cNvPr>
              <p:cNvSpPr/>
              <p:nvPr/>
            </p:nvSpPr>
            <p:spPr>
              <a:xfrm>
                <a:off x="5346888" y="168336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2" name="Rechteck 81">
                <a:extLst>
                  <a:ext uri="{FF2B5EF4-FFF2-40B4-BE49-F238E27FC236}">
                    <a16:creationId xmlns:a16="http://schemas.microsoft.com/office/drawing/2014/main" id="{298124D2-8A18-45CC-B439-9F88BE4D7631}"/>
                  </a:ext>
                </a:extLst>
              </p:cNvPr>
              <p:cNvSpPr>
                <a:spLocks noRot="1" noChangeAspect="1" noMove="1" noResize="1" noEditPoints="1" noAdjustHandles="1" noChangeArrowheads="1" noChangeShapeType="1" noTextEdit="1"/>
              </p:cNvSpPr>
              <p:nvPr/>
            </p:nvSpPr>
            <p:spPr>
              <a:xfrm>
                <a:off x="5346888" y="1683365"/>
                <a:ext cx="437940" cy="461665"/>
              </a:xfrm>
              <a:prstGeom prst="rect">
                <a:avLst/>
              </a:prstGeom>
              <a:blipFill>
                <a:blip r:embed="rId16"/>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3" name="Rechteck 82">
                <a:extLst>
                  <a:ext uri="{FF2B5EF4-FFF2-40B4-BE49-F238E27FC236}">
                    <a16:creationId xmlns:a16="http://schemas.microsoft.com/office/drawing/2014/main" id="{B29A7D0E-97DC-420A-84BA-9C2390ACE9A5}"/>
                  </a:ext>
                </a:extLst>
              </p:cNvPr>
              <p:cNvSpPr/>
              <p:nvPr/>
            </p:nvSpPr>
            <p:spPr>
              <a:xfrm>
                <a:off x="3036616" y="346466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3" name="Rechteck 82">
                <a:extLst>
                  <a:ext uri="{FF2B5EF4-FFF2-40B4-BE49-F238E27FC236}">
                    <a16:creationId xmlns:a16="http://schemas.microsoft.com/office/drawing/2014/main" id="{B29A7D0E-97DC-420A-84BA-9C2390ACE9A5}"/>
                  </a:ext>
                </a:extLst>
              </p:cNvPr>
              <p:cNvSpPr>
                <a:spLocks noRot="1" noChangeAspect="1" noMove="1" noResize="1" noEditPoints="1" noAdjustHandles="1" noChangeArrowheads="1" noChangeShapeType="1" noTextEdit="1"/>
              </p:cNvSpPr>
              <p:nvPr/>
            </p:nvSpPr>
            <p:spPr>
              <a:xfrm>
                <a:off x="3036616" y="3464660"/>
                <a:ext cx="437940" cy="461665"/>
              </a:xfrm>
              <a:prstGeom prst="rect">
                <a:avLst/>
              </a:prstGeom>
              <a:blipFill>
                <a:blip r:embed="rId1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4" name="Rechteck 83">
                <a:extLst>
                  <a:ext uri="{FF2B5EF4-FFF2-40B4-BE49-F238E27FC236}">
                    <a16:creationId xmlns:a16="http://schemas.microsoft.com/office/drawing/2014/main" id="{F3F15ADC-C2D3-4D34-92AF-2464C5472C9B}"/>
                  </a:ext>
                </a:extLst>
              </p:cNvPr>
              <p:cNvSpPr/>
              <p:nvPr/>
            </p:nvSpPr>
            <p:spPr>
              <a:xfrm>
                <a:off x="3514598" y="430548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4" name="Rechteck 83">
                <a:extLst>
                  <a:ext uri="{FF2B5EF4-FFF2-40B4-BE49-F238E27FC236}">
                    <a16:creationId xmlns:a16="http://schemas.microsoft.com/office/drawing/2014/main" id="{F3F15ADC-C2D3-4D34-92AF-2464C5472C9B}"/>
                  </a:ext>
                </a:extLst>
              </p:cNvPr>
              <p:cNvSpPr>
                <a:spLocks noRot="1" noChangeAspect="1" noMove="1" noResize="1" noEditPoints="1" noAdjustHandles="1" noChangeArrowheads="1" noChangeShapeType="1" noTextEdit="1"/>
              </p:cNvSpPr>
              <p:nvPr/>
            </p:nvSpPr>
            <p:spPr>
              <a:xfrm>
                <a:off x="3514598" y="4305486"/>
                <a:ext cx="437940" cy="461665"/>
              </a:xfrm>
              <a:prstGeom prst="rect">
                <a:avLst/>
              </a:prstGeom>
              <a:blipFill>
                <a:blip r:embed="rId18"/>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5" name="Rechteck 84">
                <a:extLst>
                  <a:ext uri="{FF2B5EF4-FFF2-40B4-BE49-F238E27FC236}">
                    <a16:creationId xmlns:a16="http://schemas.microsoft.com/office/drawing/2014/main" id="{7D9FB7DE-A05F-468E-9740-BDA433A0C9CE}"/>
                  </a:ext>
                </a:extLst>
              </p:cNvPr>
              <p:cNvSpPr/>
              <p:nvPr/>
            </p:nvSpPr>
            <p:spPr>
              <a:xfrm>
                <a:off x="5298908" y="434540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5" name="Rechteck 84">
                <a:extLst>
                  <a:ext uri="{FF2B5EF4-FFF2-40B4-BE49-F238E27FC236}">
                    <a16:creationId xmlns:a16="http://schemas.microsoft.com/office/drawing/2014/main" id="{7D9FB7DE-A05F-468E-9740-BDA433A0C9CE}"/>
                  </a:ext>
                </a:extLst>
              </p:cNvPr>
              <p:cNvSpPr>
                <a:spLocks noRot="1" noChangeAspect="1" noMove="1" noResize="1" noEditPoints="1" noAdjustHandles="1" noChangeArrowheads="1" noChangeShapeType="1" noTextEdit="1"/>
              </p:cNvSpPr>
              <p:nvPr/>
            </p:nvSpPr>
            <p:spPr>
              <a:xfrm>
                <a:off x="5298908" y="4345400"/>
                <a:ext cx="437940" cy="461665"/>
              </a:xfrm>
              <a:prstGeom prst="rect">
                <a:avLst/>
              </a:prstGeom>
              <a:blipFill>
                <a:blip r:embed="rId19"/>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6" name="Rechteck 85">
                <a:extLst>
                  <a:ext uri="{FF2B5EF4-FFF2-40B4-BE49-F238E27FC236}">
                    <a16:creationId xmlns:a16="http://schemas.microsoft.com/office/drawing/2014/main" id="{06176405-D87B-4121-A46C-7A51EC795EFA}"/>
                  </a:ext>
                </a:extLst>
              </p:cNvPr>
              <p:cNvSpPr/>
              <p:nvPr/>
            </p:nvSpPr>
            <p:spPr>
              <a:xfrm>
                <a:off x="3799108" y="2437931"/>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6" name="Rechteck 85">
                <a:extLst>
                  <a:ext uri="{FF2B5EF4-FFF2-40B4-BE49-F238E27FC236}">
                    <a16:creationId xmlns:a16="http://schemas.microsoft.com/office/drawing/2014/main" id="{06176405-D87B-4121-A46C-7A51EC795EFA}"/>
                  </a:ext>
                </a:extLst>
              </p:cNvPr>
              <p:cNvSpPr>
                <a:spLocks noRot="1" noChangeAspect="1" noMove="1" noResize="1" noEditPoints="1" noAdjustHandles="1" noChangeArrowheads="1" noChangeShapeType="1" noTextEdit="1"/>
              </p:cNvSpPr>
              <p:nvPr/>
            </p:nvSpPr>
            <p:spPr>
              <a:xfrm>
                <a:off x="3799108" y="2437931"/>
                <a:ext cx="437940" cy="461665"/>
              </a:xfrm>
              <a:prstGeom prst="rect">
                <a:avLst/>
              </a:prstGeom>
              <a:blipFill>
                <a:blip r:embed="rId2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7" name="Rechteck 86">
                <a:extLst>
                  <a:ext uri="{FF2B5EF4-FFF2-40B4-BE49-F238E27FC236}">
                    <a16:creationId xmlns:a16="http://schemas.microsoft.com/office/drawing/2014/main" id="{35D57E8A-0CA7-4AAE-9520-47F9FC741CB2}"/>
                  </a:ext>
                </a:extLst>
              </p:cNvPr>
              <p:cNvSpPr/>
              <p:nvPr/>
            </p:nvSpPr>
            <p:spPr>
              <a:xfrm>
                <a:off x="5355429" y="281401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7" name="Rechteck 86">
                <a:extLst>
                  <a:ext uri="{FF2B5EF4-FFF2-40B4-BE49-F238E27FC236}">
                    <a16:creationId xmlns:a16="http://schemas.microsoft.com/office/drawing/2014/main" id="{35D57E8A-0CA7-4AAE-9520-47F9FC741CB2}"/>
                  </a:ext>
                </a:extLst>
              </p:cNvPr>
              <p:cNvSpPr>
                <a:spLocks noRot="1" noChangeAspect="1" noMove="1" noResize="1" noEditPoints="1" noAdjustHandles="1" noChangeArrowheads="1" noChangeShapeType="1" noTextEdit="1"/>
              </p:cNvSpPr>
              <p:nvPr/>
            </p:nvSpPr>
            <p:spPr>
              <a:xfrm>
                <a:off x="5355429" y="2814012"/>
                <a:ext cx="437940" cy="461665"/>
              </a:xfrm>
              <a:prstGeom prst="rect">
                <a:avLst/>
              </a:prstGeom>
              <a:blipFill>
                <a:blip r:embed="rId21"/>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9" name="Rechteck 88">
                <a:extLst>
                  <a:ext uri="{FF2B5EF4-FFF2-40B4-BE49-F238E27FC236}">
                    <a16:creationId xmlns:a16="http://schemas.microsoft.com/office/drawing/2014/main" id="{8FC7DAA1-15B1-4700-9E56-DCB5182CB8B5}"/>
                  </a:ext>
                </a:extLst>
              </p:cNvPr>
              <p:cNvSpPr/>
              <p:nvPr/>
            </p:nvSpPr>
            <p:spPr>
              <a:xfrm>
                <a:off x="6709188" y="3863415"/>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9" name="Rechteck 88">
                <a:extLst>
                  <a:ext uri="{FF2B5EF4-FFF2-40B4-BE49-F238E27FC236}">
                    <a16:creationId xmlns:a16="http://schemas.microsoft.com/office/drawing/2014/main" id="{8FC7DAA1-15B1-4700-9E56-DCB5182CB8B5}"/>
                  </a:ext>
                </a:extLst>
              </p:cNvPr>
              <p:cNvSpPr>
                <a:spLocks noRot="1" noChangeAspect="1" noMove="1" noResize="1" noEditPoints="1" noAdjustHandles="1" noChangeArrowheads="1" noChangeShapeType="1" noTextEdit="1"/>
              </p:cNvSpPr>
              <p:nvPr/>
            </p:nvSpPr>
            <p:spPr>
              <a:xfrm>
                <a:off x="6709188" y="3863415"/>
                <a:ext cx="622285" cy="461665"/>
              </a:xfrm>
              <a:prstGeom prst="rect">
                <a:avLst/>
              </a:prstGeom>
              <a:blipFill>
                <a:blip r:embed="rId22"/>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90" name="Rechteck 89">
                <a:extLst>
                  <a:ext uri="{FF2B5EF4-FFF2-40B4-BE49-F238E27FC236}">
                    <a16:creationId xmlns:a16="http://schemas.microsoft.com/office/drawing/2014/main" id="{4C0F4F8D-E27D-4695-8804-CAADAFBD8953}"/>
                  </a:ext>
                </a:extLst>
              </p:cNvPr>
              <p:cNvSpPr/>
              <p:nvPr/>
            </p:nvSpPr>
            <p:spPr>
              <a:xfrm>
                <a:off x="6228955" y="2899596"/>
                <a:ext cx="6222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0" name="Rechteck 89">
                <a:extLst>
                  <a:ext uri="{FF2B5EF4-FFF2-40B4-BE49-F238E27FC236}">
                    <a16:creationId xmlns:a16="http://schemas.microsoft.com/office/drawing/2014/main" id="{4C0F4F8D-E27D-4695-8804-CAADAFBD8953}"/>
                  </a:ext>
                </a:extLst>
              </p:cNvPr>
              <p:cNvSpPr>
                <a:spLocks noRot="1" noChangeAspect="1" noMove="1" noResize="1" noEditPoints="1" noAdjustHandles="1" noChangeArrowheads="1" noChangeShapeType="1" noTextEdit="1"/>
              </p:cNvSpPr>
              <p:nvPr/>
            </p:nvSpPr>
            <p:spPr>
              <a:xfrm>
                <a:off x="6228955" y="2899596"/>
                <a:ext cx="622286" cy="461665"/>
              </a:xfrm>
              <a:prstGeom prst="rect">
                <a:avLst/>
              </a:prstGeom>
              <a:blipFill>
                <a:blip r:embed="rId23"/>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91" name="Rechteck 90">
                <a:extLst>
                  <a:ext uri="{FF2B5EF4-FFF2-40B4-BE49-F238E27FC236}">
                    <a16:creationId xmlns:a16="http://schemas.microsoft.com/office/drawing/2014/main" id="{28BE0E77-F05D-4B98-B084-627FB321900E}"/>
                  </a:ext>
                </a:extLst>
              </p:cNvPr>
              <p:cNvSpPr/>
              <p:nvPr/>
            </p:nvSpPr>
            <p:spPr>
              <a:xfrm>
                <a:off x="6900870" y="236607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1" name="Rechteck 90">
                <a:extLst>
                  <a:ext uri="{FF2B5EF4-FFF2-40B4-BE49-F238E27FC236}">
                    <a16:creationId xmlns:a16="http://schemas.microsoft.com/office/drawing/2014/main" id="{28BE0E77-F05D-4B98-B084-627FB321900E}"/>
                  </a:ext>
                </a:extLst>
              </p:cNvPr>
              <p:cNvSpPr>
                <a:spLocks noRot="1" noChangeAspect="1" noMove="1" noResize="1" noEditPoints="1" noAdjustHandles="1" noChangeArrowheads="1" noChangeShapeType="1" noTextEdit="1"/>
              </p:cNvSpPr>
              <p:nvPr/>
            </p:nvSpPr>
            <p:spPr>
              <a:xfrm>
                <a:off x="6900870" y="2366070"/>
                <a:ext cx="437940" cy="461665"/>
              </a:xfrm>
              <a:prstGeom prst="rect">
                <a:avLst/>
              </a:prstGeom>
              <a:blipFill>
                <a:blip r:embed="rId24"/>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 name="Textfeld 2">
                <a:extLst>
                  <a:ext uri="{FF2B5EF4-FFF2-40B4-BE49-F238E27FC236}">
                    <a16:creationId xmlns:a16="http://schemas.microsoft.com/office/drawing/2014/main" id="{FCC4171C-71E1-4F6F-BA3C-B88301D20125}"/>
                  </a:ext>
                </a:extLst>
              </p:cNvPr>
              <p:cNvSpPr txBox="1"/>
              <p:nvPr/>
            </p:nvSpPr>
            <p:spPr>
              <a:xfrm>
                <a:off x="1447380" y="5416585"/>
                <a:ext cx="15065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AT" sz="2400" b="0" i="1" smtClean="0">
                          <a:latin typeface="Cambria Math" panose="02040503050406030204" pitchFamily="18" charset="0"/>
                        </a:rPr>
                        <m:t>𝑤</m:t>
                      </m:r>
                      <m:d>
                        <m:dPr>
                          <m:ctrlPr>
                            <a:rPr lang="de-AT" sz="2400" b="0" i="1" smtClean="0">
                              <a:latin typeface="Cambria Math" panose="02040503050406030204" pitchFamily="18" charset="0"/>
                            </a:rPr>
                          </m:ctrlPr>
                        </m:dPr>
                        <m:e>
                          <m:r>
                            <a:rPr lang="de-AT" sz="2400" b="0" i="1" smtClean="0">
                              <a:latin typeface="Cambria Math" panose="02040503050406030204" pitchFamily="18" charset="0"/>
                            </a:rPr>
                            <m:t>𝑇</m:t>
                          </m:r>
                        </m:e>
                      </m:d>
                      <m:r>
                        <a:rPr lang="de-AT" sz="2400" b="0" i="1" smtClean="0">
                          <a:latin typeface="Cambria Math" panose="02040503050406030204" pitchFamily="18" charset="0"/>
                        </a:rPr>
                        <m:t>=37</m:t>
                      </m:r>
                    </m:oMath>
                  </m:oMathPara>
                </a14:m>
                <a:endParaRPr lang="de-AT" sz="2400" dirty="0"/>
              </a:p>
            </p:txBody>
          </p:sp>
        </mc:Choice>
        <mc:Fallback xmlns="">
          <p:sp>
            <p:nvSpPr>
              <p:cNvPr id="3" name="Textfeld 2">
                <a:extLst>
                  <a:ext uri="{FF2B5EF4-FFF2-40B4-BE49-F238E27FC236}">
                    <a16:creationId xmlns:a16="http://schemas.microsoft.com/office/drawing/2014/main" id="{FCC4171C-71E1-4F6F-BA3C-B88301D20125}"/>
                  </a:ext>
                </a:extLst>
              </p:cNvPr>
              <p:cNvSpPr txBox="1">
                <a:spLocks noRot="1" noChangeAspect="1" noMove="1" noResize="1" noEditPoints="1" noAdjustHandles="1" noChangeArrowheads="1" noChangeShapeType="1" noTextEdit="1"/>
              </p:cNvSpPr>
              <p:nvPr/>
            </p:nvSpPr>
            <p:spPr>
              <a:xfrm>
                <a:off x="1447380" y="5416585"/>
                <a:ext cx="1506566" cy="369332"/>
              </a:xfrm>
              <a:prstGeom prst="rect">
                <a:avLst/>
              </a:prstGeom>
              <a:blipFill>
                <a:blip r:embed="rId25"/>
                <a:stretch>
                  <a:fillRect l="-1613" r="-4032" b="-10000"/>
                </a:stretch>
              </a:blipFill>
            </p:spPr>
            <p:txBody>
              <a:bodyPr/>
              <a:lstStyle/>
              <a:p>
                <a:r>
                  <a:rPr lang="de-AT">
                    <a:noFill/>
                  </a:rPr>
                  <a:t> </a:t>
                </a:r>
              </a:p>
            </p:txBody>
          </p:sp>
        </mc:Fallback>
      </mc:AlternateContent>
    </p:spTree>
    <p:extLst>
      <p:ext uri="{BB962C8B-B14F-4D97-AF65-F5344CB8AC3E}">
        <p14:creationId xmlns:p14="http://schemas.microsoft.com/office/powerpoint/2010/main" val="21836361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Minimum spanning tree</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4294917" y="188990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1561347" y="303025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8" name="Ellipse 7">
            <a:extLst>
              <a:ext uri="{FF2B5EF4-FFF2-40B4-BE49-F238E27FC236}">
                <a16:creationId xmlns:a16="http://schemas.microsoft.com/office/drawing/2014/main" id="{752AEAEB-3C77-4AEF-AFA9-578EE1AAE409}"/>
              </a:ext>
            </a:extLst>
          </p:cNvPr>
          <p:cNvSpPr>
            <a:spLocks noChangeAspect="1"/>
          </p:cNvSpPr>
          <p:nvPr/>
        </p:nvSpPr>
        <p:spPr>
          <a:xfrm>
            <a:off x="5971285" y="189498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4306247" y="407540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1" name="Ellipse 10">
            <a:extLst>
              <a:ext uri="{FF2B5EF4-FFF2-40B4-BE49-F238E27FC236}">
                <a16:creationId xmlns:a16="http://schemas.microsoft.com/office/drawing/2014/main" id="{E0FE1F20-7860-4EDB-AEA2-FD7055AA10E4}"/>
              </a:ext>
            </a:extLst>
          </p:cNvPr>
          <p:cNvSpPr>
            <a:spLocks noChangeAspect="1"/>
          </p:cNvSpPr>
          <p:nvPr/>
        </p:nvSpPr>
        <p:spPr>
          <a:xfrm>
            <a:off x="5991605" y="4094248"/>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2" name="Ellipse 11">
            <a:extLst>
              <a:ext uri="{FF2B5EF4-FFF2-40B4-BE49-F238E27FC236}">
                <a16:creationId xmlns:a16="http://schemas.microsoft.com/office/drawing/2014/main" id="{F0AB5142-0388-44ED-BC72-B38A2D2645A3}"/>
              </a:ext>
            </a:extLst>
          </p:cNvPr>
          <p:cNvSpPr>
            <a:spLocks noChangeAspect="1"/>
          </p:cNvSpPr>
          <p:nvPr/>
        </p:nvSpPr>
        <p:spPr>
          <a:xfrm>
            <a:off x="7140906" y="3034834"/>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3" name="Ellipse 12">
            <a:extLst>
              <a:ext uri="{FF2B5EF4-FFF2-40B4-BE49-F238E27FC236}">
                <a16:creationId xmlns:a16="http://schemas.microsoft.com/office/drawing/2014/main" id="{DCD3FBCD-E339-4CF5-887A-BB8193F68359}"/>
              </a:ext>
            </a:extLst>
          </p:cNvPr>
          <p:cNvSpPr>
            <a:spLocks noChangeAspect="1"/>
          </p:cNvSpPr>
          <p:nvPr/>
        </p:nvSpPr>
        <p:spPr>
          <a:xfrm>
            <a:off x="3488768" y="3044845"/>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2664028" y="4075403"/>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4407217" y="1925466"/>
                <a:ext cx="4090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𝒄</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4407217" y="1925466"/>
                <a:ext cx="409086"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2"/>
            <a:endCxn id="35" idx="6"/>
          </p:cNvCxnSpPr>
          <p:nvPr/>
        </p:nvCxnSpPr>
        <p:spPr>
          <a:xfrm flipH="1">
            <a:off x="3200052" y="2159907"/>
            <a:ext cx="1094865" cy="4675"/>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EF4C0182-B9FA-4BEE-B1A6-BC1D8BA0C05C}"/>
              </a:ext>
            </a:extLst>
          </p:cNvPr>
          <p:cNvCxnSpPr>
            <a:cxnSpLocks noChangeAspect="1"/>
            <a:stCxn id="6" idx="6"/>
            <a:endCxn id="8" idx="2"/>
          </p:cNvCxnSpPr>
          <p:nvPr/>
        </p:nvCxnSpPr>
        <p:spPr>
          <a:xfrm>
            <a:off x="4834917" y="2159907"/>
            <a:ext cx="1136368" cy="508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75F056E-D9DB-482B-A7AD-8A97D9E79599}"/>
              </a:ext>
            </a:extLst>
          </p:cNvPr>
          <p:cNvCxnSpPr>
            <a:cxnSpLocks noChangeAspect="1"/>
            <a:stCxn id="11" idx="2"/>
            <a:endCxn id="10" idx="6"/>
          </p:cNvCxnSpPr>
          <p:nvPr/>
        </p:nvCxnSpPr>
        <p:spPr>
          <a:xfrm flipH="1" flipV="1">
            <a:off x="4846247" y="4345400"/>
            <a:ext cx="1145358" cy="18848"/>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B4343DE-46D9-47BE-AFAC-4BCCA412453B}"/>
              </a:ext>
            </a:extLst>
          </p:cNvPr>
          <p:cNvCxnSpPr>
            <a:cxnSpLocks noChangeAspect="1"/>
            <a:stCxn id="13" idx="5"/>
            <a:endCxn id="10" idx="1"/>
          </p:cNvCxnSpPr>
          <p:nvPr/>
        </p:nvCxnSpPr>
        <p:spPr>
          <a:xfrm>
            <a:off x="3949687" y="3505764"/>
            <a:ext cx="435641" cy="64871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52E7495-609B-46AB-90E5-64596785C234}"/>
              </a:ext>
            </a:extLst>
          </p:cNvPr>
          <p:cNvCxnSpPr>
            <a:cxnSpLocks noChangeAspect="1"/>
            <a:stCxn id="35" idx="3"/>
            <a:endCxn id="7" idx="7"/>
          </p:cNvCxnSpPr>
          <p:nvPr/>
        </p:nvCxnSpPr>
        <p:spPr>
          <a:xfrm flipH="1">
            <a:off x="2022266" y="2355501"/>
            <a:ext cx="716867" cy="75383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2022266" y="3491169"/>
            <a:ext cx="720843" cy="663315"/>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3B1CF234-0CAC-45CD-8757-37E964295334}"/>
              </a:ext>
            </a:extLst>
          </p:cNvPr>
          <p:cNvCxnSpPr>
            <a:cxnSpLocks/>
            <a:stCxn id="13" idx="3"/>
            <a:endCxn id="15" idx="7"/>
          </p:cNvCxnSpPr>
          <p:nvPr/>
        </p:nvCxnSpPr>
        <p:spPr>
          <a:xfrm flipH="1">
            <a:off x="3124947" y="3505764"/>
            <a:ext cx="442902" cy="6487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BCFAB5F7-D54F-4708-8C19-457A9FAE8E56}"/>
              </a:ext>
            </a:extLst>
          </p:cNvPr>
          <p:cNvCxnSpPr>
            <a:cxnSpLocks noChangeAspect="1"/>
            <a:stCxn id="8" idx="4"/>
            <a:endCxn id="11" idx="0"/>
          </p:cNvCxnSpPr>
          <p:nvPr/>
        </p:nvCxnSpPr>
        <p:spPr>
          <a:xfrm>
            <a:off x="6241285" y="2434987"/>
            <a:ext cx="20320" cy="165926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3211077" y="4345400"/>
            <a:ext cx="1095170" cy="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1659402" y="3061759"/>
                <a:ext cx="44435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𝒂</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1659402" y="3061759"/>
                <a:ext cx="44435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7" name="Rechteck 26">
                <a:extLst>
                  <a:ext uri="{FF2B5EF4-FFF2-40B4-BE49-F238E27FC236}">
                    <a16:creationId xmlns:a16="http://schemas.microsoft.com/office/drawing/2014/main" id="{B64E8F0B-53E9-489F-9BAC-D289A39D7333}"/>
                  </a:ext>
                </a:extLst>
              </p:cNvPr>
              <p:cNvSpPr/>
              <p:nvPr/>
            </p:nvSpPr>
            <p:spPr>
              <a:xfrm>
                <a:off x="6058917" y="1925466"/>
                <a:ext cx="45236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𝒅</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7" name="Rechteck 26">
                <a:extLst>
                  <a:ext uri="{FF2B5EF4-FFF2-40B4-BE49-F238E27FC236}">
                    <a16:creationId xmlns:a16="http://schemas.microsoft.com/office/drawing/2014/main" id="{B64E8F0B-53E9-489F-9BAC-D289A39D7333}"/>
                  </a:ext>
                </a:extLst>
              </p:cNvPr>
              <p:cNvSpPr>
                <a:spLocks noRot="1" noChangeAspect="1" noMove="1" noResize="1" noEditPoints="1" noAdjustHandles="1" noChangeArrowheads="1" noChangeShapeType="1" noTextEdit="1"/>
              </p:cNvSpPr>
              <p:nvPr/>
            </p:nvSpPr>
            <p:spPr>
              <a:xfrm>
                <a:off x="6058917" y="1925466"/>
                <a:ext cx="452368" cy="461665"/>
              </a:xfrm>
              <a:prstGeom prst="rect">
                <a:avLst/>
              </a:prstGeom>
              <a:blipFill>
                <a:blip r:embed="rId5"/>
                <a:stretch>
                  <a:fillRect l="-4054"/>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4375067" y="4114568"/>
                <a:ext cx="4619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𝒈</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4375067" y="4114568"/>
                <a:ext cx="461986" cy="461665"/>
              </a:xfrm>
              <a:prstGeom prst="rect">
                <a:avLst/>
              </a:prstGeom>
              <a:blipFill>
                <a:blip r:embed="rId6"/>
                <a:stretch>
                  <a:fillRect l="-4000" b="-10526"/>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0" name="Rechteck 29">
                <a:extLst>
                  <a:ext uri="{FF2B5EF4-FFF2-40B4-BE49-F238E27FC236}">
                    <a16:creationId xmlns:a16="http://schemas.microsoft.com/office/drawing/2014/main" id="{E51A97D1-FBBB-4892-B608-09513C9A1585}"/>
                  </a:ext>
                </a:extLst>
              </p:cNvPr>
              <p:cNvSpPr/>
              <p:nvPr/>
            </p:nvSpPr>
            <p:spPr>
              <a:xfrm>
                <a:off x="5991605" y="4133415"/>
                <a:ext cx="622286"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𝒇</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0" name="Rechteck 29">
                <a:extLst>
                  <a:ext uri="{FF2B5EF4-FFF2-40B4-BE49-F238E27FC236}">
                    <a16:creationId xmlns:a16="http://schemas.microsoft.com/office/drawing/2014/main" id="{E51A97D1-FBBB-4892-B608-09513C9A1585}"/>
                  </a:ext>
                </a:extLst>
              </p:cNvPr>
              <p:cNvSpPr>
                <a:spLocks noRot="1" noChangeAspect="1" noMove="1" noResize="1" noEditPoints="1" noAdjustHandles="1" noChangeArrowheads="1" noChangeShapeType="1" noTextEdit="1"/>
              </p:cNvSpPr>
              <p:nvPr/>
            </p:nvSpPr>
            <p:spPr>
              <a:xfrm>
                <a:off x="5991605" y="4133415"/>
                <a:ext cx="622286" cy="461665"/>
              </a:xfrm>
              <a:prstGeom prst="rect">
                <a:avLst/>
              </a:prstGeom>
              <a:blipFill>
                <a:blip r:embed="rId7"/>
                <a:stretch>
                  <a:fillRect b="-17105"/>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1" name="Rechteck 30">
                <a:extLst>
                  <a:ext uri="{FF2B5EF4-FFF2-40B4-BE49-F238E27FC236}">
                    <a16:creationId xmlns:a16="http://schemas.microsoft.com/office/drawing/2014/main" id="{A9A11FB6-69FC-4B4C-B235-A613F7A85F89}"/>
                  </a:ext>
                </a:extLst>
              </p:cNvPr>
              <p:cNvSpPr/>
              <p:nvPr/>
            </p:nvSpPr>
            <p:spPr>
              <a:xfrm>
                <a:off x="7243767" y="3061759"/>
                <a:ext cx="42191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𝒆</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1" name="Rechteck 30">
                <a:extLst>
                  <a:ext uri="{FF2B5EF4-FFF2-40B4-BE49-F238E27FC236}">
                    <a16:creationId xmlns:a16="http://schemas.microsoft.com/office/drawing/2014/main" id="{A9A11FB6-69FC-4B4C-B235-A613F7A85F89}"/>
                  </a:ext>
                </a:extLst>
              </p:cNvPr>
              <p:cNvSpPr>
                <a:spLocks noRot="1" noChangeAspect="1" noMove="1" noResize="1" noEditPoints="1" noAdjustHandles="1" noChangeArrowheads="1" noChangeShapeType="1" noTextEdit="1"/>
              </p:cNvSpPr>
              <p:nvPr/>
            </p:nvSpPr>
            <p:spPr>
              <a:xfrm>
                <a:off x="7243767" y="3061759"/>
                <a:ext cx="421910" cy="461665"/>
              </a:xfrm>
              <a:prstGeom prst="rect">
                <a:avLst/>
              </a:prstGeom>
              <a:blipFill>
                <a:blip r:embed="rId8"/>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2" name="Rechteck 31">
                <a:extLst>
                  <a:ext uri="{FF2B5EF4-FFF2-40B4-BE49-F238E27FC236}">
                    <a16:creationId xmlns:a16="http://schemas.microsoft.com/office/drawing/2014/main" id="{BBD645A2-0155-4269-9EC2-ADEB8118C6BD}"/>
                  </a:ext>
                </a:extLst>
              </p:cNvPr>
              <p:cNvSpPr/>
              <p:nvPr/>
            </p:nvSpPr>
            <p:spPr>
              <a:xfrm>
                <a:off x="3626094" y="3084012"/>
                <a:ext cx="36740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𝒊</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2" name="Rechteck 31">
                <a:extLst>
                  <a:ext uri="{FF2B5EF4-FFF2-40B4-BE49-F238E27FC236}">
                    <a16:creationId xmlns:a16="http://schemas.microsoft.com/office/drawing/2014/main" id="{BBD645A2-0155-4269-9EC2-ADEB8118C6BD}"/>
                  </a:ext>
                </a:extLst>
              </p:cNvPr>
              <p:cNvSpPr>
                <a:spLocks noRot="1" noChangeAspect="1" noMove="1" noResize="1" noEditPoints="1" noAdjustHandles="1" noChangeArrowheads="1" noChangeShapeType="1" noTextEdit="1"/>
              </p:cNvSpPr>
              <p:nvPr/>
            </p:nvSpPr>
            <p:spPr>
              <a:xfrm>
                <a:off x="3626094" y="3084012"/>
                <a:ext cx="367408" cy="461665"/>
              </a:xfrm>
              <a:prstGeom prst="rect">
                <a:avLst/>
              </a:prstGeom>
              <a:blipFill>
                <a:blip r:embed="rId9"/>
                <a:stretch>
                  <a:fillRect l="-3333"/>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2738460" y="4114568"/>
                <a:ext cx="44755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𝒉</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2738460" y="4114568"/>
                <a:ext cx="447558" cy="461665"/>
              </a:xfrm>
              <a:prstGeom prst="rect">
                <a:avLst/>
              </a:prstGeom>
              <a:blipFill>
                <a:blip r:embed="rId10"/>
                <a:stretch>
                  <a:fillRect l="-4054"/>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2660052" y="1894582"/>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2750622" y="1933749"/>
                <a:ext cx="44114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𝒃</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2750622" y="1933749"/>
                <a:ext cx="441146" cy="461665"/>
              </a:xfrm>
              <a:prstGeom prst="rect">
                <a:avLst/>
              </a:prstGeom>
              <a:blipFill>
                <a:blip r:embed="rId11"/>
                <a:stretch>
                  <a:fillRect l="-4110"/>
                </a:stretch>
              </a:blipFill>
            </p:spPr>
            <p:txBody>
              <a:bodyPr/>
              <a:lstStyle/>
              <a:p>
                <a:r>
                  <a:rPr lang="de-AT">
                    <a:noFill/>
                  </a:rPr>
                  <a:t> </a:t>
                </a:r>
              </a:p>
            </p:txBody>
          </p:sp>
        </mc:Fallback>
      </mc:AlternateContent>
      <p:cxnSp>
        <p:nvCxnSpPr>
          <p:cNvPr id="37" name="Gerader Verbinder 36">
            <a:extLst>
              <a:ext uri="{FF2B5EF4-FFF2-40B4-BE49-F238E27FC236}">
                <a16:creationId xmlns:a16="http://schemas.microsoft.com/office/drawing/2014/main" id="{F3E3843A-E92F-43AB-B0A9-94B985E7C544}"/>
              </a:ext>
            </a:extLst>
          </p:cNvPr>
          <p:cNvCxnSpPr>
            <a:cxnSpLocks/>
            <a:endCxn id="15" idx="0"/>
          </p:cNvCxnSpPr>
          <p:nvPr/>
        </p:nvCxnSpPr>
        <p:spPr>
          <a:xfrm>
            <a:off x="2930052" y="2442402"/>
            <a:ext cx="3976" cy="163300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5" name="Gerader Verbinder 64">
            <a:extLst>
              <a:ext uri="{FF2B5EF4-FFF2-40B4-BE49-F238E27FC236}">
                <a16:creationId xmlns:a16="http://schemas.microsoft.com/office/drawing/2014/main" id="{61EF7CA4-B164-42DC-8D6E-3EC13FCD7DE6}"/>
              </a:ext>
            </a:extLst>
          </p:cNvPr>
          <p:cNvCxnSpPr>
            <a:cxnSpLocks/>
            <a:stCxn id="6" idx="3"/>
            <a:endCxn id="13" idx="7"/>
          </p:cNvCxnSpPr>
          <p:nvPr/>
        </p:nvCxnSpPr>
        <p:spPr>
          <a:xfrm flipH="1">
            <a:off x="3949687" y="2350826"/>
            <a:ext cx="424311" cy="77310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10471F76-5116-4D6B-A155-D73713780F7D}"/>
              </a:ext>
            </a:extLst>
          </p:cNvPr>
          <p:cNvCxnSpPr>
            <a:cxnSpLocks noChangeAspect="1"/>
            <a:stCxn id="6" idx="5"/>
            <a:endCxn id="11" idx="1"/>
          </p:cNvCxnSpPr>
          <p:nvPr/>
        </p:nvCxnSpPr>
        <p:spPr>
          <a:xfrm>
            <a:off x="4755836" y="2350826"/>
            <a:ext cx="1314850" cy="1822503"/>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F9C81691-76B6-4234-8E3B-AD67476CAB96}"/>
              </a:ext>
            </a:extLst>
          </p:cNvPr>
          <p:cNvCxnSpPr>
            <a:cxnSpLocks noChangeAspect="1"/>
            <a:endCxn id="12" idx="1"/>
          </p:cNvCxnSpPr>
          <p:nvPr/>
        </p:nvCxnSpPr>
        <p:spPr>
          <a:xfrm>
            <a:off x="6452524" y="2309185"/>
            <a:ext cx="767463" cy="80473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5" name="Gerader Verbinder 74">
            <a:extLst>
              <a:ext uri="{FF2B5EF4-FFF2-40B4-BE49-F238E27FC236}">
                <a16:creationId xmlns:a16="http://schemas.microsoft.com/office/drawing/2014/main" id="{6320B7E0-5CD1-44DA-A766-1ED4940C0D64}"/>
              </a:ext>
            </a:extLst>
          </p:cNvPr>
          <p:cNvCxnSpPr>
            <a:cxnSpLocks/>
            <a:stCxn id="12" idx="3"/>
            <a:endCxn id="11" idx="7"/>
          </p:cNvCxnSpPr>
          <p:nvPr/>
        </p:nvCxnSpPr>
        <p:spPr>
          <a:xfrm flipH="1">
            <a:off x="6452524" y="3495753"/>
            <a:ext cx="767463" cy="677576"/>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2052354" y="237766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2052354" y="2377666"/>
                <a:ext cx="437940" cy="461665"/>
              </a:xfrm>
              <a:prstGeom prst="rect">
                <a:avLst/>
              </a:prstGeom>
              <a:blipFill>
                <a:blip r:embed="rId12"/>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2043383"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2043383" y="3761169"/>
                <a:ext cx="437940" cy="461665"/>
              </a:xfrm>
              <a:prstGeom prst="rect">
                <a:avLst/>
              </a:prstGeom>
              <a:blipFill>
                <a:blip r:embed="rId13"/>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2395495" y="2965053"/>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2395495" y="2965053"/>
                <a:ext cx="622285" cy="461665"/>
              </a:xfrm>
              <a:prstGeom prst="rect">
                <a:avLst/>
              </a:prstGeom>
              <a:blipFill>
                <a:blip r:embed="rId14"/>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3545282" y="17172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3545282" y="1717290"/>
                <a:ext cx="437940" cy="461665"/>
              </a:xfrm>
              <a:prstGeom prst="rect">
                <a:avLst/>
              </a:prstGeom>
              <a:blipFill>
                <a:blip r:embed="rId15"/>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2" name="Rechteck 81">
                <a:extLst>
                  <a:ext uri="{FF2B5EF4-FFF2-40B4-BE49-F238E27FC236}">
                    <a16:creationId xmlns:a16="http://schemas.microsoft.com/office/drawing/2014/main" id="{298124D2-8A18-45CC-B439-9F88BE4D7631}"/>
                  </a:ext>
                </a:extLst>
              </p:cNvPr>
              <p:cNvSpPr/>
              <p:nvPr/>
            </p:nvSpPr>
            <p:spPr>
              <a:xfrm>
                <a:off x="5346888" y="168336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2" name="Rechteck 81">
                <a:extLst>
                  <a:ext uri="{FF2B5EF4-FFF2-40B4-BE49-F238E27FC236}">
                    <a16:creationId xmlns:a16="http://schemas.microsoft.com/office/drawing/2014/main" id="{298124D2-8A18-45CC-B439-9F88BE4D7631}"/>
                  </a:ext>
                </a:extLst>
              </p:cNvPr>
              <p:cNvSpPr>
                <a:spLocks noRot="1" noChangeAspect="1" noMove="1" noResize="1" noEditPoints="1" noAdjustHandles="1" noChangeArrowheads="1" noChangeShapeType="1" noTextEdit="1"/>
              </p:cNvSpPr>
              <p:nvPr/>
            </p:nvSpPr>
            <p:spPr>
              <a:xfrm>
                <a:off x="5346888" y="1683365"/>
                <a:ext cx="437940" cy="461665"/>
              </a:xfrm>
              <a:prstGeom prst="rect">
                <a:avLst/>
              </a:prstGeom>
              <a:blipFill>
                <a:blip r:embed="rId16"/>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3" name="Rechteck 82">
                <a:extLst>
                  <a:ext uri="{FF2B5EF4-FFF2-40B4-BE49-F238E27FC236}">
                    <a16:creationId xmlns:a16="http://schemas.microsoft.com/office/drawing/2014/main" id="{B29A7D0E-97DC-420A-84BA-9C2390ACE9A5}"/>
                  </a:ext>
                </a:extLst>
              </p:cNvPr>
              <p:cNvSpPr/>
              <p:nvPr/>
            </p:nvSpPr>
            <p:spPr>
              <a:xfrm>
                <a:off x="3036616" y="346466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3" name="Rechteck 82">
                <a:extLst>
                  <a:ext uri="{FF2B5EF4-FFF2-40B4-BE49-F238E27FC236}">
                    <a16:creationId xmlns:a16="http://schemas.microsoft.com/office/drawing/2014/main" id="{B29A7D0E-97DC-420A-84BA-9C2390ACE9A5}"/>
                  </a:ext>
                </a:extLst>
              </p:cNvPr>
              <p:cNvSpPr>
                <a:spLocks noRot="1" noChangeAspect="1" noMove="1" noResize="1" noEditPoints="1" noAdjustHandles="1" noChangeArrowheads="1" noChangeShapeType="1" noTextEdit="1"/>
              </p:cNvSpPr>
              <p:nvPr/>
            </p:nvSpPr>
            <p:spPr>
              <a:xfrm>
                <a:off x="3036616" y="3464660"/>
                <a:ext cx="437940" cy="461665"/>
              </a:xfrm>
              <a:prstGeom prst="rect">
                <a:avLst/>
              </a:prstGeom>
              <a:blipFill>
                <a:blip r:embed="rId1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4" name="Rechteck 83">
                <a:extLst>
                  <a:ext uri="{FF2B5EF4-FFF2-40B4-BE49-F238E27FC236}">
                    <a16:creationId xmlns:a16="http://schemas.microsoft.com/office/drawing/2014/main" id="{F3F15ADC-C2D3-4D34-92AF-2464C5472C9B}"/>
                  </a:ext>
                </a:extLst>
              </p:cNvPr>
              <p:cNvSpPr/>
              <p:nvPr/>
            </p:nvSpPr>
            <p:spPr>
              <a:xfrm>
                <a:off x="3514598" y="430548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4" name="Rechteck 83">
                <a:extLst>
                  <a:ext uri="{FF2B5EF4-FFF2-40B4-BE49-F238E27FC236}">
                    <a16:creationId xmlns:a16="http://schemas.microsoft.com/office/drawing/2014/main" id="{F3F15ADC-C2D3-4D34-92AF-2464C5472C9B}"/>
                  </a:ext>
                </a:extLst>
              </p:cNvPr>
              <p:cNvSpPr>
                <a:spLocks noRot="1" noChangeAspect="1" noMove="1" noResize="1" noEditPoints="1" noAdjustHandles="1" noChangeArrowheads="1" noChangeShapeType="1" noTextEdit="1"/>
              </p:cNvSpPr>
              <p:nvPr/>
            </p:nvSpPr>
            <p:spPr>
              <a:xfrm>
                <a:off x="3514598" y="4305486"/>
                <a:ext cx="437940" cy="461665"/>
              </a:xfrm>
              <a:prstGeom prst="rect">
                <a:avLst/>
              </a:prstGeom>
              <a:blipFill>
                <a:blip r:embed="rId18"/>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5" name="Rechteck 84">
                <a:extLst>
                  <a:ext uri="{FF2B5EF4-FFF2-40B4-BE49-F238E27FC236}">
                    <a16:creationId xmlns:a16="http://schemas.microsoft.com/office/drawing/2014/main" id="{7D9FB7DE-A05F-468E-9740-BDA433A0C9CE}"/>
                  </a:ext>
                </a:extLst>
              </p:cNvPr>
              <p:cNvSpPr/>
              <p:nvPr/>
            </p:nvSpPr>
            <p:spPr>
              <a:xfrm>
                <a:off x="5298908" y="434540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5" name="Rechteck 84">
                <a:extLst>
                  <a:ext uri="{FF2B5EF4-FFF2-40B4-BE49-F238E27FC236}">
                    <a16:creationId xmlns:a16="http://schemas.microsoft.com/office/drawing/2014/main" id="{7D9FB7DE-A05F-468E-9740-BDA433A0C9CE}"/>
                  </a:ext>
                </a:extLst>
              </p:cNvPr>
              <p:cNvSpPr>
                <a:spLocks noRot="1" noChangeAspect="1" noMove="1" noResize="1" noEditPoints="1" noAdjustHandles="1" noChangeArrowheads="1" noChangeShapeType="1" noTextEdit="1"/>
              </p:cNvSpPr>
              <p:nvPr/>
            </p:nvSpPr>
            <p:spPr>
              <a:xfrm>
                <a:off x="5298908" y="4345400"/>
                <a:ext cx="437940" cy="461665"/>
              </a:xfrm>
              <a:prstGeom prst="rect">
                <a:avLst/>
              </a:prstGeom>
              <a:blipFill>
                <a:blip r:embed="rId19"/>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6" name="Rechteck 85">
                <a:extLst>
                  <a:ext uri="{FF2B5EF4-FFF2-40B4-BE49-F238E27FC236}">
                    <a16:creationId xmlns:a16="http://schemas.microsoft.com/office/drawing/2014/main" id="{06176405-D87B-4121-A46C-7A51EC795EFA}"/>
                  </a:ext>
                </a:extLst>
              </p:cNvPr>
              <p:cNvSpPr/>
              <p:nvPr/>
            </p:nvSpPr>
            <p:spPr>
              <a:xfrm>
                <a:off x="3799108" y="2437931"/>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6" name="Rechteck 85">
                <a:extLst>
                  <a:ext uri="{FF2B5EF4-FFF2-40B4-BE49-F238E27FC236}">
                    <a16:creationId xmlns:a16="http://schemas.microsoft.com/office/drawing/2014/main" id="{06176405-D87B-4121-A46C-7A51EC795EFA}"/>
                  </a:ext>
                </a:extLst>
              </p:cNvPr>
              <p:cNvSpPr>
                <a:spLocks noRot="1" noChangeAspect="1" noMove="1" noResize="1" noEditPoints="1" noAdjustHandles="1" noChangeArrowheads="1" noChangeShapeType="1" noTextEdit="1"/>
              </p:cNvSpPr>
              <p:nvPr/>
            </p:nvSpPr>
            <p:spPr>
              <a:xfrm>
                <a:off x="3799108" y="2437931"/>
                <a:ext cx="437940" cy="461665"/>
              </a:xfrm>
              <a:prstGeom prst="rect">
                <a:avLst/>
              </a:prstGeom>
              <a:blipFill>
                <a:blip r:embed="rId2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7" name="Rechteck 86">
                <a:extLst>
                  <a:ext uri="{FF2B5EF4-FFF2-40B4-BE49-F238E27FC236}">
                    <a16:creationId xmlns:a16="http://schemas.microsoft.com/office/drawing/2014/main" id="{35D57E8A-0CA7-4AAE-9520-47F9FC741CB2}"/>
                  </a:ext>
                </a:extLst>
              </p:cNvPr>
              <p:cNvSpPr/>
              <p:nvPr/>
            </p:nvSpPr>
            <p:spPr>
              <a:xfrm>
                <a:off x="5355429" y="281401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7" name="Rechteck 86">
                <a:extLst>
                  <a:ext uri="{FF2B5EF4-FFF2-40B4-BE49-F238E27FC236}">
                    <a16:creationId xmlns:a16="http://schemas.microsoft.com/office/drawing/2014/main" id="{35D57E8A-0CA7-4AAE-9520-47F9FC741CB2}"/>
                  </a:ext>
                </a:extLst>
              </p:cNvPr>
              <p:cNvSpPr>
                <a:spLocks noRot="1" noChangeAspect="1" noMove="1" noResize="1" noEditPoints="1" noAdjustHandles="1" noChangeArrowheads="1" noChangeShapeType="1" noTextEdit="1"/>
              </p:cNvSpPr>
              <p:nvPr/>
            </p:nvSpPr>
            <p:spPr>
              <a:xfrm>
                <a:off x="5355429" y="2814012"/>
                <a:ext cx="437940" cy="461665"/>
              </a:xfrm>
              <a:prstGeom prst="rect">
                <a:avLst/>
              </a:prstGeom>
              <a:blipFill>
                <a:blip r:embed="rId21"/>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9" name="Rechteck 88">
                <a:extLst>
                  <a:ext uri="{FF2B5EF4-FFF2-40B4-BE49-F238E27FC236}">
                    <a16:creationId xmlns:a16="http://schemas.microsoft.com/office/drawing/2014/main" id="{8FC7DAA1-15B1-4700-9E56-DCB5182CB8B5}"/>
                  </a:ext>
                </a:extLst>
              </p:cNvPr>
              <p:cNvSpPr/>
              <p:nvPr/>
            </p:nvSpPr>
            <p:spPr>
              <a:xfrm>
                <a:off x="6709188" y="3863415"/>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9" name="Rechteck 88">
                <a:extLst>
                  <a:ext uri="{FF2B5EF4-FFF2-40B4-BE49-F238E27FC236}">
                    <a16:creationId xmlns:a16="http://schemas.microsoft.com/office/drawing/2014/main" id="{8FC7DAA1-15B1-4700-9E56-DCB5182CB8B5}"/>
                  </a:ext>
                </a:extLst>
              </p:cNvPr>
              <p:cNvSpPr>
                <a:spLocks noRot="1" noChangeAspect="1" noMove="1" noResize="1" noEditPoints="1" noAdjustHandles="1" noChangeArrowheads="1" noChangeShapeType="1" noTextEdit="1"/>
              </p:cNvSpPr>
              <p:nvPr/>
            </p:nvSpPr>
            <p:spPr>
              <a:xfrm>
                <a:off x="6709188" y="3863415"/>
                <a:ext cx="622285" cy="461665"/>
              </a:xfrm>
              <a:prstGeom prst="rect">
                <a:avLst/>
              </a:prstGeom>
              <a:blipFill>
                <a:blip r:embed="rId22"/>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90" name="Rechteck 89">
                <a:extLst>
                  <a:ext uri="{FF2B5EF4-FFF2-40B4-BE49-F238E27FC236}">
                    <a16:creationId xmlns:a16="http://schemas.microsoft.com/office/drawing/2014/main" id="{4C0F4F8D-E27D-4695-8804-CAADAFBD8953}"/>
                  </a:ext>
                </a:extLst>
              </p:cNvPr>
              <p:cNvSpPr/>
              <p:nvPr/>
            </p:nvSpPr>
            <p:spPr>
              <a:xfrm>
                <a:off x="6228955" y="2899596"/>
                <a:ext cx="6222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0" name="Rechteck 89">
                <a:extLst>
                  <a:ext uri="{FF2B5EF4-FFF2-40B4-BE49-F238E27FC236}">
                    <a16:creationId xmlns:a16="http://schemas.microsoft.com/office/drawing/2014/main" id="{4C0F4F8D-E27D-4695-8804-CAADAFBD8953}"/>
                  </a:ext>
                </a:extLst>
              </p:cNvPr>
              <p:cNvSpPr>
                <a:spLocks noRot="1" noChangeAspect="1" noMove="1" noResize="1" noEditPoints="1" noAdjustHandles="1" noChangeArrowheads="1" noChangeShapeType="1" noTextEdit="1"/>
              </p:cNvSpPr>
              <p:nvPr/>
            </p:nvSpPr>
            <p:spPr>
              <a:xfrm>
                <a:off x="6228955" y="2899596"/>
                <a:ext cx="622286" cy="461665"/>
              </a:xfrm>
              <a:prstGeom prst="rect">
                <a:avLst/>
              </a:prstGeom>
              <a:blipFill>
                <a:blip r:embed="rId23"/>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91" name="Rechteck 90">
                <a:extLst>
                  <a:ext uri="{FF2B5EF4-FFF2-40B4-BE49-F238E27FC236}">
                    <a16:creationId xmlns:a16="http://schemas.microsoft.com/office/drawing/2014/main" id="{28BE0E77-F05D-4B98-B084-627FB321900E}"/>
                  </a:ext>
                </a:extLst>
              </p:cNvPr>
              <p:cNvSpPr/>
              <p:nvPr/>
            </p:nvSpPr>
            <p:spPr>
              <a:xfrm>
                <a:off x="6900870" y="236607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1" name="Rechteck 90">
                <a:extLst>
                  <a:ext uri="{FF2B5EF4-FFF2-40B4-BE49-F238E27FC236}">
                    <a16:creationId xmlns:a16="http://schemas.microsoft.com/office/drawing/2014/main" id="{28BE0E77-F05D-4B98-B084-627FB321900E}"/>
                  </a:ext>
                </a:extLst>
              </p:cNvPr>
              <p:cNvSpPr>
                <a:spLocks noRot="1" noChangeAspect="1" noMove="1" noResize="1" noEditPoints="1" noAdjustHandles="1" noChangeArrowheads="1" noChangeShapeType="1" noTextEdit="1"/>
              </p:cNvSpPr>
              <p:nvPr/>
            </p:nvSpPr>
            <p:spPr>
              <a:xfrm>
                <a:off x="6900870" y="2366070"/>
                <a:ext cx="437940" cy="461665"/>
              </a:xfrm>
              <a:prstGeom prst="rect">
                <a:avLst/>
              </a:prstGeom>
              <a:blipFill>
                <a:blip r:embed="rId24"/>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 name="Textfeld 2">
                <a:extLst>
                  <a:ext uri="{FF2B5EF4-FFF2-40B4-BE49-F238E27FC236}">
                    <a16:creationId xmlns:a16="http://schemas.microsoft.com/office/drawing/2014/main" id="{FCC4171C-71E1-4F6F-BA3C-B88301D20125}"/>
                  </a:ext>
                </a:extLst>
              </p:cNvPr>
              <p:cNvSpPr txBox="1"/>
              <p:nvPr/>
            </p:nvSpPr>
            <p:spPr>
              <a:xfrm>
                <a:off x="1447380" y="5416585"/>
                <a:ext cx="15065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AT" sz="2400" b="0" i="1" smtClean="0">
                          <a:latin typeface="Cambria Math" panose="02040503050406030204" pitchFamily="18" charset="0"/>
                        </a:rPr>
                        <m:t>𝑤</m:t>
                      </m:r>
                      <m:d>
                        <m:dPr>
                          <m:ctrlPr>
                            <a:rPr lang="de-AT" sz="2400" b="0" i="1" smtClean="0">
                              <a:latin typeface="Cambria Math" panose="02040503050406030204" pitchFamily="18" charset="0"/>
                            </a:rPr>
                          </m:ctrlPr>
                        </m:dPr>
                        <m:e>
                          <m:r>
                            <a:rPr lang="de-AT" sz="2400" b="0" i="1" smtClean="0">
                              <a:latin typeface="Cambria Math" panose="02040503050406030204" pitchFamily="18" charset="0"/>
                            </a:rPr>
                            <m:t>𝑇</m:t>
                          </m:r>
                        </m:e>
                      </m:d>
                      <m:r>
                        <a:rPr lang="de-AT" sz="2400" b="0" i="1" smtClean="0">
                          <a:latin typeface="Cambria Math" panose="02040503050406030204" pitchFamily="18" charset="0"/>
                        </a:rPr>
                        <m:t>=37</m:t>
                      </m:r>
                    </m:oMath>
                  </m:oMathPara>
                </a14:m>
                <a:endParaRPr lang="de-AT" sz="2400" dirty="0"/>
              </a:p>
            </p:txBody>
          </p:sp>
        </mc:Choice>
        <mc:Fallback xmlns="">
          <p:sp>
            <p:nvSpPr>
              <p:cNvPr id="3" name="Textfeld 2">
                <a:extLst>
                  <a:ext uri="{FF2B5EF4-FFF2-40B4-BE49-F238E27FC236}">
                    <a16:creationId xmlns:a16="http://schemas.microsoft.com/office/drawing/2014/main" id="{FCC4171C-71E1-4F6F-BA3C-B88301D20125}"/>
                  </a:ext>
                </a:extLst>
              </p:cNvPr>
              <p:cNvSpPr txBox="1">
                <a:spLocks noRot="1" noChangeAspect="1" noMove="1" noResize="1" noEditPoints="1" noAdjustHandles="1" noChangeArrowheads="1" noChangeShapeType="1" noTextEdit="1"/>
              </p:cNvSpPr>
              <p:nvPr/>
            </p:nvSpPr>
            <p:spPr>
              <a:xfrm>
                <a:off x="1447380" y="5416585"/>
                <a:ext cx="1506566" cy="369332"/>
              </a:xfrm>
              <a:prstGeom prst="rect">
                <a:avLst/>
              </a:prstGeom>
              <a:blipFill>
                <a:blip r:embed="rId25"/>
                <a:stretch>
                  <a:fillRect l="-1613" r="-4032" b="-10000"/>
                </a:stretch>
              </a:blipFill>
            </p:spPr>
            <p:txBody>
              <a:bodyPr/>
              <a:lstStyle/>
              <a:p>
                <a:r>
                  <a:rPr lang="de-AT">
                    <a:noFill/>
                  </a:rPr>
                  <a:t> </a:t>
                </a:r>
              </a:p>
            </p:txBody>
          </p:sp>
        </mc:Fallback>
      </mc:AlternateContent>
    </p:spTree>
    <p:extLst>
      <p:ext uri="{BB962C8B-B14F-4D97-AF65-F5344CB8AC3E}">
        <p14:creationId xmlns:p14="http://schemas.microsoft.com/office/powerpoint/2010/main" val="23030361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Greedy algorithm for minimum spanning tree</a:t>
            </a:r>
            <a:endParaRPr lang="en-US" sz="2800" b="1" noProof="0"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4" name="Textplatzhalter 2">
                <a:extLst>
                  <a:ext uri="{FF2B5EF4-FFF2-40B4-BE49-F238E27FC236}">
                    <a16:creationId xmlns:a16="http://schemas.microsoft.com/office/drawing/2014/main" id="{D95A1223-FAAC-4B79-909E-99096DD37757}"/>
                  </a:ext>
                </a:extLst>
              </p:cNvPr>
              <p:cNvSpPr>
                <a:spLocks noGrp="1"/>
              </p:cNvSpPr>
              <p:nvPr>
                <p:ph type="body" idx="1"/>
              </p:nvPr>
            </p:nvSpPr>
            <p:spPr>
              <a:xfrm>
                <a:off x="457200" y="1276160"/>
                <a:ext cx="8229300" cy="3001200"/>
              </a:xfrm>
            </p:spPr>
            <p:txBody>
              <a:bodyPr/>
              <a:lstStyle/>
              <a:p>
                <a:pPr marL="114300" indent="0">
                  <a:spcBef>
                    <a:spcPts val="600"/>
                  </a:spcBef>
                  <a:spcAft>
                    <a:spcPts val="600"/>
                  </a:spcAft>
                </a:pPr>
                <a:r>
                  <a:rPr lang="de-AT" sz="1800" dirty="0">
                    <a:latin typeface="Calibri" panose="020F0502020204030204" pitchFamily="34" charset="0"/>
                    <a:ea typeface="Calibri" panose="020F0502020204030204" pitchFamily="34" charset="0"/>
                    <a:cs typeface="Calibri" panose="020F0502020204030204" pitchFamily="34" charset="0"/>
                  </a:rPr>
                  <a:t>The </a:t>
                </a:r>
                <a:r>
                  <a:rPr lang="de-AT" sz="1800" dirty="0" err="1">
                    <a:latin typeface="Calibri" panose="020F0502020204030204" pitchFamily="34" charset="0"/>
                    <a:ea typeface="Calibri" panose="020F0502020204030204" pitchFamily="34" charset="0"/>
                    <a:cs typeface="Calibri" panose="020F0502020204030204" pitchFamily="34" charset="0"/>
                  </a:rPr>
                  <a:t>greedy</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strategy</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is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captured</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by</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following</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generic</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algorithm</a:t>
                </a:r>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de-AT" sz="1800" dirty="0" err="1">
                    <a:latin typeface="Calibri" panose="020F0502020204030204" pitchFamily="34" charset="0"/>
                    <a:ea typeface="Calibri" panose="020F0502020204030204" pitchFamily="34" charset="0"/>
                    <a:cs typeface="Calibri" panose="020F0502020204030204" pitchFamily="34" charset="0"/>
                  </a:rPr>
                  <a:t>We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grow</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minimum</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spanning</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tree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one</a:t>
                </a:r>
                <a:r>
                  <a:rPr lang="de-AT" sz="1800" dirty="0">
                    <a:latin typeface="Calibri" panose="020F0502020204030204" pitchFamily="34" charset="0"/>
                    <a:ea typeface="Calibri" panose="020F0502020204030204" pitchFamily="34" charset="0"/>
                    <a:cs typeface="Calibri" panose="020F0502020204030204" pitchFamily="34" charset="0"/>
                  </a:rPr>
                  <a:t> link at a time</a:t>
                </a:r>
              </a:p>
              <a:p>
                <a:pPr marL="400050" indent="-285750">
                  <a:spcBef>
                    <a:spcPts val="600"/>
                  </a:spcBef>
                  <a:spcAft>
                    <a:spcPts val="600"/>
                  </a:spcAft>
                  <a:buFont typeface="Wingdings" panose="05000000000000000000" pitchFamily="2" charset="2"/>
                  <a:buChar char="v"/>
                </a:pPr>
                <a:r>
                  <a:rPr lang="de-AT" sz="1800" dirty="0">
                    <a:latin typeface="Calibri" panose="020F0502020204030204" pitchFamily="34" charset="0"/>
                    <a:ea typeface="Calibri" panose="020F0502020204030204" pitchFamily="34" charset="0"/>
                    <a:cs typeface="Calibri" panose="020F0502020204030204" pitchFamily="34" charset="0"/>
                  </a:rPr>
                  <a:t>The </a:t>
                </a:r>
                <a:r>
                  <a:rPr lang="de-AT" sz="1800" dirty="0" err="1">
                    <a:latin typeface="Calibri" panose="020F0502020204030204" pitchFamily="34" charset="0"/>
                    <a:ea typeface="Calibri" panose="020F0502020204030204" pitchFamily="34" charset="0"/>
                    <a:cs typeface="Calibri" panose="020F0502020204030204" pitchFamily="34" charset="0"/>
                  </a:rPr>
                  <a:t>algorithm</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manages</a:t>
                </a:r>
                <a:r>
                  <a:rPr lang="de-AT" sz="1800" dirty="0">
                    <a:latin typeface="Calibri" panose="020F0502020204030204" pitchFamily="34" charset="0"/>
                    <a:ea typeface="Calibri" panose="020F0502020204030204" pitchFamily="34" charset="0"/>
                    <a:cs typeface="Calibri" panose="020F0502020204030204" pitchFamily="34" charset="0"/>
                  </a:rPr>
                  <a:t> a </a:t>
                </a:r>
                <a:r>
                  <a:rPr lang="de-AT" sz="1800" dirty="0" err="1">
                    <a:latin typeface="Calibri" panose="020F0502020204030204" pitchFamily="34" charset="0"/>
                    <a:ea typeface="Calibri" panose="020F0502020204030204" pitchFamily="34" charset="0"/>
                    <a:cs typeface="Calibri" panose="020F0502020204030204" pitchFamily="34" charset="0"/>
                  </a:rPr>
                  <a:t>set</a:t>
                </a:r>
                <a:r>
                  <a:rPr lang="de-AT" sz="1800" dirty="0">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de-AT" sz="1800" i="1" dirty="0" smtClean="0">
                        <a:latin typeface="Cambria Math" panose="02040503050406030204" pitchFamily="18" charset="0"/>
                        <a:ea typeface="Calibri" panose="020F0502020204030204" pitchFamily="34" charset="0"/>
                        <a:cs typeface="Calibri" panose="020F0502020204030204" pitchFamily="34" charset="0"/>
                      </a:rPr>
                      <m:t>𝐴</m:t>
                    </m:r>
                  </m:oMath>
                </a14:m>
                <a:r>
                  <a:rPr lang="de-AT" sz="1800" dirty="0">
                    <a:latin typeface="Calibri" panose="020F0502020204030204" pitchFamily="34" charset="0"/>
                    <a:ea typeface="Calibri" panose="020F0502020204030204" pitchFamily="34" charset="0"/>
                    <a:cs typeface="Calibri" panose="020F0502020204030204" pitchFamily="34" charset="0"/>
                  </a:rPr>
                  <a:t>, a </a:t>
                </a:r>
                <a:r>
                  <a:rPr lang="de-AT" sz="1800" dirty="0" err="1">
                    <a:latin typeface="Calibri" panose="020F0502020204030204" pitchFamily="34" charset="0"/>
                    <a:ea typeface="Calibri" panose="020F0502020204030204" pitchFamily="34" charset="0"/>
                    <a:cs typeface="Calibri" panose="020F0502020204030204" pitchFamily="34" charset="0"/>
                  </a:rPr>
                  <a:t>subset</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of</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minimum</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spanning</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tree</a:t>
                </a:r>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de-AT" sz="1800" dirty="0">
                    <a:latin typeface="Calibri" panose="020F0502020204030204" pitchFamily="34" charset="0"/>
                    <a:ea typeface="Calibri" panose="020F0502020204030204" pitchFamily="34" charset="0"/>
                    <a:cs typeface="Calibri" panose="020F0502020204030204" pitchFamily="34" charset="0"/>
                  </a:rPr>
                  <a:t>At </a:t>
                </a:r>
                <a:r>
                  <a:rPr lang="de-AT" sz="1800" dirty="0" err="1">
                    <a:latin typeface="Calibri" panose="020F0502020204030204" pitchFamily="34" charset="0"/>
                    <a:ea typeface="Calibri" panose="020F0502020204030204" pitchFamily="34" charset="0"/>
                    <a:cs typeface="Calibri" panose="020F0502020204030204" pitchFamily="34" charset="0"/>
                  </a:rPr>
                  <a:t>each</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step</a:t>
                </a:r>
                <a:r>
                  <a:rPr lang="de-AT" sz="1800" dirty="0">
                    <a:latin typeface="Calibri" panose="020F0502020204030204" pitchFamily="34" charset="0"/>
                    <a:ea typeface="Calibri" panose="020F0502020204030204" pitchFamily="34" charset="0"/>
                    <a:cs typeface="Calibri" panose="020F0502020204030204" pitchFamily="34" charset="0"/>
                  </a:rPr>
                  <a:t> a link </a:t>
                </a:r>
                <a14:m>
                  <m:oMath xmlns:m="http://schemas.openxmlformats.org/officeDocument/2006/math">
                    <m:r>
                      <a:rPr lang="de-AT" sz="1800" i="1" dirty="0" smtClean="0">
                        <a:latin typeface="Cambria Math" panose="02040503050406030204" pitchFamily="18" charset="0"/>
                        <a:ea typeface="Calibri" panose="020F0502020204030204" pitchFamily="34" charset="0"/>
                        <a:cs typeface="Calibri" panose="020F0502020204030204" pitchFamily="34" charset="0"/>
                      </a:rPr>
                      <m:t>(</m:t>
                    </m:r>
                    <m:r>
                      <a:rPr lang="de-AT" sz="1800" i="1" dirty="0" smtClean="0">
                        <a:latin typeface="Cambria Math" panose="02040503050406030204" pitchFamily="18" charset="0"/>
                        <a:ea typeface="Calibri" panose="020F0502020204030204" pitchFamily="34" charset="0"/>
                        <a:cs typeface="Calibri" panose="020F0502020204030204" pitchFamily="34" charset="0"/>
                      </a:rPr>
                      <m:t>𝑢</m:t>
                    </m:r>
                    <m:r>
                      <a:rPr lang="de-AT" sz="1800" i="1" dirty="0" smtClean="0">
                        <a:latin typeface="Cambria Math" panose="02040503050406030204" pitchFamily="18" charset="0"/>
                        <a:ea typeface="Calibri" panose="020F0502020204030204" pitchFamily="34" charset="0"/>
                        <a:cs typeface="Calibri" panose="020F0502020204030204" pitchFamily="34" charset="0"/>
                      </a:rPr>
                      <m:t>, </m:t>
                    </m:r>
                    <m:r>
                      <a:rPr lang="de-AT" sz="1800" i="1" dirty="0" smtClean="0">
                        <a:latin typeface="Cambria Math" panose="02040503050406030204" pitchFamily="18" charset="0"/>
                        <a:ea typeface="Calibri" panose="020F0502020204030204" pitchFamily="34" charset="0"/>
                        <a:cs typeface="Calibri" panose="020F0502020204030204" pitchFamily="34" charset="0"/>
                      </a:rPr>
                      <m:t>𝑣</m:t>
                    </m:r>
                    <m:r>
                      <a:rPr lang="de-AT" sz="1800" i="1" dirty="0" smtClean="0">
                        <a:latin typeface="Cambria Math" panose="02040503050406030204" pitchFamily="18" charset="0"/>
                        <a:ea typeface="Calibri" panose="020F0502020204030204" pitchFamily="34" charset="0"/>
                        <a:cs typeface="Calibri" panose="020F0502020204030204" pitchFamily="34" charset="0"/>
                      </a:rPr>
                      <m:t>)</m:t>
                    </m:r>
                  </m:oMath>
                </a14:m>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is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added</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to</a:t>
                </a:r>
                <a:r>
                  <a:rPr lang="de-AT" sz="1800" dirty="0">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de-AT" sz="1800" i="1" dirty="0" smtClean="0">
                        <a:latin typeface="Cambria Math" panose="02040503050406030204" pitchFamily="18" charset="0"/>
                        <a:ea typeface="Calibri" panose="020F0502020204030204" pitchFamily="34" charset="0"/>
                        <a:cs typeface="Calibri" panose="020F0502020204030204" pitchFamily="34" charset="0"/>
                      </a:rPr>
                      <m:t>𝐴</m:t>
                    </m:r>
                  </m:oMath>
                </a14:m>
                <a:r>
                  <a:rPr lang="de-AT" sz="1800" dirty="0">
                    <a:latin typeface="Calibri" panose="020F0502020204030204" pitchFamily="34" charset="0"/>
                    <a:ea typeface="Calibri" panose="020F0502020204030204" pitchFamily="34" charset="0"/>
                    <a:cs typeface="Calibri" panose="020F0502020204030204" pitchFamily="34" charset="0"/>
                  </a:rPr>
                  <a:t> s.t. </a:t>
                </a:r>
                <a14:m>
                  <m:oMath xmlns:m="http://schemas.openxmlformats.org/officeDocument/2006/math">
                    <m:r>
                      <a:rPr lang="de-AT" sz="1800" i="1" dirty="0" smtClean="0">
                        <a:latin typeface="Cambria Math" panose="02040503050406030204" pitchFamily="18" charset="0"/>
                        <a:ea typeface="Calibri" panose="020F0502020204030204" pitchFamily="34" charset="0"/>
                        <a:cs typeface="Calibri" panose="020F0502020204030204" pitchFamily="34" charset="0"/>
                      </a:rPr>
                      <m:t>𝐴</m:t>
                    </m:r>
                    <m:r>
                      <a:rPr lang="de-AT" sz="1800" i="1" dirty="0" smtClean="0">
                        <a:latin typeface="Cambria Math" panose="02040503050406030204" pitchFamily="18" charset="0"/>
                        <a:ea typeface="Calibri" panose="020F0502020204030204" pitchFamily="34" charset="0"/>
                        <a:cs typeface="Calibri" panose="020F0502020204030204" pitchFamily="34" charset="0"/>
                      </a:rPr>
                      <m:t> ∪(</m:t>
                    </m:r>
                    <m:r>
                      <a:rPr lang="de-AT" sz="1800" i="1" dirty="0" smtClean="0">
                        <a:latin typeface="Cambria Math" panose="02040503050406030204" pitchFamily="18" charset="0"/>
                        <a:ea typeface="Calibri" panose="020F0502020204030204" pitchFamily="34" charset="0"/>
                        <a:cs typeface="Calibri" panose="020F0502020204030204" pitchFamily="34" charset="0"/>
                      </a:rPr>
                      <m:t>𝑢</m:t>
                    </m:r>
                    <m:r>
                      <a:rPr lang="de-AT" sz="1800" i="1" dirty="0" smtClean="0">
                        <a:latin typeface="Cambria Math" panose="02040503050406030204" pitchFamily="18" charset="0"/>
                        <a:ea typeface="Calibri" panose="020F0502020204030204" pitchFamily="34" charset="0"/>
                        <a:cs typeface="Calibri" panose="020F0502020204030204" pitchFamily="34" charset="0"/>
                      </a:rPr>
                      <m:t>, </m:t>
                    </m:r>
                    <m:r>
                      <a:rPr lang="de-AT" sz="1800" i="1" dirty="0" smtClean="0">
                        <a:latin typeface="Cambria Math" panose="02040503050406030204" pitchFamily="18" charset="0"/>
                        <a:ea typeface="Calibri" panose="020F0502020204030204" pitchFamily="34" charset="0"/>
                        <a:cs typeface="Calibri" panose="020F0502020204030204" pitchFamily="34" charset="0"/>
                      </a:rPr>
                      <m:t>𝑣</m:t>
                    </m:r>
                    <m:r>
                      <a:rPr lang="de-AT" sz="1800" i="1" dirty="0" smtClean="0">
                        <a:latin typeface="Cambria Math" panose="02040503050406030204" pitchFamily="18" charset="0"/>
                        <a:ea typeface="Calibri" panose="020F0502020204030204" pitchFamily="34" charset="0"/>
                        <a:cs typeface="Calibri" panose="020F0502020204030204" pitchFamily="34" charset="0"/>
                      </a:rPr>
                      <m:t>) </m:t>
                    </m:r>
                  </m:oMath>
                </a14:m>
                <a:r>
                  <a:rPr lang="de-AT" sz="1800" dirty="0" err="1">
                    <a:latin typeface="Calibri" panose="020F0502020204030204" pitchFamily="34" charset="0"/>
                    <a:ea typeface="Calibri" panose="020F0502020204030204" pitchFamily="34" charset="0"/>
                    <a:cs typeface="Calibri" panose="020F0502020204030204" pitchFamily="34" charset="0"/>
                  </a:rPr>
                  <a:t>is</a:t>
                </a:r>
                <a:r>
                  <a:rPr lang="de-AT" sz="1800" dirty="0">
                    <a:latin typeface="Calibri" panose="020F0502020204030204" pitchFamily="34" charset="0"/>
                    <a:ea typeface="Calibri" panose="020F0502020204030204" pitchFamily="34" charset="0"/>
                    <a:cs typeface="Calibri" panose="020F0502020204030204" pitchFamily="34" charset="0"/>
                  </a:rPr>
                  <a:t> also a </a:t>
                </a:r>
                <a:r>
                  <a:rPr lang="de-AT" sz="1800" dirty="0" err="1">
                    <a:latin typeface="Calibri" panose="020F0502020204030204" pitchFamily="34" charset="0"/>
                    <a:ea typeface="Calibri" panose="020F0502020204030204" pitchFamily="34" charset="0"/>
                    <a:cs typeface="Calibri" panose="020F0502020204030204" pitchFamily="34" charset="0"/>
                  </a:rPr>
                  <a:t>subset</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of</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minimum</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spanning</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tree</a:t>
                </a:r>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de-AT" sz="1800" dirty="0" err="1">
                    <a:latin typeface="Calibri" panose="020F0502020204030204" pitchFamily="34" charset="0"/>
                    <a:ea typeface="Calibri" panose="020F0502020204030204" pitchFamily="34" charset="0"/>
                    <a:cs typeface="Calibri" panose="020F0502020204030204" pitchFamily="34" charset="0"/>
                  </a:rPr>
                  <a:t>Hence</a:t>
                </a:r>
                <a:r>
                  <a:rPr lang="de-AT" sz="1800" dirty="0">
                    <a:latin typeface="Calibri" panose="020F0502020204030204" pitchFamily="34" charset="0"/>
                    <a:ea typeface="Calibri" panose="020F0502020204030204" pitchFamily="34" charset="0"/>
                    <a:cs typeface="Calibri" panose="020F0502020204030204" pitchFamily="34" charset="0"/>
                  </a:rPr>
                  <a:t>, at </a:t>
                </a:r>
                <a:r>
                  <a:rPr lang="de-AT" sz="1800" dirty="0" err="1">
                    <a:latin typeface="Calibri" panose="020F0502020204030204" pitchFamily="34" charset="0"/>
                    <a:ea typeface="Calibri" panose="020F0502020204030204" pitchFamily="34" charset="0"/>
                    <a:cs typeface="Calibri" panose="020F0502020204030204" pitchFamily="34" charset="0"/>
                  </a:rPr>
                  <a:t>each</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step</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we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are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searching</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for</a:t>
                </a:r>
                <a:r>
                  <a:rPr lang="de-AT" sz="1800" dirty="0">
                    <a:latin typeface="Calibri" panose="020F0502020204030204" pitchFamily="34" charset="0"/>
                    <a:ea typeface="Calibri" panose="020F0502020204030204" pitchFamily="34" charset="0"/>
                    <a:cs typeface="Calibri" panose="020F0502020204030204" pitchFamily="34" charset="0"/>
                  </a:rPr>
                  <a:t> such a link</a:t>
                </a:r>
              </a:p>
              <a:p>
                <a:pPr marL="400050" indent="-285750">
                  <a:spcBef>
                    <a:spcPts val="600"/>
                  </a:spcBef>
                  <a:spcAft>
                    <a:spcPts val="600"/>
                  </a:spcAft>
                  <a:buFont typeface="Wingdings" panose="05000000000000000000" pitchFamily="2" charset="2"/>
                  <a:buChar char="v"/>
                </a:pPr>
                <a:r>
                  <a:rPr lang="de-AT" sz="1800" dirty="0" err="1">
                    <a:latin typeface="Calibri" panose="020F0502020204030204" pitchFamily="34" charset="0"/>
                    <a:ea typeface="Calibri" panose="020F0502020204030204" pitchFamily="34" charset="0"/>
                    <a:cs typeface="Calibri" panose="020F0502020204030204" pitchFamily="34" charset="0"/>
                  </a:rPr>
                  <a:t>We</a:t>
                </a:r>
                <a:r>
                  <a:rPr lang="de-AT" sz="1800" dirty="0">
                    <a:latin typeface="Calibri" panose="020F0502020204030204" pitchFamily="34" charset="0"/>
                    <a:ea typeface="Calibri" panose="020F0502020204030204" pitchFamily="34" charset="0"/>
                    <a:cs typeface="Calibri" panose="020F0502020204030204" pitchFamily="34" charset="0"/>
                  </a:rPr>
                  <a:t> will </a:t>
                </a:r>
                <a:r>
                  <a:rPr lang="de-AT" sz="1800" dirty="0" err="1">
                    <a:latin typeface="Calibri" panose="020F0502020204030204" pitchFamily="34" charset="0"/>
                    <a:ea typeface="Calibri" panose="020F0502020204030204" pitchFamily="34" charset="0"/>
                    <a:cs typeface="Calibri" panose="020F0502020204030204" pitchFamily="34" charset="0"/>
                  </a:rPr>
                  <a:t>search</a:t>
                </a:r>
                <a:r>
                  <a:rPr lang="de-AT" sz="1800" dirty="0">
                    <a:latin typeface="Calibri" panose="020F0502020204030204" pitchFamily="34" charset="0"/>
                    <a:ea typeface="Calibri" panose="020F0502020204030204" pitchFamily="34" charset="0"/>
                    <a:cs typeface="Calibri" panose="020F0502020204030204" pitchFamily="34" charset="0"/>
                  </a:rPr>
                  <a:t> in a </a:t>
                </a:r>
                <a:r>
                  <a:rPr lang="de-AT" sz="1800" dirty="0" err="1">
                    <a:latin typeface="Calibri" panose="020F0502020204030204" pitchFamily="34" charset="0"/>
                    <a:ea typeface="Calibri" panose="020F0502020204030204" pitchFamily="34" charset="0"/>
                    <a:cs typeface="Calibri" panose="020F0502020204030204" pitchFamily="34" charset="0"/>
                  </a:rPr>
                  <a:t>greedy</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manner</a:t>
                </a:r>
                <a:endParaRPr lang="en-US" sz="1800" dirty="0">
                  <a:latin typeface="Calibri" panose="020F0502020204030204" pitchFamily="34" charset="0"/>
                  <a:ea typeface="Calibri" panose="020F0502020204030204" pitchFamily="34" charset="0"/>
                  <a:cs typeface="Calibri" panose="020F0502020204030204" pitchFamily="34" charset="0"/>
                </a:endParaRPr>
              </a:p>
            </p:txBody>
          </p:sp>
        </mc:Choice>
        <mc:Fallback>
          <p:sp>
            <p:nvSpPr>
              <p:cNvPr id="4" name="Textplatzhalter 2">
                <a:extLst>
                  <a:ext uri="{FF2B5EF4-FFF2-40B4-BE49-F238E27FC236}">
                    <a16:creationId xmlns:a16="http://schemas.microsoft.com/office/drawing/2014/main" id="{D95A1223-FAAC-4B79-909E-99096DD37757}"/>
                  </a:ext>
                </a:extLst>
              </p:cNvPr>
              <p:cNvSpPr>
                <a:spLocks noGrp="1" noRot="1" noChangeAspect="1" noMove="1" noResize="1" noEditPoints="1" noAdjustHandles="1" noChangeArrowheads="1" noChangeShapeType="1" noTextEdit="1"/>
              </p:cNvSpPr>
              <p:nvPr>
                <p:ph type="body" idx="1"/>
              </p:nvPr>
            </p:nvSpPr>
            <p:spPr>
              <a:xfrm>
                <a:off x="457200" y="1276160"/>
                <a:ext cx="8229300" cy="3001200"/>
              </a:xfrm>
              <a:blipFill>
                <a:blip r:embed="rId3"/>
                <a:stretch>
                  <a:fillRect l="-463"/>
                </a:stretch>
              </a:blipFill>
            </p:spPr>
            <p:txBody>
              <a:bodyPr/>
              <a:lstStyle/>
              <a:p>
                <a:r>
                  <a:rPr lang="en-AT">
                    <a:noFill/>
                  </a:rPr>
                  <a:t> </a:t>
                </a:r>
              </a:p>
            </p:txBody>
          </p:sp>
        </mc:Fallback>
      </mc:AlternateContent>
    </p:spTree>
    <p:extLst>
      <p:ext uri="{BB962C8B-B14F-4D97-AF65-F5344CB8AC3E}">
        <p14:creationId xmlns:p14="http://schemas.microsoft.com/office/powerpoint/2010/main" val="27664903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Prim’s greedy algorithm for minimum spanning tree</a:t>
            </a:r>
            <a:endParaRPr lang="en-US" sz="2800" b="1" noProof="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 name="Textplatzhalter 2">
                <a:extLst>
                  <a:ext uri="{FF2B5EF4-FFF2-40B4-BE49-F238E27FC236}">
                    <a16:creationId xmlns:a16="http://schemas.microsoft.com/office/drawing/2014/main" id="{D95A1223-FAAC-4B79-909E-99096DD37757}"/>
                  </a:ext>
                </a:extLst>
              </p:cNvPr>
              <p:cNvSpPr>
                <a:spLocks noGrp="1"/>
              </p:cNvSpPr>
              <p:nvPr>
                <p:ph type="body" idx="1"/>
              </p:nvPr>
            </p:nvSpPr>
            <p:spPr>
              <a:xfrm>
                <a:off x="457200" y="1276160"/>
                <a:ext cx="8229300" cy="2777680"/>
              </a:xfrm>
            </p:spPr>
            <p:txBody>
              <a:bodyPr/>
              <a:lstStyle/>
              <a:p>
                <a:pPr marL="400050" indent="-285750">
                  <a:spcBef>
                    <a:spcPts val="600"/>
                  </a:spcBef>
                  <a:spcAft>
                    <a:spcPts val="600"/>
                  </a:spcAft>
                  <a:buFont typeface="Wingdings" panose="05000000000000000000" pitchFamily="2" charset="2"/>
                  <a:buChar char="v"/>
                </a:pPr>
                <a:r>
                  <a:rPr lang="de-AT" sz="1800" dirty="0">
                    <a:latin typeface="Calibri" panose="020F0502020204030204" pitchFamily="34" charset="0"/>
                    <a:ea typeface="Calibri" panose="020F0502020204030204" pitchFamily="34" charset="0"/>
                    <a:cs typeface="Calibri" panose="020F0502020204030204" pitchFamily="34" charset="0"/>
                  </a:rPr>
                  <a:t>Links in </a:t>
                </a:r>
                <a14:m>
                  <m:oMath xmlns:m="http://schemas.openxmlformats.org/officeDocument/2006/math">
                    <m:r>
                      <a:rPr lang="de-AT" sz="1800" i="1" dirty="0" smtClean="0">
                        <a:latin typeface="Cambria Math" panose="02040503050406030204" pitchFamily="18" charset="0"/>
                        <a:ea typeface="Calibri" panose="020F0502020204030204" pitchFamily="34" charset="0"/>
                        <a:cs typeface="Calibri" panose="020F0502020204030204" pitchFamily="34" charset="0"/>
                      </a:rPr>
                      <m:t>𝐴</m:t>
                    </m:r>
                  </m:oMath>
                </a14:m>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always</a:t>
                </a:r>
                <a:r>
                  <a:rPr lang="de-AT" sz="1800" dirty="0">
                    <a:latin typeface="Calibri" panose="020F0502020204030204" pitchFamily="34" charset="0"/>
                    <a:ea typeface="Calibri" panose="020F0502020204030204" pitchFamily="34" charset="0"/>
                    <a:cs typeface="Calibri" panose="020F0502020204030204" pitchFamily="34" charset="0"/>
                  </a:rPr>
                  <a:t> form a </a:t>
                </a:r>
                <a:r>
                  <a:rPr lang="de-AT" sz="1800" dirty="0" err="1">
                    <a:latin typeface="Calibri" panose="020F0502020204030204" pitchFamily="34" charset="0"/>
                    <a:ea typeface="Calibri" panose="020F0502020204030204" pitchFamily="34" charset="0"/>
                    <a:cs typeface="Calibri" panose="020F0502020204030204" pitchFamily="34" charset="0"/>
                  </a:rPr>
                  <a:t>single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tree</a:t>
                </a:r>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de-AT" sz="1800" dirty="0">
                    <a:latin typeface="Calibri" panose="020F0502020204030204" pitchFamily="34" charset="0"/>
                    <a:ea typeface="Calibri" panose="020F0502020204030204" pitchFamily="34" charset="0"/>
                    <a:cs typeface="Calibri" panose="020F0502020204030204" pitchFamily="34" charset="0"/>
                  </a:rPr>
                  <a:t>The </a:t>
                </a:r>
                <a:r>
                  <a:rPr lang="de-AT" sz="1800" dirty="0" err="1">
                    <a:latin typeface="Calibri" panose="020F0502020204030204" pitchFamily="34" charset="0"/>
                    <a:ea typeface="Calibri" panose="020F0502020204030204" pitchFamily="34" charset="0"/>
                    <a:cs typeface="Calibri" panose="020F0502020204030204" pitchFamily="34" charset="0"/>
                  </a:rPr>
                  <a:t>tree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starts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from</a:t>
                </a:r>
                <a:r>
                  <a:rPr lang="de-AT" sz="1800" dirty="0">
                    <a:latin typeface="Calibri" panose="020F0502020204030204" pitchFamily="34" charset="0"/>
                    <a:ea typeface="Calibri" panose="020F0502020204030204" pitchFamily="34" charset="0"/>
                    <a:cs typeface="Calibri" panose="020F0502020204030204" pitchFamily="34" charset="0"/>
                  </a:rPr>
                  <a:t> an </a:t>
                </a:r>
                <a:r>
                  <a:rPr lang="de-AT" sz="1800" dirty="0" err="1">
                    <a:latin typeface="Calibri" panose="020F0502020204030204" pitchFamily="34" charset="0"/>
                    <a:ea typeface="Calibri" panose="020F0502020204030204" pitchFamily="34" charset="0"/>
                    <a:cs typeface="Calibri" panose="020F0502020204030204" pitchFamily="34" charset="0"/>
                  </a:rPr>
                  <a:t>arbitrary</a:t>
                </a:r>
                <a:r>
                  <a:rPr lang="de-AT" sz="1800" dirty="0">
                    <a:latin typeface="Calibri" panose="020F0502020204030204" pitchFamily="34" charset="0"/>
                    <a:ea typeface="Calibri" panose="020F0502020204030204" pitchFamily="34" charset="0"/>
                    <a:cs typeface="Calibri" panose="020F0502020204030204" pitchFamily="34" charset="0"/>
                  </a:rPr>
                  <a:t> root </a:t>
                </a:r>
                <a:r>
                  <a:rPr lang="de-AT" sz="1800" dirty="0" err="1">
                    <a:latin typeface="Calibri" panose="020F0502020204030204" pitchFamily="34" charset="0"/>
                    <a:ea typeface="Calibri" panose="020F0502020204030204" pitchFamily="34" charset="0"/>
                    <a:cs typeface="Calibri" panose="020F0502020204030204" pitchFamily="34" charset="0"/>
                  </a:rPr>
                  <a:t>node</a:t>
                </a:r>
                <a:r>
                  <a:rPr lang="de-AT" sz="1800" dirty="0">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de-AT" sz="1800" i="1" dirty="0" smtClean="0">
                        <a:latin typeface="Cambria Math" panose="02040503050406030204" pitchFamily="18" charset="0"/>
                        <a:ea typeface="Calibri" panose="020F0502020204030204" pitchFamily="34" charset="0"/>
                        <a:cs typeface="Calibri" panose="020F0502020204030204" pitchFamily="34" charset="0"/>
                      </a:rPr>
                      <m:t>𝑟</m:t>
                    </m:r>
                  </m:oMath>
                </a14:m>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de-AT" sz="1800" dirty="0" err="1">
                    <a:latin typeface="Calibri" panose="020F0502020204030204" pitchFamily="34" charset="0"/>
                    <a:ea typeface="Calibri" panose="020F0502020204030204" pitchFamily="34" charset="0"/>
                    <a:cs typeface="Calibri" panose="020F0502020204030204" pitchFamily="34" charset="0"/>
                  </a:rPr>
                  <a:t>It</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grows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until</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tree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spans</a:t>
                </a:r>
                <a:r>
                  <a:rPr lang="de-AT" sz="1800" dirty="0">
                    <a:latin typeface="Calibri" panose="020F0502020204030204" pitchFamily="34" charset="0"/>
                    <a:ea typeface="Calibri" panose="020F0502020204030204" pitchFamily="34" charset="0"/>
                    <a:cs typeface="Calibri" panose="020F0502020204030204" pitchFamily="34" charset="0"/>
                  </a:rPr>
                  <a:t> all </a:t>
                </a:r>
                <a:r>
                  <a:rPr lang="de-AT" sz="1800" dirty="0" err="1">
                    <a:latin typeface="Calibri" panose="020F0502020204030204" pitchFamily="34" charset="0"/>
                    <a:ea typeface="Calibri" panose="020F0502020204030204" pitchFamily="34" charset="0"/>
                    <a:cs typeface="Calibri" panose="020F0502020204030204" pitchFamily="34" charset="0"/>
                  </a:rPr>
                  <a:t>the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nodes</a:t>
                </a:r>
                <a:r>
                  <a:rPr lang="de-AT" sz="1800" dirty="0">
                    <a:latin typeface="Calibri" panose="020F0502020204030204" pitchFamily="34" charset="0"/>
                    <a:ea typeface="Calibri" panose="020F0502020204030204" pitchFamily="34" charset="0"/>
                    <a:cs typeface="Calibri" panose="020F0502020204030204" pitchFamily="34" charset="0"/>
                  </a:rPr>
                  <a:t> in </a:t>
                </a:r>
                <a14:m>
                  <m:oMath xmlns:m="http://schemas.openxmlformats.org/officeDocument/2006/math">
                    <m:r>
                      <a:rPr lang="de-AT" sz="1800" i="1" dirty="0" smtClean="0">
                        <a:latin typeface="Cambria Math" panose="02040503050406030204" pitchFamily="18" charset="0"/>
                        <a:ea typeface="Calibri" panose="020F0502020204030204" pitchFamily="34" charset="0"/>
                        <a:cs typeface="Calibri" panose="020F0502020204030204" pitchFamily="34" charset="0"/>
                      </a:rPr>
                      <m:t>𝑉</m:t>
                    </m:r>
                  </m:oMath>
                </a14:m>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de-AT" sz="1800" dirty="0">
                    <a:latin typeface="Calibri" panose="020F0502020204030204" pitchFamily="34" charset="0"/>
                    <a:ea typeface="Calibri" panose="020F0502020204030204" pitchFamily="34" charset="0"/>
                    <a:cs typeface="Calibri" panose="020F0502020204030204" pitchFamily="34" charset="0"/>
                  </a:rPr>
                  <a:t>At </a:t>
                </a:r>
                <a:r>
                  <a:rPr lang="de-AT" sz="1800" dirty="0" err="1">
                    <a:latin typeface="Calibri" panose="020F0502020204030204" pitchFamily="34" charset="0"/>
                    <a:ea typeface="Calibri" panose="020F0502020204030204" pitchFamily="34" charset="0"/>
                    <a:cs typeface="Calibri" panose="020F0502020204030204" pitchFamily="34" charset="0"/>
                  </a:rPr>
                  <a:t>each</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step</a:t>
                </a:r>
                <a:r>
                  <a:rPr lang="de-AT" sz="1800" dirty="0">
                    <a:latin typeface="Calibri" panose="020F0502020204030204" pitchFamily="34" charset="0"/>
                    <a:ea typeface="Calibri" panose="020F0502020204030204" pitchFamily="34" charset="0"/>
                    <a:cs typeface="Calibri" panose="020F0502020204030204" pitchFamily="34" charset="0"/>
                  </a:rPr>
                  <a:t>, a link </a:t>
                </a:r>
                <a:r>
                  <a:rPr lang="de-AT" sz="1800" dirty="0" err="1">
                    <a:latin typeface="Calibri" panose="020F0502020204030204" pitchFamily="34" charset="0"/>
                    <a:ea typeface="Calibri" panose="020F0502020204030204" pitchFamily="34" charset="0"/>
                    <a:cs typeface="Calibri" panose="020F0502020204030204" pitchFamily="34" charset="0"/>
                  </a:rPr>
                  <a:t>with</a:t>
                </a:r>
                <a:r>
                  <a:rPr lang="de-AT" sz="1800" dirty="0">
                    <a:latin typeface="Calibri" panose="020F0502020204030204" pitchFamily="34" charset="0"/>
                    <a:ea typeface="Calibri" panose="020F0502020204030204" pitchFamily="34" charset="0"/>
                    <a:cs typeface="Calibri" panose="020F0502020204030204" pitchFamily="34" charset="0"/>
                  </a:rPr>
                  <a:t> minimal </a:t>
                </a:r>
                <a:r>
                  <a:rPr lang="de-AT" sz="1800" dirty="0" err="1">
                    <a:latin typeface="Calibri" panose="020F0502020204030204" pitchFamily="34" charset="0"/>
                    <a:ea typeface="Calibri" panose="020F0502020204030204" pitchFamily="34" charset="0"/>
                    <a:cs typeface="Calibri" panose="020F0502020204030204" pitchFamily="34" charset="0"/>
                  </a:rPr>
                  <a:t>weight</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that</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connects</a:t>
                </a:r>
                <a:r>
                  <a:rPr lang="de-AT" sz="1800" dirty="0">
                    <a:latin typeface="Calibri" panose="020F0502020204030204" pitchFamily="34" charset="0"/>
                    <a:ea typeface="Calibri" panose="020F0502020204030204" pitchFamily="34" charset="0"/>
                    <a:cs typeface="Calibri" panose="020F0502020204030204" pitchFamily="34" charset="0"/>
                  </a:rPr>
                  <a:t> a </a:t>
                </a:r>
                <a:r>
                  <a:rPr lang="de-AT" sz="1800" dirty="0" err="1">
                    <a:latin typeface="Calibri" panose="020F0502020204030204" pitchFamily="34" charset="0"/>
                    <a:ea typeface="Calibri" panose="020F0502020204030204" pitchFamily="34" charset="0"/>
                    <a:cs typeface="Calibri" panose="020F0502020204030204" pitchFamily="34" charset="0"/>
                  </a:rPr>
                  <a:t>node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from</a:t>
                </a:r>
                <a:r>
                  <a:rPr lang="de-AT" sz="1800" dirty="0">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de-AT" sz="1800" i="1" dirty="0" smtClean="0">
                        <a:latin typeface="Cambria Math" panose="02040503050406030204" pitchFamily="18" charset="0"/>
                        <a:ea typeface="Calibri" panose="020F0502020204030204" pitchFamily="34" charset="0"/>
                        <a:cs typeface="Calibri" panose="020F0502020204030204" pitchFamily="34" charset="0"/>
                      </a:rPr>
                      <m:t>𝐴</m:t>
                    </m:r>
                  </m:oMath>
                </a14:m>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to</a:t>
                </a:r>
                <a:r>
                  <a:rPr lang="de-AT" sz="1800" dirty="0">
                    <a:latin typeface="Calibri" panose="020F0502020204030204" pitchFamily="34" charset="0"/>
                    <a:ea typeface="Calibri" panose="020F0502020204030204" pitchFamily="34" charset="0"/>
                    <a:cs typeface="Calibri" panose="020F0502020204030204" pitchFamily="34" charset="0"/>
                  </a:rPr>
                  <a:t> a </a:t>
                </a:r>
                <a:r>
                  <a:rPr lang="de-AT" sz="1800" dirty="0" err="1">
                    <a:latin typeface="Calibri" panose="020F0502020204030204" pitchFamily="34" charset="0"/>
                    <a:ea typeface="Calibri" panose="020F0502020204030204" pitchFamily="34" charset="0"/>
                    <a:cs typeface="Calibri" panose="020F0502020204030204" pitchFamily="34" charset="0"/>
                  </a:rPr>
                  <a:t>node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from</a:t>
                </a:r>
                <a:r>
                  <a:rPr lang="de-AT" sz="1800" dirty="0">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de-AT" sz="1800" i="1" dirty="0" smtClean="0">
                        <a:latin typeface="Cambria Math" panose="02040503050406030204" pitchFamily="18" charset="0"/>
                        <a:ea typeface="Calibri" panose="020F0502020204030204" pitchFamily="34" charset="0"/>
                        <a:cs typeface="Calibri" panose="020F0502020204030204" pitchFamily="34" charset="0"/>
                      </a:rPr>
                      <m:t>𝑉</m:t>
                    </m:r>
                    <m:r>
                      <a:rPr lang="de-AT" sz="1800" i="1" dirty="0" smtClean="0">
                        <a:latin typeface="Cambria Math" panose="02040503050406030204" pitchFamily="18" charset="0"/>
                        <a:ea typeface="Calibri" panose="020F0502020204030204" pitchFamily="34" charset="0"/>
                        <a:cs typeface="Calibri" panose="020F0502020204030204" pitchFamily="34" charset="0"/>
                      </a:rPr>
                      <m:t> – </m:t>
                    </m:r>
                    <m:r>
                      <a:rPr lang="de-AT" sz="1800" i="1" dirty="0" smtClean="0">
                        <a:latin typeface="Cambria Math" panose="02040503050406030204" pitchFamily="18" charset="0"/>
                        <a:ea typeface="Calibri" panose="020F0502020204030204" pitchFamily="34" charset="0"/>
                        <a:cs typeface="Calibri" panose="020F0502020204030204" pitchFamily="34" charset="0"/>
                      </a:rPr>
                      <m:t>𝐴</m:t>
                    </m:r>
                    <m:r>
                      <a:rPr lang="de-AT" sz="1800" i="1" dirty="0" smtClean="0">
                        <a:latin typeface="Cambria Math" panose="02040503050406030204" pitchFamily="18" charset="0"/>
                        <a:ea typeface="Calibri" panose="020F0502020204030204" pitchFamily="34" charset="0"/>
                        <a:cs typeface="Calibri" panose="020F0502020204030204" pitchFamily="34" charset="0"/>
                      </a:rPr>
                      <m:t> </m:t>
                    </m:r>
                  </m:oMath>
                </a14:m>
                <a:r>
                  <a:rPr lang="de-AT" sz="1800" dirty="0" err="1">
                    <a:latin typeface="Calibri" panose="020F0502020204030204" pitchFamily="34" charset="0"/>
                    <a:ea typeface="Calibri" panose="020F0502020204030204" pitchFamily="34" charset="0"/>
                    <a:cs typeface="Calibri" panose="020F0502020204030204" pitchFamily="34" charset="0"/>
                  </a:rPr>
                  <a:t>is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added</a:t>
                </a:r>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de-AT" sz="1800" dirty="0">
                    <a:latin typeface="Calibri" panose="020F0502020204030204" pitchFamily="34" charset="0"/>
                    <a:ea typeface="Calibri" panose="020F0502020204030204" pitchFamily="34" charset="0"/>
                    <a:cs typeface="Calibri" panose="020F0502020204030204" pitchFamily="34" charset="0"/>
                  </a:rPr>
                  <a:t>This </a:t>
                </a:r>
                <a:r>
                  <a:rPr lang="de-AT" sz="1800" dirty="0" err="1">
                    <a:latin typeface="Calibri" panose="020F0502020204030204" pitchFamily="34" charset="0"/>
                    <a:ea typeface="Calibri" panose="020F0502020204030204" pitchFamily="34" charset="0"/>
                    <a:cs typeface="Calibri" panose="020F0502020204030204" pitchFamily="34" charset="0"/>
                  </a:rPr>
                  <a:t>is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greedy</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step</a:t>
                </a:r>
                <a:endParaRPr lang="en-US" sz="1800"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4" name="Textplatzhalter 2">
                <a:extLst>
                  <a:ext uri="{FF2B5EF4-FFF2-40B4-BE49-F238E27FC236}">
                    <a16:creationId xmlns:a16="http://schemas.microsoft.com/office/drawing/2014/main" id="{D95A1223-FAAC-4B79-909E-99096DD37757}"/>
                  </a:ext>
                </a:extLst>
              </p:cNvPr>
              <p:cNvSpPr>
                <a:spLocks noGrp="1" noRot="1" noChangeAspect="1" noMove="1" noResize="1" noEditPoints="1" noAdjustHandles="1" noChangeArrowheads="1" noChangeShapeType="1" noTextEdit="1"/>
              </p:cNvSpPr>
              <p:nvPr>
                <p:ph type="body" idx="1"/>
              </p:nvPr>
            </p:nvSpPr>
            <p:spPr>
              <a:xfrm>
                <a:off x="457200" y="1276160"/>
                <a:ext cx="8229300" cy="2777680"/>
              </a:xfrm>
              <a:blipFill>
                <a:blip r:embed="rId3"/>
                <a:stretch>
                  <a:fillRect/>
                </a:stretch>
              </a:blipFill>
            </p:spPr>
            <p:txBody>
              <a:bodyPr/>
              <a:lstStyle/>
              <a:p>
                <a:r>
                  <a:rPr lang="de-AT">
                    <a:noFill/>
                  </a:rPr>
                  <a:t> </a:t>
                </a:r>
              </a:p>
            </p:txBody>
          </p:sp>
        </mc:Fallback>
      </mc:AlternateContent>
    </p:spTree>
    <p:extLst>
      <p:ext uri="{BB962C8B-B14F-4D97-AF65-F5344CB8AC3E}">
        <p14:creationId xmlns:p14="http://schemas.microsoft.com/office/powerpoint/2010/main" val="33256762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Prim’s algorithm</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4294917" y="188990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1561347" y="3030250"/>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8" name="Ellipse 7">
            <a:extLst>
              <a:ext uri="{FF2B5EF4-FFF2-40B4-BE49-F238E27FC236}">
                <a16:creationId xmlns:a16="http://schemas.microsoft.com/office/drawing/2014/main" id="{752AEAEB-3C77-4AEF-AFA9-578EE1AAE409}"/>
              </a:ext>
            </a:extLst>
          </p:cNvPr>
          <p:cNvSpPr>
            <a:spLocks noChangeAspect="1"/>
          </p:cNvSpPr>
          <p:nvPr/>
        </p:nvSpPr>
        <p:spPr>
          <a:xfrm>
            <a:off x="5971285" y="189498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4306247" y="407540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1" name="Ellipse 10">
            <a:extLst>
              <a:ext uri="{FF2B5EF4-FFF2-40B4-BE49-F238E27FC236}">
                <a16:creationId xmlns:a16="http://schemas.microsoft.com/office/drawing/2014/main" id="{E0FE1F20-7860-4EDB-AEA2-FD7055AA10E4}"/>
              </a:ext>
            </a:extLst>
          </p:cNvPr>
          <p:cNvSpPr>
            <a:spLocks noChangeAspect="1"/>
          </p:cNvSpPr>
          <p:nvPr/>
        </p:nvSpPr>
        <p:spPr>
          <a:xfrm>
            <a:off x="5991605" y="4094248"/>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2" name="Ellipse 11">
            <a:extLst>
              <a:ext uri="{FF2B5EF4-FFF2-40B4-BE49-F238E27FC236}">
                <a16:creationId xmlns:a16="http://schemas.microsoft.com/office/drawing/2014/main" id="{F0AB5142-0388-44ED-BC72-B38A2D2645A3}"/>
              </a:ext>
            </a:extLst>
          </p:cNvPr>
          <p:cNvSpPr>
            <a:spLocks noChangeAspect="1"/>
          </p:cNvSpPr>
          <p:nvPr/>
        </p:nvSpPr>
        <p:spPr>
          <a:xfrm>
            <a:off x="7140906" y="3034834"/>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3" name="Ellipse 12">
            <a:extLst>
              <a:ext uri="{FF2B5EF4-FFF2-40B4-BE49-F238E27FC236}">
                <a16:creationId xmlns:a16="http://schemas.microsoft.com/office/drawing/2014/main" id="{DCD3FBCD-E339-4CF5-887A-BB8193F68359}"/>
              </a:ext>
            </a:extLst>
          </p:cNvPr>
          <p:cNvSpPr>
            <a:spLocks noChangeAspect="1"/>
          </p:cNvSpPr>
          <p:nvPr/>
        </p:nvSpPr>
        <p:spPr>
          <a:xfrm>
            <a:off x="3488768" y="3044845"/>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2664028" y="4075403"/>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4407217" y="1925466"/>
                <a:ext cx="4090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𝒄</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4407217" y="1925466"/>
                <a:ext cx="409086"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2"/>
            <a:endCxn id="35" idx="6"/>
          </p:cNvCxnSpPr>
          <p:nvPr/>
        </p:nvCxnSpPr>
        <p:spPr>
          <a:xfrm flipH="1">
            <a:off x="3200052" y="2159907"/>
            <a:ext cx="1094865" cy="467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EF4C0182-B9FA-4BEE-B1A6-BC1D8BA0C05C}"/>
              </a:ext>
            </a:extLst>
          </p:cNvPr>
          <p:cNvCxnSpPr>
            <a:cxnSpLocks noChangeAspect="1"/>
            <a:stCxn id="6" idx="6"/>
            <a:endCxn id="8" idx="2"/>
          </p:cNvCxnSpPr>
          <p:nvPr/>
        </p:nvCxnSpPr>
        <p:spPr>
          <a:xfrm>
            <a:off x="4834917" y="2159907"/>
            <a:ext cx="1136368" cy="50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75F056E-D9DB-482B-A7AD-8A97D9E79599}"/>
              </a:ext>
            </a:extLst>
          </p:cNvPr>
          <p:cNvCxnSpPr>
            <a:cxnSpLocks noChangeAspect="1"/>
            <a:stCxn id="11" idx="2"/>
            <a:endCxn id="10" idx="6"/>
          </p:cNvCxnSpPr>
          <p:nvPr/>
        </p:nvCxnSpPr>
        <p:spPr>
          <a:xfrm flipH="1" flipV="1">
            <a:off x="4846247" y="4345400"/>
            <a:ext cx="1145358" cy="188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B4343DE-46D9-47BE-AFAC-4BCCA412453B}"/>
              </a:ext>
            </a:extLst>
          </p:cNvPr>
          <p:cNvCxnSpPr>
            <a:cxnSpLocks noChangeAspect="1"/>
            <a:stCxn id="13" idx="5"/>
            <a:endCxn id="10" idx="1"/>
          </p:cNvCxnSpPr>
          <p:nvPr/>
        </p:nvCxnSpPr>
        <p:spPr>
          <a:xfrm>
            <a:off x="3949687" y="3505764"/>
            <a:ext cx="435641" cy="64871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52E7495-609B-46AB-90E5-64596785C234}"/>
              </a:ext>
            </a:extLst>
          </p:cNvPr>
          <p:cNvCxnSpPr>
            <a:cxnSpLocks noChangeAspect="1"/>
            <a:stCxn id="35" idx="3"/>
            <a:endCxn id="7" idx="7"/>
          </p:cNvCxnSpPr>
          <p:nvPr/>
        </p:nvCxnSpPr>
        <p:spPr>
          <a:xfrm flipH="1">
            <a:off x="2022266" y="2355501"/>
            <a:ext cx="716867" cy="75383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2022266" y="3491169"/>
            <a:ext cx="720843" cy="6633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3B1CF234-0CAC-45CD-8757-37E964295334}"/>
              </a:ext>
            </a:extLst>
          </p:cNvPr>
          <p:cNvCxnSpPr>
            <a:cxnSpLocks/>
            <a:stCxn id="13" idx="3"/>
            <a:endCxn id="15" idx="7"/>
          </p:cNvCxnSpPr>
          <p:nvPr/>
        </p:nvCxnSpPr>
        <p:spPr>
          <a:xfrm flipH="1">
            <a:off x="3124947" y="3505764"/>
            <a:ext cx="442902" cy="6487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BCFAB5F7-D54F-4708-8C19-457A9FAE8E56}"/>
              </a:ext>
            </a:extLst>
          </p:cNvPr>
          <p:cNvCxnSpPr>
            <a:cxnSpLocks noChangeAspect="1"/>
            <a:stCxn id="8" idx="4"/>
            <a:endCxn id="11" idx="0"/>
          </p:cNvCxnSpPr>
          <p:nvPr/>
        </p:nvCxnSpPr>
        <p:spPr>
          <a:xfrm>
            <a:off x="6241285" y="2434987"/>
            <a:ext cx="20320" cy="165926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3211077" y="4345400"/>
            <a:ext cx="109517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1659402" y="3061759"/>
                <a:ext cx="44435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𝒂</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1659402" y="3061759"/>
                <a:ext cx="44435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7" name="Rechteck 26">
                <a:extLst>
                  <a:ext uri="{FF2B5EF4-FFF2-40B4-BE49-F238E27FC236}">
                    <a16:creationId xmlns:a16="http://schemas.microsoft.com/office/drawing/2014/main" id="{B64E8F0B-53E9-489F-9BAC-D289A39D7333}"/>
                  </a:ext>
                </a:extLst>
              </p:cNvPr>
              <p:cNvSpPr/>
              <p:nvPr/>
            </p:nvSpPr>
            <p:spPr>
              <a:xfrm>
                <a:off x="6058917" y="1925466"/>
                <a:ext cx="45236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𝒅</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7" name="Rechteck 26">
                <a:extLst>
                  <a:ext uri="{FF2B5EF4-FFF2-40B4-BE49-F238E27FC236}">
                    <a16:creationId xmlns:a16="http://schemas.microsoft.com/office/drawing/2014/main" id="{B64E8F0B-53E9-489F-9BAC-D289A39D7333}"/>
                  </a:ext>
                </a:extLst>
              </p:cNvPr>
              <p:cNvSpPr>
                <a:spLocks noRot="1" noChangeAspect="1" noMove="1" noResize="1" noEditPoints="1" noAdjustHandles="1" noChangeArrowheads="1" noChangeShapeType="1" noTextEdit="1"/>
              </p:cNvSpPr>
              <p:nvPr/>
            </p:nvSpPr>
            <p:spPr>
              <a:xfrm>
                <a:off x="6058917" y="1925466"/>
                <a:ext cx="452368" cy="461665"/>
              </a:xfrm>
              <a:prstGeom prst="rect">
                <a:avLst/>
              </a:prstGeom>
              <a:blipFill>
                <a:blip r:embed="rId5"/>
                <a:stretch>
                  <a:fillRect l="-4054"/>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4375067" y="4114568"/>
                <a:ext cx="4619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𝒈</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4375067" y="4114568"/>
                <a:ext cx="461986" cy="461665"/>
              </a:xfrm>
              <a:prstGeom prst="rect">
                <a:avLst/>
              </a:prstGeom>
              <a:blipFill>
                <a:blip r:embed="rId6"/>
                <a:stretch>
                  <a:fillRect l="-4000" b="-10526"/>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0" name="Rechteck 29">
                <a:extLst>
                  <a:ext uri="{FF2B5EF4-FFF2-40B4-BE49-F238E27FC236}">
                    <a16:creationId xmlns:a16="http://schemas.microsoft.com/office/drawing/2014/main" id="{E51A97D1-FBBB-4892-B608-09513C9A1585}"/>
                  </a:ext>
                </a:extLst>
              </p:cNvPr>
              <p:cNvSpPr/>
              <p:nvPr/>
            </p:nvSpPr>
            <p:spPr>
              <a:xfrm>
                <a:off x="5991605" y="4133415"/>
                <a:ext cx="622286"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𝒇</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0" name="Rechteck 29">
                <a:extLst>
                  <a:ext uri="{FF2B5EF4-FFF2-40B4-BE49-F238E27FC236}">
                    <a16:creationId xmlns:a16="http://schemas.microsoft.com/office/drawing/2014/main" id="{E51A97D1-FBBB-4892-B608-09513C9A1585}"/>
                  </a:ext>
                </a:extLst>
              </p:cNvPr>
              <p:cNvSpPr>
                <a:spLocks noRot="1" noChangeAspect="1" noMove="1" noResize="1" noEditPoints="1" noAdjustHandles="1" noChangeArrowheads="1" noChangeShapeType="1" noTextEdit="1"/>
              </p:cNvSpPr>
              <p:nvPr/>
            </p:nvSpPr>
            <p:spPr>
              <a:xfrm>
                <a:off x="5991605" y="4133415"/>
                <a:ext cx="622286" cy="461665"/>
              </a:xfrm>
              <a:prstGeom prst="rect">
                <a:avLst/>
              </a:prstGeom>
              <a:blipFill>
                <a:blip r:embed="rId7"/>
                <a:stretch>
                  <a:fillRect b="-17105"/>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1" name="Rechteck 30">
                <a:extLst>
                  <a:ext uri="{FF2B5EF4-FFF2-40B4-BE49-F238E27FC236}">
                    <a16:creationId xmlns:a16="http://schemas.microsoft.com/office/drawing/2014/main" id="{A9A11FB6-69FC-4B4C-B235-A613F7A85F89}"/>
                  </a:ext>
                </a:extLst>
              </p:cNvPr>
              <p:cNvSpPr/>
              <p:nvPr/>
            </p:nvSpPr>
            <p:spPr>
              <a:xfrm>
                <a:off x="7243767" y="3061759"/>
                <a:ext cx="42191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𝒆</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1" name="Rechteck 30">
                <a:extLst>
                  <a:ext uri="{FF2B5EF4-FFF2-40B4-BE49-F238E27FC236}">
                    <a16:creationId xmlns:a16="http://schemas.microsoft.com/office/drawing/2014/main" id="{A9A11FB6-69FC-4B4C-B235-A613F7A85F89}"/>
                  </a:ext>
                </a:extLst>
              </p:cNvPr>
              <p:cNvSpPr>
                <a:spLocks noRot="1" noChangeAspect="1" noMove="1" noResize="1" noEditPoints="1" noAdjustHandles="1" noChangeArrowheads="1" noChangeShapeType="1" noTextEdit="1"/>
              </p:cNvSpPr>
              <p:nvPr/>
            </p:nvSpPr>
            <p:spPr>
              <a:xfrm>
                <a:off x="7243767" y="3061759"/>
                <a:ext cx="421910" cy="461665"/>
              </a:xfrm>
              <a:prstGeom prst="rect">
                <a:avLst/>
              </a:prstGeom>
              <a:blipFill>
                <a:blip r:embed="rId8"/>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2" name="Rechteck 31">
                <a:extLst>
                  <a:ext uri="{FF2B5EF4-FFF2-40B4-BE49-F238E27FC236}">
                    <a16:creationId xmlns:a16="http://schemas.microsoft.com/office/drawing/2014/main" id="{BBD645A2-0155-4269-9EC2-ADEB8118C6BD}"/>
                  </a:ext>
                </a:extLst>
              </p:cNvPr>
              <p:cNvSpPr/>
              <p:nvPr/>
            </p:nvSpPr>
            <p:spPr>
              <a:xfrm>
                <a:off x="3626094" y="3084012"/>
                <a:ext cx="36740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𝒊</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2" name="Rechteck 31">
                <a:extLst>
                  <a:ext uri="{FF2B5EF4-FFF2-40B4-BE49-F238E27FC236}">
                    <a16:creationId xmlns:a16="http://schemas.microsoft.com/office/drawing/2014/main" id="{BBD645A2-0155-4269-9EC2-ADEB8118C6BD}"/>
                  </a:ext>
                </a:extLst>
              </p:cNvPr>
              <p:cNvSpPr>
                <a:spLocks noRot="1" noChangeAspect="1" noMove="1" noResize="1" noEditPoints="1" noAdjustHandles="1" noChangeArrowheads="1" noChangeShapeType="1" noTextEdit="1"/>
              </p:cNvSpPr>
              <p:nvPr/>
            </p:nvSpPr>
            <p:spPr>
              <a:xfrm>
                <a:off x="3626094" y="3084012"/>
                <a:ext cx="367408" cy="461665"/>
              </a:xfrm>
              <a:prstGeom prst="rect">
                <a:avLst/>
              </a:prstGeom>
              <a:blipFill>
                <a:blip r:embed="rId9"/>
                <a:stretch>
                  <a:fillRect l="-3333"/>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2738460" y="4114568"/>
                <a:ext cx="44755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𝒉</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2738460" y="4114568"/>
                <a:ext cx="447558" cy="461665"/>
              </a:xfrm>
              <a:prstGeom prst="rect">
                <a:avLst/>
              </a:prstGeom>
              <a:blipFill>
                <a:blip r:embed="rId10"/>
                <a:stretch>
                  <a:fillRect l="-4054"/>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2660052" y="1894582"/>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2750622" y="1933749"/>
                <a:ext cx="44114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𝒃</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2750622" y="1933749"/>
                <a:ext cx="441146" cy="461665"/>
              </a:xfrm>
              <a:prstGeom prst="rect">
                <a:avLst/>
              </a:prstGeom>
              <a:blipFill>
                <a:blip r:embed="rId11"/>
                <a:stretch>
                  <a:fillRect l="-4110"/>
                </a:stretch>
              </a:blipFill>
            </p:spPr>
            <p:txBody>
              <a:bodyPr/>
              <a:lstStyle/>
              <a:p>
                <a:r>
                  <a:rPr lang="de-AT">
                    <a:noFill/>
                  </a:rPr>
                  <a:t> </a:t>
                </a:r>
              </a:p>
            </p:txBody>
          </p:sp>
        </mc:Fallback>
      </mc:AlternateContent>
      <p:cxnSp>
        <p:nvCxnSpPr>
          <p:cNvPr id="37" name="Gerader Verbinder 36">
            <a:extLst>
              <a:ext uri="{FF2B5EF4-FFF2-40B4-BE49-F238E27FC236}">
                <a16:creationId xmlns:a16="http://schemas.microsoft.com/office/drawing/2014/main" id="{F3E3843A-E92F-43AB-B0A9-94B985E7C544}"/>
              </a:ext>
            </a:extLst>
          </p:cNvPr>
          <p:cNvCxnSpPr>
            <a:cxnSpLocks/>
            <a:endCxn id="15" idx="0"/>
          </p:cNvCxnSpPr>
          <p:nvPr/>
        </p:nvCxnSpPr>
        <p:spPr>
          <a:xfrm>
            <a:off x="2930052" y="2442402"/>
            <a:ext cx="3976" cy="163300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5" name="Gerader Verbinder 64">
            <a:extLst>
              <a:ext uri="{FF2B5EF4-FFF2-40B4-BE49-F238E27FC236}">
                <a16:creationId xmlns:a16="http://schemas.microsoft.com/office/drawing/2014/main" id="{61EF7CA4-B164-42DC-8D6E-3EC13FCD7DE6}"/>
              </a:ext>
            </a:extLst>
          </p:cNvPr>
          <p:cNvCxnSpPr>
            <a:cxnSpLocks/>
            <a:stCxn id="6" idx="3"/>
            <a:endCxn id="13" idx="7"/>
          </p:cNvCxnSpPr>
          <p:nvPr/>
        </p:nvCxnSpPr>
        <p:spPr>
          <a:xfrm flipH="1">
            <a:off x="3949687" y="2350826"/>
            <a:ext cx="424311" cy="7731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10471F76-5116-4D6B-A155-D73713780F7D}"/>
              </a:ext>
            </a:extLst>
          </p:cNvPr>
          <p:cNvCxnSpPr>
            <a:cxnSpLocks noChangeAspect="1"/>
            <a:stCxn id="6" idx="5"/>
            <a:endCxn id="11" idx="1"/>
          </p:cNvCxnSpPr>
          <p:nvPr/>
        </p:nvCxnSpPr>
        <p:spPr>
          <a:xfrm>
            <a:off x="4755836" y="2350826"/>
            <a:ext cx="1314850" cy="182250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F9C81691-76B6-4234-8E3B-AD67476CAB96}"/>
              </a:ext>
            </a:extLst>
          </p:cNvPr>
          <p:cNvCxnSpPr>
            <a:cxnSpLocks noChangeAspect="1"/>
            <a:endCxn id="12" idx="1"/>
          </p:cNvCxnSpPr>
          <p:nvPr/>
        </p:nvCxnSpPr>
        <p:spPr>
          <a:xfrm>
            <a:off x="6452524" y="2309185"/>
            <a:ext cx="767463" cy="80473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Gerader Verbinder 74">
            <a:extLst>
              <a:ext uri="{FF2B5EF4-FFF2-40B4-BE49-F238E27FC236}">
                <a16:creationId xmlns:a16="http://schemas.microsoft.com/office/drawing/2014/main" id="{6320B7E0-5CD1-44DA-A766-1ED4940C0D64}"/>
              </a:ext>
            </a:extLst>
          </p:cNvPr>
          <p:cNvCxnSpPr>
            <a:cxnSpLocks/>
            <a:stCxn id="12" idx="3"/>
            <a:endCxn id="11" idx="7"/>
          </p:cNvCxnSpPr>
          <p:nvPr/>
        </p:nvCxnSpPr>
        <p:spPr>
          <a:xfrm flipH="1">
            <a:off x="6452524" y="3495753"/>
            <a:ext cx="767463" cy="677576"/>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2052354" y="237766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2052354" y="2377666"/>
                <a:ext cx="437940" cy="461665"/>
              </a:xfrm>
              <a:prstGeom prst="rect">
                <a:avLst/>
              </a:prstGeom>
              <a:blipFill>
                <a:blip r:embed="rId12"/>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2043383"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2043383" y="3761169"/>
                <a:ext cx="437940" cy="461665"/>
              </a:xfrm>
              <a:prstGeom prst="rect">
                <a:avLst/>
              </a:prstGeom>
              <a:blipFill>
                <a:blip r:embed="rId13"/>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2395495" y="2965053"/>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2395495" y="2965053"/>
                <a:ext cx="622285" cy="461665"/>
              </a:xfrm>
              <a:prstGeom prst="rect">
                <a:avLst/>
              </a:prstGeom>
              <a:blipFill>
                <a:blip r:embed="rId14"/>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3545282" y="17172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3545282" y="1717290"/>
                <a:ext cx="437940" cy="461665"/>
              </a:xfrm>
              <a:prstGeom prst="rect">
                <a:avLst/>
              </a:prstGeom>
              <a:blipFill>
                <a:blip r:embed="rId15"/>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2" name="Rechteck 81">
                <a:extLst>
                  <a:ext uri="{FF2B5EF4-FFF2-40B4-BE49-F238E27FC236}">
                    <a16:creationId xmlns:a16="http://schemas.microsoft.com/office/drawing/2014/main" id="{298124D2-8A18-45CC-B439-9F88BE4D7631}"/>
                  </a:ext>
                </a:extLst>
              </p:cNvPr>
              <p:cNvSpPr/>
              <p:nvPr/>
            </p:nvSpPr>
            <p:spPr>
              <a:xfrm>
                <a:off x="5346888" y="168336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2" name="Rechteck 81">
                <a:extLst>
                  <a:ext uri="{FF2B5EF4-FFF2-40B4-BE49-F238E27FC236}">
                    <a16:creationId xmlns:a16="http://schemas.microsoft.com/office/drawing/2014/main" id="{298124D2-8A18-45CC-B439-9F88BE4D7631}"/>
                  </a:ext>
                </a:extLst>
              </p:cNvPr>
              <p:cNvSpPr>
                <a:spLocks noRot="1" noChangeAspect="1" noMove="1" noResize="1" noEditPoints="1" noAdjustHandles="1" noChangeArrowheads="1" noChangeShapeType="1" noTextEdit="1"/>
              </p:cNvSpPr>
              <p:nvPr/>
            </p:nvSpPr>
            <p:spPr>
              <a:xfrm>
                <a:off x="5346888" y="1683365"/>
                <a:ext cx="437940" cy="461665"/>
              </a:xfrm>
              <a:prstGeom prst="rect">
                <a:avLst/>
              </a:prstGeom>
              <a:blipFill>
                <a:blip r:embed="rId16"/>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3" name="Rechteck 82">
                <a:extLst>
                  <a:ext uri="{FF2B5EF4-FFF2-40B4-BE49-F238E27FC236}">
                    <a16:creationId xmlns:a16="http://schemas.microsoft.com/office/drawing/2014/main" id="{B29A7D0E-97DC-420A-84BA-9C2390ACE9A5}"/>
                  </a:ext>
                </a:extLst>
              </p:cNvPr>
              <p:cNvSpPr/>
              <p:nvPr/>
            </p:nvSpPr>
            <p:spPr>
              <a:xfrm>
                <a:off x="3036616" y="346466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3" name="Rechteck 82">
                <a:extLst>
                  <a:ext uri="{FF2B5EF4-FFF2-40B4-BE49-F238E27FC236}">
                    <a16:creationId xmlns:a16="http://schemas.microsoft.com/office/drawing/2014/main" id="{B29A7D0E-97DC-420A-84BA-9C2390ACE9A5}"/>
                  </a:ext>
                </a:extLst>
              </p:cNvPr>
              <p:cNvSpPr>
                <a:spLocks noRot="1" noChangeAspect="1" noMove="1" noResize="1" noEditPoints="1" noAdjustHandles="1" noChangeArrowheads="1" noChangeShapeType="1" noTextEdit="1"/>
              </p:cNvSpPr>
              <p:nvPr/>
            </p:nvSpPr>
            <p:spPr>
              <a:xfrm>
                <a:off x="3036616" y="3464660"/>
                <a:ext cx="437940" cy="461665"/>
              </a:xfrm>
              <a:prstGeom prst="rect">
                <a:avLst/>
              </a:prstGeom>
              <a:blipFill>
                <a:blip r:embed="rId1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4" name="Rechteck 83">
                <a:extLst>
                  <a:ext uri="{FF2B5EF4-FFF2-40B4-BE49-F238E27FC236}">
                    <a16:creationId xmlns:a16="http://schemas.microsoft.com/office/drawing/2014/main" id="{F3F15ADC-C2D3-4D34-92AF-2464C5472C9B}"/>
                  </a:ext>
                </a:extLst>
              </p:cNvPr>
              <p:cNvSpPr/>
              <p:nvPr/>
            </p:nvSpPr>
            <p:spPr>
              <a:xfrm>
                <a:off x="3514598" y="430548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4" name="Rechteck 83">
                <a:extLst>
                  <a:ext uri="{FF2B5EF4-FFF2-40B4-BE49-F238E27FC236}">
                    <a16:creationId xmlns:a16="http://schemas.microsoft.com/office/drawing/2014/main" id="{F3F15ADC-C2D3-4D34-92AF-2464C5472C9B}"/>
                  </a:ext>
                </a:extLst>
              </p:cNvPr>
              <p:cNvSpPr>
                <a:spLocks noRot="1" noChangeAspect="1" noMove="1" noResize="1" noEditPoints="1" noAdjustHandles="1" noChangeArrowheads="1" noChangeShapeType="1" noTextEdit="1"/>
              </p:cNvSpPr>
              <p:nvPr/>
            </p:nvSpPr>
            <p:spPr>
              <a:xfrm>
                <a:off x="3514598" y="4305486"/>
                <a:ext cx="437940" cy="461665"/>
              </a:xfrm>
              <a:prstGeom prst="rect">
                <a:avLst/>
              </a:prstGeom>
              <a:blipFill>
                <a:blip r:embed="rId18"/>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5" name="Rechteck 84">
                <a:extLst>
                  <a:ext uri="{FF2B5EF4-FFF2-40B4-BE49-F238E27FC236}">
                    <a16:creationId xmlns:a16="http://schemas.microsoft.com/office/drawing/2014/main" id="{7D9FB7DE-A05F-468E-9740-BDA433A0C9CE}"/>
                  </a:ext>
                </a:extLst>
              </p:cNvPr>
              <p:cNvSpPr/>
              <p:nvPr/>
            </p:nvSpPr>
            <p:spPr>
              <a:xfrm>
                <a:off x="5298908" y="434540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5" name="Rechteck 84">
                <a:extLst>
                  <a:ext uri="{FF2B5EF4-FFF2-40B4-BE49-F238E27FC236}">
                    <a16:creationId xmlns:a16="http://schemas.microsoft.com/office/drawing/2014/main" id="{7D9FB7DE-A05F-468E-9740-BDA433A0C9CE}"/>
                  </a:ext>
                </a:extLst>
              </p:cNvPr>
              <p:cNvSpPr>
                <a:spLocks noRot="1" noChangeAspect="1" noMove="1" noResize="1" noEditPoints="1" noAdjustHandles="1" noChangeArrowheads="1" noChangeShapeType="1" noTextEdit="1"/>
              </p:cNvSpPr>
              <p:nvPr/>
            </p:nvSpPr>
            <p:spPr>
              <a:xfrm>
                <a:off x="5298908" y="4345400"/>
                <a:ext cx="437940" cy="461665"/>
              </a:xfrm>
              <a:prstGeom prst="rect">
                <a:avLst/>
              </a:prstGeom>
              <a:blipFill>
                <a:blip r:embed="rId19"/>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6" name="Rechteck 85">
                <a:extLst>
                  <a:ext uri="{FF2B5EF4-FFF2-40B4-BE49-F238E27FC236}">
                    <a16:creationId xmlns:a16="http://schemas.microsoft.com/office/drawing/2014/main" id="{06176405-D87B-4121-A46C-7A51EC795EFA}"/>
                  </a:ext>
                </a:extLst>
              </p:cNvPr>
              <p:cNvSpPr/>
              <p:nvPr/>
            </p:nvSpPr>
            <p:spPr>
              <a:xfrm>
                <a:off x="3799108" y="2437931"/>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6" name="Rechteck 85">
                <a:extLst>
                  <a:ext uri="{FF2B5EF4-FFF2-40B4-BE49-F238E27FC236}">
                    <a16:creationId xmlns:a16="http://schemas.microsoft.com/office/drawing/2014/main" id="{06176405-D87B-4121-A46C-7A51EC795EFA}"/>
                  </a:ext>
                </a:extLst>
              </p:cNvPr>
              <p:cNvSpPr>
                <a:spLocks noRot="1" noChangeAspect="1" noMove="1" noResize="1" noEditPoints="1" noAdjustHandles="1" noChangeArrowheads="1" noChangeShapeType="1" noTextEdit="1"/>
              </p:cNvSpPr>
              <p:nvPr/>
            </p:nvSpPr>
            <p:spPr>
              <a:xfrm>
                <a:off x="3799108" y="2437931"/>
                <a:ext cx="437940" cy="461665"/>
              </a:xfrm>
              <a:prstGeom prst="rect">
                <a:avLst/>
              </a:prstGeom>
              <a:blipFill>
                <a:blip r:embed="rId2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7" name="Rechteck 86">
                <a:extLst>
                  <a:ext uri="{FF2B5EF4-FFF2-40B4-BE49-F238E27FC236}">
                    <a16:creationId xmlns:a16="http://schemas.microsoft.com/office/drawing/2014/main" id="{35D57E8A-0CA7-4AAE-9520-47F9FC741CB2}"/>
                  </a:ext>
                </a:extLst>
              </p:cNvPr>
              <p:cNvSpPr/>
              <p:nvPr/>
            </p:nvSpPr>
            <p:spPr>
              <a:xfrm>
                <a:off x="5355429" y="281401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7" name="Rechteck 86">
                <a:extLst>
                  <a:ext uri="{FF2B5EF4-FFF2-40B4-BE49-F238E27FC236}">
                    <a16:creationId xmlns:a16="http://schemas.microsoft.com/office/drawing/2014/main" id="{35D57E8A-0CA7-4AAE-9520-47F9FC741CB2}"/>
                  </a:ext>
                </a:extLst>
              </p:cNvPr>
              <p:cNvSpPr>
                <a:spLocks noRot="1" noChangeAspect="1" noMove="1" noResize="1" noEditPoints="1" noAdjustHandles="1" noChangeArrowheads="1" noChangeShapeType="1" noTextEdit="1"/>
              </p:cNvSpPr>
              <p:nvPr/>
            </p:nvSpPr>
            <p:spPr>
              <a:xfrm>
                <a:off x="5355429" y="2814012"/>
                <a:ext cx="437940" cy="461665"/>
              </a:xfrm>
              <a:prstGeom prst="rect">
                <a:avLst/>
              </a:prstGeom>
              <a:blipFill>
                <a:blip r:embed="rId21"/>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9" name="Rechteck 88">
                <a:extLst>
                  <a:ext uri="{FF2B5EF4-FFF2-40B4-BE49-F238E27FC236}">
                    <a16:creationId xmlns:a16="http://schemas.microsoft.com/office/drawing/2014/main" id="{8FC7DAA1-15B1-4700-9E56-DCB5182CB8B5}"/>
                  </a:ext>
                </a:extLst>
              </p:cNvPr>
              <p:cNvSpPr/>
              <p:nvPr/>
            </p:nvSpPr>
            <p:spPr>
              <a:xfrm>
                <a:off x="6709188" y="3863415"/>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9" name="Rechteck 88">
                <a:extLst>
                  <a:ext uri="{FF2B5EF4-FFF2-40B4-BE49-F238E27FC236}">
                    <a16:creationId xmlns:a16="http://schemas.microsoft.com/office/drawing/2014/main" id="{8FC7DAA1-15B1-4700-9E56-DCB5182CB8B5}"/>
                  </a:ext>
                </a:extLst>
              </p:cNvPr>
              <p:cNvSpPr>
                <a:spLocks noRot="1" noChangeAspect="1" noMove="1" noResize="1" noEditPoints="1" noAdjustHandles="1" noChangeArrowheads="1" noChangeShapeType="1" noTextEdit="1"/>
              </p:cNvSpPr>
              <p:nvPr/>
            </p:nvSpPr>
            <p:spPr>
              <a:xfrm>
                <a:off x="6709188" y="3863415"/>
                <a:ext cx="622285" cy="461665"/>
              </a:xfrm>
              <a:prstGeom prst="rect">
                <a:avLst/>
              </a:prstGeom>
              <a:blipFill>
                <a:blip r:embed="rId22"/>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90" name="Rechteck 89">
                <a:extLst>
                  <a:ext uri="{FF2B5EF4-FFF2-40B4-BE49-F238E27FC236}">
                    <a16:creationId xmlns:a16="http://schemas.microsoft.com/office/drawing/2014/main" id="{4C0F4F8D-E27D-4695-8804-CAADAFBD8953}"/>
                  </a:ext>
                </a:extLst>
              </p:cNvPr>
              <p:cNvSpPr/>
              <p:nvPr/>
            </p:nvSpPr>
            <p:spPr>
              <a:xfrm>
                <a:off x="6228955" y="2899596"/>
                <a:ext cx="6222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0" name="Rechteck 89">
                <a:extLst>
                  <a:ext uri="{FF2B5EF4-FFF2-40B4-BE49-F238E27FC236}">
                    <a16:creationId xmlns:a16="http://schemas.microsoft.com/office/drawing/2014/main" id="{4C0F4F8D-E27D-4695-8804-CAADAFBD8953}"/>
                  </a:ext>
                </a:extLst>
              </p:cNvPr>
              <p:cNvSpPr>
                <a:spLocks noRot="1" noChangeAspect="1" noMove="1" noResize="1" noEditPoints="1" noAdjustHandles="1" noChangeArrowheads="1" noChangeShapeType="1" noTextEdit="1"/>
              </p:cNvSpPr>
              <p:nvPr/>
            </p:nvSpPr>
            <p:spPr>
              <a:xfrm>
                <a:off x="6228955" y="2899596"/>
                <a:ext cx="622286" cy="461665"/>
              </a:xfrm>
              <a:prstGeom prst="rect">
                <a:avLst/>
              </a:prstGeom>
              <a:blipFill>
                <a:blip r:embed="rId23"/>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91" name="Rechteck 90">
                <a:extLst>
                  <a:ext uri="{FF2B5EF4-FFF2-40B4-BE49-F238E27FC236}">
                    <a16:creationId xmlns:a16="http://schemas.microsoft.com/office/drawing/2014/main" id="{28BE0E77-F05D-4B98-B084-627FB321900E}"/>
                  </a:ext>
                </a:extLst>
              </p:cNvPr>
              <p:cNvSpPr/>
              <p:nvPr/>
            </p:nvSpPr>
            <p:spPr>
              <a:xfrm>
                <a:off x="6900870" y="236607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1" name="Rechteck 90">
                <a:extLst>
                  <a:ext uri="{FF2B5EF4-FFF2-40B4-BE49-F238E27FC236}">
                    <a16:creationId xmlns:a16="http://schemas.microsoft.com/office/drawing/2014/main" id="{28BE0E77-F05D-4B98-B084-627FB321900E}"/>
                  </a:ext>
                </a:extLst>
              </p:cNvPr>
              <p:cNvSpPr>
                <a:spLocks noRot="1" noChangeAspect="1" noMove="1" noResize="1" noEditPoints="1" noAdjustHandles="1" noChangeArrowheads="1" noChangeShapeType="1" noTextEdit="1"/>
              </p:cNvSpPr>
              <p:nvPr/>
            </p:nvSpPr>
            <p:spPr>
              <a:xfrm>
                <a:off x="6900870" y="2366070"/>
                <a:ext cx="437940" cy="461665"/>
              </a:xfrm>
              <a:prstGeom prst="rect">
                <a:avLst/>
              </a:prstGeom>
              <a:blipFill>
                <a:blip r:embed="rId24"/>
                <a:stretch>
                  <a:fillRect l="-2778"/>
                </a:stretch>
              </a:blipFill>
            </p:spPr>
            <p:txBody>
              <a:bodyPr/>
              <a:lstStyle/>
              <a:p>
                <a:r>
                  <a:rPr lang="de-AT">
                    <a:noFill/>
                  </a:rPr>
                  <a:t> </a:t>
                </a:r>
              </a:p>
            </p:txBody>
          </p:sp>
        </mc:Fallback>
      </mc:AlternateContent>
    </p:spTree>
    <p:extLst>
      <p:ext uri="{BB962C8B-B14F-4D97-AF65-F5344CB8AC3E}">
        <p14:creationId xmlns:p14="http://schemas.microsoft.com/office/powerpoint/2010/main" val="10131307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Prim’s algorithm</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4294917" y="188990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1561347" y="3030250"/>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8" name="Ellipse 7">
            <a:extLst>
              <a:ext uri="{FF2B5EF4-FFF2-40B4-BE49-F238E27FC236}">
                <a16:creationId xmlns:a16="http://schemas.microsoft.com/office/drawing/2014/main" id="{752AEAEB-3C77-4AEF-AFA9-578EE1AAE409}"/>
              </a:ext>
            </a:extLst>
          </p:cNvPr>
          <p:cNvSpPr>
            <a:spLocks noChangeAspect="1"/>
          </p:cNvSpPr>
          <p:nvPr/>
        </p:nvSpPr>
        <p:spPr>
          <a:xfrm>
            <a:off x="5971285" y="189498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4306247" y="407540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1" name="Ellipse 10">
            <a:extLst>
              <a:ext uri="{FF2B5EF4-FFF2-40B4-BE49-F238E27FC236}">
                <a16:creationId xmlns:a16="http://schemas.microsoft.com/office/drawing/2014/main" id="{E0FE1F20-7860-4EDB-AEA2-FD7055AA10E4}"/>
              </a:ext>
            </a:extLst>
          </p:cNvPr>
          <p:cNvSpPr>
            <a:spLocks noChangeAspect="1"/>
          </p:cNvSpPr>
          <p:nvPr/>
        </p:nvSpPr>
        <p:spPr>
          <a:xfrm>
            <a:off x="5991605" y="4094248"/>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2" name="Ellipse 11">
            <a:extLst>
              <a:ext uri="{FF2B5EF4-FFF2-40B4-BE49-F238E27FC236}">
                <a16:creationId xmlns:a16="http://schemas.microsoft.com/office/drawing/2014/main" id="{F0AB5142-0388-44ED-BC72-B38A2D2645A3}"/>
              </a:ext>
            </a:extLst>
          </p:cNvPr>
          <p:cNvSpPr>
            <a:spLocks noChangeAspect="1"/>
          </p:cNvSpPr>
          <p:nvPr/>
        </p:nvSpPr>
        <p:spPr>
          <a:xfrm>
            <a:off x="7140906" y="3034834"/>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3" name="Ellipse 12">
            <a:extLst>
              <a:ext uri="{FF2B5EF4-FFF2-40B4-BE49-F238E27FC236}">
                <a16:creationId xmlns:a16="http://schemas.microsoft.com/office/drawing/2014/main" id="{DCD3FBCD-E339-4CF5-887A-BB8193F68359}"/>
              </a:ext>
            </a:extLst>
          </p:cNvPr>
          <p:cNvSpPr>
            <a:spLocks noChangeAspect="1"/>
          </p:cNvSpPr>
          <p:nvPr/>
        </p:nvSpPr>
        <p:spPr>
          <a:xfrm>
            <a:off x="3488768" y="3044845"/>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2664028" y="4075403"/>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4407217" y="1925466"/>
                <a:ext cx="4090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𝒄</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4407217" y="1925466"/>
                <a:ext cx="409086"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2"/>
            <a:endCxn id="35" idx="6"/>
          </p:cNvCxnSpPr>
          <p:nvPr/>
        </p:nvCxnSpPr>
        <p:spPr>
          <a:xfrm flipH="1">
            <a:off x="3200052" y="2159907"/>
            <a:ext cx="1094865" cy="467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EF4C0182-B9FA-4BEE-B1A6-BC1D8BA0C05C}"/>
              </a:ext>
            </a:extLst>
          </p:cNvPr>
          <p:cNvCxnSpPr>
            <a:cxnSpLocks noChangeAspect="1"/>
            <a:stCxn id="6" idx="6"/>
            <a:endCxn id="8" idx="2"/>
          </p:cNvCxnSpPr>
          <p:nvPr/>
        </p:nvCxnSpPr>
        <p:spPr>
          <a:xfrm>
            <a:off x="4834917" y="2159907"/>
            <a:ext cx="1136368" cy="50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75F056E-D9DB-482B-A7AD-8A97D9E79599}"/>
              </a:ext>
            </a:extLst>
          </p:cNvPr>
          <p:cNvCxnSpPr>
            <a:cxnSpLocks noChangeAspect="1"/>
            <a:stCxn id="11" idx="2"/>
            <a:endCxn id="10" idx="6"/>
          </p:cNvCxnSpPr>
          <p:nvPr/>
        </p:nvCxnSpPr>
        <p:spPr>
          <a:xfrm flipH="1" flipV="1">
            <a:off x="4846247" y="4345400"/>
            <a:ext cx="1145358" cy="188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B4343DE-46D9-47BE-AFAC-4BCCA412453B}"/>
              </a:ext>
            </a:extLst>
          </p:cNvPr>
          <p:cNvCxnSpPr>
            <a:cxnSpLocks noChangeAspect="1"/>
            <a:stCxn id="13" idx="5"/>
            <a:endCxn id="10" idx="1"/>
          </p:cNvCxnSpPr>
          <p:nvPr/>
        </p:nvCxnSpPr>
        <p:spPr>
          <a:xfrm>
            <a:off x="3949687" y="3505764"/>
            <a:ext cx="435641" cy="64871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52E7495-609B-46AB-90E5-64596785C234}"/>
              </a:ext>
            </a:extLst>
          </p:cNvPr>
          <p:cNvCxnSpPr>
            <a:cxnSpLocks noChangeAspect="1"/>
            <a:stCxn id="35" idx="3"/>
            <a:endCxn id="7" idx="7"/>
          </p:cNvCxnSpPr>
          <p:nvPr/>
        </p:nvCxnSpPr>
        <p:spPr>
          <a:xfrm flipH="1">
            <a:off x="2022266" y="2355501"/>
            <a:ext cx="716867" cy="75383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2022266" y="3491169"/>
            <a:ext cx="720843" cy="6633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3B1CF234-0CAC-45CD-8757-37E964295334}"/>
              </a:ext>
            </a:extLst>
          </p:cNvPr>
          <p:cNvCxnSpPr>
            <a:cxnSpLocks/>
            <a:stCxn id="13" idx="3"/>
            <a:endCxn id="15" idx="7"/>
          </p:cNvCxnSpPr>
          <p:nvPr/>
        </p:nvCxnSpPr>
        <p:spPr>
          <a:xfrm flipH="1">
            <a:off x="3124947" y="3505764"/>
            <a:ext cx="442902" cy="6487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BCFAB5F7-D54F-4708-8C19-457A9FAE8E56}"/>
              </a:ext>
            </a:extLst>
          </p:cNvPr>
          <p:cNvCxnSpPr>
            <a:cxnSpLocks noChangeAspect="1"/>
            <a:stCxn id="8" idx="4"/>
            <a:endCxn id="11" idx="0"/>
          </p:cNvCxnSpPr>
          <p:nvPr/>
        </p:nvCxnSpPr>
        <p:spPr>
          <a:xfrm>
            <a:off x="6241285" y="2434987"/>
            <a:ext cx="20320" cy="165926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3211077" y="4345400"/>
            <a:ext cx="109517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1659402" y="3061759"/>
                <a:ext cx="44435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𝒂</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1659402" y="3061759"/>
                <a:ext cx="44435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7" name="Rechteck 26">
                <a:extLst>
                  <a:ext uri="{FF2B5EF4-FFF2-40B4-BE49-F238E27FC236}">
                    <a16:creationId xmlns:a16="http://schemas.microsoft.com/office/drawing/2014/main" id="{B64E8F0B-53E9-489F-9BAC-D289A39D7333}"/>
                  </a:ext>
                </a:extLst>
              </p:cNvPr>
              <p:cNvSpPr/>
              <p:nvPr/>
            </p:nvSpPr>
            <p:spPr>
              <a:xfrm>
                <a:off x="6058917" y="1925466"/>
                <a:ext cx="45236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𝒅</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7" name="Rechteck 26">
                <a:extLst>
                  <a:ext uri="{FF2B5EF4-FFF2-40B4-BE49-F238E27FC236}">
                    <a16:creationId xmlns:a16="http://schemas.microsoft.com/office/drawing/2014/main" id="{B64E8F0B-53E9-489F-9BAC-D289A39D7333}"/>
                  </a:ext>
                </a:extLst>
              </p:cNvPr>
              <p:cNvSpPr>
                <a:spLocks noRot="1" noChangeAspect="1" noMove="1" noResize="1" noEditPoints="1" noAdjustHandles="1" noChangeArrowheads="1" noChangeShapeType="1" noTextEdit="1"/>
              </p:cNvSpPr>
              <p:nvPr/>
            </p:nvSpPr>
            <p:spPr>
              <a:xfrm>
                <a:off x="6058917" y="1925466"/>
                <a:ext cx="452368" cy="461665"/>
              </a:xfrm>
              <a:prstGeom prst="rect">
                <a:avLst/>
              </a:prstGeom>
              <a:blipFill>
                <a:blip r:embed="rId5"/>
                <a:stretch>
                  <a:fillRect l="-4054"/>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4375067" y="4114568"/>
                <a:ext cx="4619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𝒈</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4375067" y="4114568"/>
                <a:ext cx="461986" cy="461665"/>
              </a:xfrm>
              <a:prstGeom prst="rect">
                <a:avLst/>
              </a:prstGeom>
              <a:blipFill>
                <a:blip r:embed="rId6"/>
                <a:stretch>
                  <a:fillRect l="-4000" b="-10526"/>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0" name="Rechteck 29">
                <a:extLst>
                  <a:ext uri="{FF2B5EF4-FFF2-40B4-BE49-F238E27FC236}">
                    <a16:creationId xmlns:a16="http://schemas.microsoft.com/office/drawing/2014/main" id="{E51A97D1-FBBB-4892-B608-09513C9A1585}"/>
                  </a:ext>
                </a:extLst>
              </p:cNvPr>
              <p:cNvSpPr/>
              <p:nvPr/>
            </p:nvSpPr>
            <p:spPr>
              <a:xfrm>
                <a:off x="5991605" y="4133415"/>
                <a:ext cx="622286"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𝒇</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0" name="Rechteck 29">
                <a:extLst>
                  <a:ext uri="{FF2B5EF4-FFF2-40B4-BE49-F238E27FC236}">
                    <a16:creationId xmlns:a16="http://schemas.microsoft.com/office/drawing/2014/main" id="{E51A97D1-FBBB-4892-B608-09513C9A1585}"/>
                  </a:ext>
                </a:extLst>
              </p:cNvPr>
              <p:cNvSpPr>
                <a:spLocks noRot="1" noChangeAspect="1" noMove="1" noResize="1" noEditPoints="1" noAdjustHandles="1" noChangeArrowheads="1" noChangeShapeType="1" noTextEdit="1"/>
              </p:cNvSpPr>
              <p:nvPr/>
            </p:nvSpPr>
            <p:spPr>
              <a:xfrm>
                <a:off x="5991605" y="4133415"/>
                <a:ext cx="622286" cy="461665"/>
              </a:xfrm>
              <a:prstGeom prst="rect">
                <a:avLst/>
              </a:prstGeom>
              <a:blipFill>
                <a:blip r:embed="rId7"/>
                <a:stretch>
                  <a:fillRect b="-17105"/>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1" name="Rechteck 30">
                <a:extLst>
                  <a:ext uri="{FF2B5EF4-FFF2-40B4-BE49-F238E27FC236}">
                    <a16:creationId xmlns:a16="http://schemas.microsoft.com/office/drawing/2014/main" id="{A9A11FB6-69FC-4B4C-B235-A613F7A85F89}"/>
                  </a:ext>
                </a:extLst>
              </p:cNvPr>
              <p:cNvSpPr/>
              <p:nvPr/>
            </p:nvSpPr>
            <p:spPr>
              <a:xfrm>
                <a:off x="7243767" y="3061759"/>
                <a:ext cx="42191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𝒆</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1" name="Rechteck 30">
                <a:extLst>
                  <a:ext uri="{FF2B5EF4-FFF2-40B4-BE49-F238E27FC236}">
                    <a16:creationId xmlns:a16="http://schemas.microsoft.com/office/drawing/2014/main" id="{A9A11FB6-69FC-4B4C-B235-A613F7A85F89}"/>
                  </a:ext>
                </a:extLst>
              </p:cNvPr>
              <p:cNvSpPr>
                <a:spLocks noRot="1" noChangeAspect="1" noMove="1" noResize="1" noEditPoints="1" noAdjustHandles="1" noChangeArrowheads="1" noChangeShapeType="1" noTextEdit="1"/>
              </p:cNvSpPr>
              <p:nvPr/>
            </p:nvSpPr>
            <p:spPr>
              <a:xfrm>
                <a:off x="7243767" y="3061759"/>
                <a:ext cx="421910" cy="461665"/>
              </a:xfrm>
              <a:prstGeom prst="rect">
                <a:avLst/>
              </a:prstGeom>
              <a:blipFill>
                <a:blip r:embed="rId8"/>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2" name="Rechteck 31">
                <a:extLst>
                  <a:ext uri="{FF2B5EF4-FFF2-40B4-BE49-F238E27FC236}">
                    <a16:creationId xmlns:a16="http://schemas.microsoft.com/office/drawing/2014/main" id="{BBD645A2-0155-4269-9EC2-ADEB8118C6BD}"/>
                  </a:ext>
                </a:extLst>
              </p:cNvPr>
              <p:cNvSpPr/>
              <p:nvPr/>
            </p:nvSpPr>
            <p:spPr>
              <a:xfrm>
                <a:off x="3626094" y="3084012"/>
                <a:ext cx="36740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𝒊</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2" name="Rechteck 31">
                <a:extLst>
                  <a:ext uri="{FF2B5EF4-FFF2-40B4-BE49-F238E27FC236}">
                    <a16:creationId xmlns:a16="http://schemas.microsoft.com/office/drawing/2014/main" id="{BBD645A2-0155-4269-9EC2-ADEB8118C6BD}"/>
                  </a:ext>
                </a:extLst>
              </p:cNvPr>
              <p:cNvSpPr>
                <a:spLocks noRot="1" noChangeAspect="1" noMove="1" noResize="1" noEditPoints="1" noAdjustHandles="1" noChangeArrowheads="1" noChangeShapeType="1" noTextEdit="1"/>
              </p:cNvSpPr>
              <p:nvPr/>
            </p:nvSpPr>
            <p:spPr>
              <a:xfrm>
                <a:off x="3626094" y="3084012"/>
                <a:ext cx="367408" cy="461665"/>
              </a:xfrm>
              <a:prstGeom prst="rect">
                <a:avLst/>
              </a:prstGeom>
              <a:blipFill>
                <a:blip r:embed="rId9"/>
                <a:stretch>
                  <a:fillRect l="-3333"/>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2738460" y="4114568"/>
                <a:ext cx="44755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𝒉</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2738460" y="4114568"/>
                <a:ext cx="447558" cy="461665"/>
              </a:xfrm>
              <a:prstGeom prst="rect">
                <a:avLst/>
              </a:prstGeom>
              <a:blipFill>
                <a:blip r:embed="rId10"/>
                <a:stretch>
                  <a:fillRect l="-4054"/>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2660052" y="1894582"/>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2750622" y="1933749"/>
                <a:ext cx="44114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𝒃</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2750622" y="1933749"/>
                <a:ext cx="441146" cy="461665"/>
              </a:xfrm>
              <a:prstGeom prst="rect">
                <a:avLst/>
              </a:prstGeom>
              <a:blipFill>
                <a:blip r:embed="rId11"/>
                <a:stretch>
                  <a:fillRect l="-4110"/>
                </a:stretch>
              </a:blipFill>
            </p:spPr>
            <p:txBody>
              <a:bodyPr/>
              <a:lstStyle/>
              <a:p>
                <a:r>
                  <a:rPr lang="de-AT">
                    <a:noFill/>
                  </a:rPr>
                  <a:t> </a:t>
                </a:r>
              </a:p>
            </p:txBody>
          </p:sp>
        </mc:Fallback>
      </mc:AlternateContent>
      <p:cxnSp>
        <p:nvCxnSpPr>
          <p:cNvPr id="37" name="Gerader Verbinder 36">
            <a:extLst>
              <a:ext uri="{FF2B5EF4-FFF2-40B4-BE49-F238E27FC236}">
                <a16:creationId xmlns:a16="http://schemas.microsoft.com/office/drawing/2014/main" id="{F3E3843A-E92F-43AB-B0A9-94B985E7C544}"/>
              </a:ext>
            </a:extLst>
          </p:cNvPr>
          <p:cNvCxnSpPr>
            <a:cxnSpLocks/>
            <a:endCxn id="15" idx="0"/>
          </p:cNvCxnSpPr>
          <p:nvPr/>
        </p:nvCxnSpPr>
        <p:spPr>
          <a:xfrm>
            <a:off x="2930052" y="2442402"/>
            <a:ext cx="3976" cy="163300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5" name="Gerader Verbinder 64">
            <a:extLst>
              <a:ext uri="{FF2B5EF4-FFF2-40B4-BE49-F238E27FC236}">
                <a16:creationId xmlns:a16="http://schemas.microsoft.com/office/drawing/2014/main" id="{61EF7CA4-B164-42DC-8D6E-3EC13FCD7DE6}"/>
              </a:ext>
            </a:extLst>
          </p:cNvPr>
          <p:cNvCxnSpPr>
            <a:cxnSpLocks/>
            <a:stCxn id="6" idx="3"/>
            <a:endCxn id="13" idx="7"/>
          </p:cNvCxnSpPr>
          <p:nvPr/>
        </p:nvCxnSpPr>
        <p:spPr>
          <a:xfrm flipH="1">
            <a:off x="3949687" y="2350826"/>
            <a:ext cx="424311" cy="7731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10471F76-5116-4D6B-A155-D73713780F7D}"/>
              </a:ext>
            </a:extLst>
          </p:cNvPr>
          <p:cNvCxnSpPr>
            <a:cxnSpLocks noChangeAspect="1"/>
            <a:stCxn id="6" idx="5"/>
            <a:endCxn id="11" idx="1"/>
          </p:cNvCxnSpPr>
          <p:nvPr/>
        </p:nvCxnSpPr>
        <p:spPr>
          <a:xfrm>
            <a:off x="4755836" y="2350826"/>
            <a:ext cx="1314850" cy="182250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F9C81691-76B6-4234-8E3B-AD67476CAB96}"/>
              </a:ext>
            </a:extLst>
          </p:cNvPr>
          <p:cNvCxnSpPr>
            <a:cxnSpLocks noChangeAspect="1"/>
            <a:endCxn id="12" idx="1"/>
          </p:cNvCxnSpPr>
          <p:nvPr/>
        </p:nvCxnSpPr>
        <p:spPr>
          <a:xfrm>
            <a:off x="6452524" y="2309185"/>
            <a:ext cx="767463" cy="80473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Gerader Verbinder 74">
            <a:extLst>
              <a:ext uri="{FF2B5EF4-FFF2-40B4-BE49-F238E27FC236}">
                <a16:creationId xmlns:a16="http://schemas.microsoft.com/office/drawing/2014/main" id="{6320B7E0-5CD1-44DA-A766-1ED4940C0D64}"/>
              </a:ext>
            </a:extLst>
          </p:cNvPr>
          <p:cNvCxnSpPr>
            <a:cxnSpLocks/>
            <a:stCxn id="12" idx="3"/>
            <a:endCxn id="11" idx="7"/>
          </p:cNvCxnSpPr>
          <p:nvPr/>
        </p:nvCxnSpPr>
        <p:spPr>
          <a:xfrm flipH="1">
            <a:off x="6452524" y="3495753"/>
            <a:ext cx="767463" cy="677576"/>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2052354" y="237766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2052354" y="2377666"/>
                <a:ext cx="437940" cy="461665"/>
              </a:xfrm>
              <a:prstGeom prst="rect">
                <a:avLst/>
              </a:prstGeom>
              <a:blipFill>
                <a:blip r:embed="rId12"/>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2043383"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2043383" y="3761169"/>
                <a:ext cx="437940" cy="461665"/>
              </a:xfrm>
              <a:prstGeom prst="rect">
                <a:avLst/>
              </a:prstGeom>
              <a:blipFill>
                <a:blip r:embed="rId13"/>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2395495" y="2965053"/>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2395495" y="2965053"/>
                <a:ext cx="622285" cy="461665"/>
              </a:xfrm>
              <a:prstGeom prst="rect">
                <a:avLst/>
              </a:prstGeom>
              <a:blipFill>
                <a:blip r:embed="rId14"/>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3545282" y="17172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3545282" y="1717290"/>
                <a:ext cx="437940" cy="461665"/>
              </a:xfrm>
              <a:prstGeom prst="rect">
                <a:avLst/>
              </a:prstGeom>
              <a:blipFill>
                <a:blip r:embed="rId15"/>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2" name="Rechteck 81">
                <a:extLst>
                  <a:ext uri="{FF2B5EF4-FFF2-40B4-BE49-F238E27FC236}">
                    <a16:creationId xmlns:a16="http://schemas.microsoft.com/office/drawing/2014/main" id="{298124D2-8A18-45CC-B439-9F88BE4D7631}"/>
                  </a:ext>
                </a:extLst>
              </p:cNvPr>
              <p:cNvSpPr/>
              <p:nvPr/>
            </p:nvSpPr>
            <p:spPr>
              <a:xfrm>
                <a:off x="5346888" y="168336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2" name="Rechteck 81">
                <a:extLst>
                  <a:ext uri="{FF2B5EF4-FFF2-40B4-BE49-F238E27FC236}">
                    <a16:creationId xmlns:a16="http://schemas.microsoft.com/office/drawing/2014/main" id="{298124D2-8A18-45CC-B439-9F88BE4D7631}"/>
                  </a:ext>
                </a:extLst>
              </p:cNvPr>
              <p:cNvSpPr>
                <a:spLocks noRot="1" noChangeAspect="1" noMove="1" noResize="1" noEditPoints="1" noAdjustHandles="1" noChangeArrowheads="1" noChangeShapeType="1" noTextEdit="1"/>
              </p:cNvSpPr>
              <p:nvPr/>
            </p:nvSpPr>
            <p:spPr>
              <a:xfrm>
                <a:off x="5346888" y="1683365"/>
                <a:ext cx="437940" cy="461665"/>
              </a:xfrm>
              <a:prstGeom prst="rect">
                <a:avLst/>
              </a:prstGeom>
              <a:blipFill>
                <a:blip r:embed="rId16"/>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3" name="Rechteck 82">
                <a:extLst>
                  <a:ext uri="{FF2B5EF4-FFF2-40B4-BE49-F238E27FC236}">
                    <a16:creationId xmlns:a16="http://schemas.microsoft.com/office/drawing/2014/main" id="{B29A7D0E-97DC-420A-84BA-9C2390ACE9A5}"/>
                  </a:ext>
                </a:extLst>
              </p:cNvPr>
              <p:cNvSpPr/>
              <p:nvPr/>
            </p:nvSpPr>
            <p:spPr>
              <a:xfrm>
                <a:off x="3036616" y="346466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3" name="Rechteck 82">
                <a:extLst>
                  <a:ext uri="{FF2B5EF4-FFF2-40B4-BE49-F238E27FC236}">
                    <a16:creationId xmlns:a16="http://schemas.microsoft.com/office/drawing/2014/main" id="{B29A7D0E-97DC-420A-84BA-9C2390ACE9A5}"/>
                  </a:ext>
                </a:extLst>
              </p:cNvPr>
              <p:cNvSpPr>
                <a:spLocks noRot="1" noChangeAspect="1" noMove="1" noResize="1" noEditPoints="1" noAdjustHandles="1" noChangeArrowheads="1" noChangeShapeType="1" noTextEdit="1"/>
              </p:cNvSpPr>
              <p:nvPr/>
            </p:nvSpPr>
            <p:spPr>
              <a:xfrm>
                <a:off x="3036616" y="3464660"/>
                <a:ext cx="437940" cy="461665"/>
              </a:xfrm>
              <a:prstGeom prst="rect">
                <a:avLst/>
              </a:prstGeom>
              <a:blipFill>
                <a:blip r:embed="rId1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4" name="Rechteck 83">
                <a:extLst>
                  <a:ext uri="{FF2B5EF4-FFF2-40B4-BE49-F238E27FC236}">
                    <a16:creationId xmlns:a16="http://schemas.microsoft.com/office/drawing/2014/main" id="{F3F15ADC-C2D3-4D34-92AF-2464C5472C9B}"/>
                  </a:ext>
                </a:extLst>
              </p:cNvPr>
              <p:cNvSpPr/>
              <p:nvPr/>
            </p:nvSpPr>
            <p:spPr>
              <a:xfrm>
                <a:off x="3514598" y="430548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4" name="Rechteck 83">
                <a:extLst>
                  <a:ext uri="{FF2B5EF4-FFF2-40B4-BE49-F238E27FC236}">
                    <a16:creationId xmlns:a16="http://schemas.microsoft.com/office/drawing/2014/main" id="{F3F15ADC-C2D3-4D34-92AF-2464C5472C9B}"/>
                  </a:ext>
                </a:extLst>
              </p:cNvPr>
              <p:cNvSpPr>
                <a:spLocks noRot="1" noChangeAspect="1" noMove="1" noResize="1" noEditPoints="1" noAdjustHandles="1" noChangeArrowheads="1" noChangeShapeType="1" noTextEdit="1"/>
              </p:cNvSpPr>
              <p:nvPr/>
            </p:nvSpPr>
            <p:spPr>
              <a:xfrm>
                <a:off x="3514598" y="4305486"/>
                <a:ext cx="437940" cy="461665"/>
              </a:xfrm>
              <a:prstGeom prst="rect">
                <a:avLst/>
              </a:prstGeom>
              <a:blipFill>
                <a:blip r:embed="rId18"/>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5" name="Rechteck 84">
                <a:extLst>
                  <a:ext uri="{FF2B5EF4-FFF2-40B4-BE49-F238E27FC236}">
                    <a16:creationId xmlns:a16="http://schemas.microsoft.com/office/drawing/2014/main" id="{7D9FB7DE-A05F-468E-9740-BDA433A0C9CE}"/>
                  </a:ext>
                </a:extLst>
              </p:cNvPr>
              <p:cNvSpPr/>
              <p:nvPr/>
            </p:nvSpPr>
            <p:spPr>
              <a:xfrm>
                <a:off x="5298908" y="434540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5" name="Rechteck 84">
                <a:extLst>
                  <a:ext uri="{FF2B5EF4-FFF2-40B4-BE49-F238E27FC236}">
                    <a16:creationId xmlns:a16="http://schemas.microsoft.com/office/drawing/2014/main" id="{7D9FB7DE-A05F-468E-9740-BDA433A0C9CE}"/>
                  </a:ext>
                </a:extLst>
              </p:cNvPr>
              <p:cNvSpPr>
                <a:spLocks noRot="1" noChangeAspect="1" noMove="1" noResize="1" noEditPoints="1" noAdjustHandles="1" noChangeArrowheads="1" noChangeShapeType="1" noTextEdit="1"/>
              </p:cNvSpPr>
              <p:nvPr/>
            </p:nvSpPr>
            <p:spPr>
              <a:xfrm>
                <a:off x="5298908" y="4345400"/>
                <a:ext cx="437940" cy="461665"/>
              </a:xfrm>
              <a:prstGeom prst="rect">
                <a:avLst/>
              </a:prstGeom>
              <a:blipFill>
                <a:blip r:embed="rId19"/>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6" name="Rechteck 85">
                <a:extLst>
                  <a:ext uri="{FF2B5EF4-FFF2-40B4-BE49-F238E27FC236}">
                    <a16:creationId xmlns:a16="http://schemas.microsoft.com/office/drawing/2014/main" id="{06176405-D87B-4121-A46C-7A51EC795EFA}"/>
                  </a:ext>
                </a:extLst>
              </p:cNvPr>
              <p:cNvSpPr/>
              <p:nvPr/>
            </p:nvSpPr>
            <p:spPr>
              <a:xfrm>
                <a:off x="3799108" y="2437931"/>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6" name="Rechteck 85">
                <a:extLst>
                  <a:ext uri="{FF2B5EF4-FFF2-40B4-BE49-F238E27FC236}">
                    <a16:creationId xmlns:a16="http://schemas.microsoft.com/office/drawing/2014/main" id="{06176405-D87B-4121-A46C-7A51EC795EFA}"/>
                  </a:ext>
                </a:extLst>
              </p:cNvPr>
              <p:cNvSpPr>
                <a:spLocks noRot="1" noChangeAspect="1" noMove="1" noResize="1" noEditPoints="1" noAdjustHandles="1" noChangeArrowheads="1" noChangeShapeType="1" noTextEdit="1"/>
              </p:cNvSpPr>
              <p:nvPr/>
            </p:nvSpPr>
            <p:spPr>
              <a:xfrm>
                <a:off x="3799108" y="2437931"/>
                <a:ext cx="437940" cy="461665"/>
              </a:xfrm>
              <a:prstGeom prst="rect">
                <a:avLst/>
              </a:prstGeom>
              <a:blipFill>
                <a:blip r:embed="rId2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7" name="Rechteck 86">
                <a:extLst>
                  <a:ext uri="{FF2B5EF4-FFF2-40B4-BE49-F238E27FC236}">
                    <a16:creationId xmlns:a16="http://schemas.microsoft.com/office/drawing/2014/main" id="{35D57E8A-0CA7-4AAE-9520-47F9FC741CB2}"/>
                  </a:ext>
                </a:extLst>
              </p:cNvPr>
              <p:cNvSpPr/>
              <p:nvPr/>
            </p:nvSpPr>
            <p:spPr>
              <a:xfrm>
                <a:off x="5355429" y="281401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7" name="Rechteck 86">
                <a:extLst>
                  <a:ext uri="{FF2B5EF4-FFF2-40B4-BE49-F238E27FC236}">
                    <a16:creationId xmlns:a16="http://schemas.microsoft.com/office/drawing/2014/main" id="{35D57E8A-0CA7-4AAE-9520-47F9FC741CB2}"/>
                  </a:ext>
                </a:extLst>
              </p:cNvPr>
              <p:cNvSpPr>
                <a:spLocks noRot="1" noChangeAspect="1" noMove="1" noResize="1" noEditPoints="1" noAdjustHandles="1" noChangeArrowheads="1" noChangeShapeType="1" noTextEdit="1"/>
              </p:cNvSpPr>
              <p:nvPr/>
            </p:nvSpPr>
            <p:spPr>
              <a:xfrm>
                <a:off x="5355429" y="2814012"/>
                <a:ext cx="437940" cy="461665"/>
              </a:xfrm>
              <a:prstGeom prst="rect">
                <a:avLst/>
              </a:prstGeom>
              <a:blipFill>
                <a:blip r:embed="rId21"/>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9" name="Rechteck 88">
                <a:extLst>
                  <a:ext uri="{FF2B5EF4-FFF2-40B4-BE49-F238E27FC236}">
                    <a16:creationId xmlns:a16="http://schemas.microsoft.com/office/drawing/2014/main" id="{8FC7DAA1-15B1-4700-9E56-DCB5182CB8B5}"/>
                  </a:ext>
                </a:extLst>
              </p:cNvPr>
              <p:cNvSpPr/>
              <p:nvPr/>
            </p:nvSpPr>
            <p:spPr>
              <a:xfrm>
                <a:off x="6709188" y="3863415"/>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9" name="Rechteck 88">
                <a:extLst>
                  <a:ext uri="{FF2B5EF4-FFF2-40B4-BE49-F238E27FC236}">
                    <a16:creationId xmlns:a16="http://schemas.microsoft.com/office/drawing/2014/main" id="{8FC7DAA1-15B1-4700-9E56-DCB5182CB8B5}"/>
                  </a:ext>
                </a:extLst>
              </p:cNvPr>
              <p:cNvSpPr>
                <a:spLocks noRot="1" noChangeAspect="1" noMove="1" noResize="1" noEditPoints="1" noAdjustHandles="1" noChangeArrowheads="1" noChangeShapeType="1" noTextEdit="1"/>
              </p:cNvSpPr>
              <p:nvPr/>
            </p:nvSpPr>
            <p:spPr>
              <a:xfrm>
                <a:off x="6709188" y="3863415"/>
                <a:ext cx="622285" cy="461665"/>
              </a:xfrm>
              <a:prstGeom prst="rect">
                <a:avLst/>
              </a:prstGeom>
              <a:blipFill>
                <a:blip r:embed="rId22"/>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90" name="Rechteck 89">
                <a:extLst>
                  <a:ext uri="{FF2B5EF4-FFF2-40B4-BE49-F238E27FC236}">
                    <a16:creationId xmlns:a16="http://schemas.microsoft.com/office/drawing/2014/main" id="{4C0F4F8D-E27D-4695-8804-CAADAFBD8953}"/>
                  </a:ext>
                </a:extLst>
              </p:cNvPr>
              <p:cNvSpPr/>
              <p:nvPr/>
            </p:nvSpPr>
            <p:spPr>
              <a:xfrm>
                <a:off x="6228955" y="2899596"/>
                <a:ext cx="6222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0" name="Rechteck 89">
                <a:extLst>
                  <a:ext uri="{FF2B5EF4-FFF2-40B4-BE49-F238E27FC236}">
                    <a16:creationId xmlns:a16="http://schemas.microsoft.com/office/drawing/2014/main" id="{4C0F4F8D-E27D-4695-8804-CAADAFBD8953}"/>
                  </a:ext>
                </a:extLst>
              </p:cNvPr>
              <p:cNvSpPr>
                <a:spLocks noRot="1" noChangeAspect="1" noMove="1" noResize="1" noEditPoints="1" noAdjustHandles="1" noChangeArrowheads="1" noChangeShapeType="1" noTextEdit="1"/>
              </p:cNvSpPr>
              <p:nvPr/>
            </p:nvSpPr>
            <p:spPr>
              <a:xfrm>
                <a:off x="6228955" y="2899596"/>
                <a:ext cx="622286" cy="461665"/>
              </a:xfrm>
              <a:prstGeom prst="rect">
                <a:avLst/>
              </a:prstGeom>
              <a:blipFill>
                <a:blip r:embed="rId23"/>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91" name="Rechteck 90">
                <a:extLst>
                  <a:ext uri="{FF2B5EF4-FFF2-40B4-BE49-F238E27FC236}">
                    <a16:creationId xmlns:a16="http://schemas.microsoft.com/office/drawing/2014/main" id="{28BE0E77-F05D-4B98-B084-627FB321900E}"/>
                  </a:ext>
                </a:extLst>
              </p:cNvPr>
              <p:cNvSpPr/>
              <p:nvPr/>
            </p:nvSpPr>
            <p:spPr>
              <a:xfrm>
                <a:off x="6900870" y="236607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1" name="Rechteck 90">
                <a:extLst>
                  <a:ext uri="{FF2B5EF4-FFF2-40B4-BE49-F238E27FC236}">
                    <a16:creationId xmlns:a16="http://schemas.microsoft.com/office/drawing/2014/main" id="{28BE0E77-F05D-4B98-B084-627FB321900E}"/>
                  </a:ext>
                </a:extLst>
              </p:cNvPr>
              <p:cNvSpPr>
                <a:spLocks noRot="1" noChangeAspect="1" noMove="1" noResize="1" noEditPoints="1" noAdjustHandles="1" noChangeArrowheads="1" noChangeShapeType="1" noTextEdit="1"/>
              </p:cNvSpPr>
              <p:nvPr/>
            </p:nvSpPr>
            <p:spPr>
              <a:xfrm>
                <a:off x="6900870" y="2366070"/>
                <a:ext cx="437940" cy="461665"/>
              </a:xfrm>
              <a:prstGeom prst="rect">
                <a:avLst/>
              </a:prstGeom>
              <a:blipFill>
                <a:blip r:embed="rId24"/>
                <a:stretch>
                  <a:fillRect l="-2778"/>
                </a:stretch>
              </a:blipFill>
            </p:spPr>
            <p:txBody>
              <a:bodyPr/>
              <a:lstStyle/>
              <a:p>
                <a:r>
                  <a:rPr lang="de-AT">
                    <a:noFill/>
                  </a:rPr>
                  <a:t> </a:t>
                </a:r>
              </a:p>
            </p:txBody>
          </p:sp>
        </mc:Fallback>
      </mc:AlternateContent>
    </p:spTree>
    <p:extLst>
      <p:ext uri="{BB962C8B-B14F-4D97-AF65-F5344CB8AC3E}">
        <p14:creationId xmlns:p14="http://schemas.microsoft.com/office/powerpoint/2010/main" val="36254612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Prim’s algorithm</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4294917" y="1889907"/>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1561347" y="3030250"/>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8" name="Ellipse 7">
            <a:extLst>
              <a:ext uri="{FF2B5EF4-FFF2-40B4-BE49-F238E27FC236}">
                <a16:creationId xmlns:a16="http://schemas.microsoft.com/office/drawing/2014/main" id="{752AEAEB-3C77-4AEF-AFA9-578EE1AAE409}"/>
              </a:ext>
            </a:extLst>
          </p:cNvPr>
          <p:cNvSpPr>
            <a:spLocks noChangeAspect="1"/>
          </p:cNvSpPr>
          <p:nvPr/>
        </p:nvSpPr>
        <p:spPr>
          <a:xfrm>
            <a:off x="5971285" y="189498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4306247" y="407540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1" name="Ellipse 10">
            <a:extLst>
              <a:ext uri="{FF2B5EF4-FFF2-40B4-BE49-F238E27FC236}">
                <a16:creationId xmlns:a16="http://schemas.microsoft.com/office/drawing/2014/main" id="{E0FE1F20-7860-4EDB-AEA2-FD7055AA10E4}"/>
              </a:ext>
            </a:extLst>
          </p:cNvPr>
          <p:cNvSpPr>
            <a:spLocks noChangeAspect="1"/>
          </p:cNvSpPr>
          <p:nvPr/>
        </p:nvSpPr>
        <p:spPr>
          <a:xfrm>
            <a:off x="5991605" y="4094248"/>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2" name="Ellipse 11">
            <a:extLst>
              <a:ext uri="{FF2B5EF4-FFF2-40B4-BE49-F238E27FC236}">
                <a16:creationId xmlns:a16="http://schemas.microsoft.com/office/drawing/2014/main" id="{F0AB5142-0388-44ED-BC72-B38A2D2645A3}"/>
              </a:ext>
            </a:extLst>
          </p:cNvPr>
          <p:cNvSpPr>
            <a:spLocks noChangeAspect="1"/>
          </p:cNvSpPr>
          <p:nvPr/>
        </p:nvSpPr>
        <p:spPr>
          <a:xfrm>
            <a:off x="7140906" y="3034834"/>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3" name="Ellipse 12">
            <a:extLst>
              <a:ext uri="{FF2B5EF4-FFF2-40B4-BE49-F238E27FC236}">
                <a16:creationId xmlns:a16="http://schemas.microsoft.com/office/drawing/2014/main" id="{DCD3FBCD-E339-4CF5-887A-BB8193F68359}"/>
              </a:ext>
            </a:extLst>
          </p:cNvPr>
          <p:cNvSpPr>
            <a:spLocks noChangeAspect="1"/>
          </p:cNvSpPr>
          <p:nvPr/>
        </p:nvSpPr>
        <p:spPr>
          <a:xfrm>
            <a:off x="3488768" y="3044845"/>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2664028" y="4075403"/>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4407217" y="1925466"/>
                <a:ext cx="4090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𝒄</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4407217" y="1925466"/>
                <a:ext cx="409086"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2"/>
            <a:endCxn id="35" idx="6"/>
          </p:cNvCxnSpPr>
          <p:nvPr/>
        </p:nvCxnSpPr>
        <p:spPr>
          <a:xfrm flipH="1">
            <a:off x="3200052" y="2159907"/>
            <a:ext cx="1094865" cy="4675"/>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EF4C0182-B9FA-4BEE-B1A6-BC1D8BA0C05C}"/>
              </a:ext>
            </a:extLst>
          </p:cNvPr>
          <p:cNvCxnSpPr>
            <a:cxnSpLocks noChangeAspect="1"/>
            <a:stCxn id="6" idx="6"/>
            <a:endCxn id="8" idx="2"/>
          </p:cNvCxnSpPr>
          <p:nvPr/>
        </p:nvCxnSpPr>
        <p:spPr>
          <a:xfrm>
            <a:off x="4834917" y="2159907"/>
            <a:ext cx="1136368" cy="50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75F056E-D9DB-482B-A7AD-8A97D9E79599}"/>
              </a:ext>
            </a:extLst>
          </p:cNvPr>
          <p:cNvCxnSpPr>
            <a:cxnSpLocks noChangeAspect="1"/>
            <a:stCxn id="11" idx="2"/>
            <a:endCxn id="10" idx="6"/>
          </p:cNvCxnSpPr>
          <p:nvPr/>
        </p:nvCxnSpPr>
        <p:spPr>
          <a:xfrm flipH="1" flipV="1">
            <a:off x="4846247" y="4345400"/>
            <a:ext cx="1145358" cy="188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B4343DE-46D9-47BE-AFAC-4BCCA412453B}"/>
              </a:ext>
            </a:extLst>
          </p:cNvPr>
          <p:cNvCxnSpPr>
            <a:cxnSpLocks noChangeAspect="1"/>
            <a:stCxn id="13" idx="5"/>
            <a:endCxn id="10" idx="1"/>
          </p:cNvCxnSpPr>
          <p:nvPr/>
        </p:nvCxnSpPr>
        <p:spPr>
          <a:xfrm>
            <a:off x="3949687" y="3505764"/>
            <a:ext cx="435641" cy="64871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52E7495-609B-46AB-90E5-64596785C234}"/>
              </a:ext>
            </a:extLst>
          </p:cNvPr>
          <p:cNvCxnSpPr>
            <a:cxnSpLocks noChangeAspect="1"/>
            <a:stCxn id="35" idx="3"/>
            <a:endCxn id="7" idx="7"/>
          </p:cNvCxnSpPr>
          <p:nvPr/>
        </p:nvCxnSpPr>
        <p:spPr>
          <a:xfrm flipH="1">
            <a:off x="2022266" y="2355501"/>
            <a:ext cx="716867" cy="75383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2022266" y="3491169"/>
            <a:ext cx="720843" cy="6633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3B1CF234-0CAC-45CD-8757-37E964295334}"/>
              </a:ext>
            </a:extLst>
          </p:cNvPr>
          <p:cNvCxnSpPr>
            <a:cxnSpLocks/>
            <a:stCxn id="13" idx="3"/>
            <a:endCxn id="15" idx="7"/>
          </p:cNvCxnSpPr>
          <p:nvPr/>
        </p:nvCxnSpPr>
        <p:spPr>
          <a:xfrm flipH="1">
            <a:off x="3124947" y="3505764"/>
            <a:ext cx="442902" cy="6487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BCFAB5F7-D54F-4708-8C19-457A9FAE8E56}"/>
              </a:ext>
            </a:extLst>
          </p:cNvPr>
          <p:cNvCxnSpPr>
            <a:cxnSpLocks noChangeAspect="1"/>
            <a:stCxn id="8" idx="4"/>
            <a:endCxn id="11" idx="0"/>
          </p:cNvCxnSpPr>
          <p:nvPr/>
        </p:nvCxnSpPr>
        <p:spPr>
          <a:xfrm>
            <a:off x="6241285" y="2434987"/>
            <a:ext cx="20320" cy="165926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3211077" y="4345400"/>
            <a:ext cx="109517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1659402" y="3061759"/>
                <a:ext cx="44435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𝒂</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1659402" y="3061759"/>
                <a:ext cx="44435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7" name="Rechteck 26">
                <a:extLst>
                  <a:ext uri="{FF2B5EF4-FFF2-40B4-BE49-F238E27FC236}">
                    <a16:creationId xmlns:a16="http://schemas.microsoft.com/office/drawing/2014/main" id="{B64E8F0B-53E9-489F-9BAC-D289A39D7333}"/>
                  </a:ext>
                </a:extLst>
              </p:cNvPr>
              <p:cNvSpPr/>
              <p:nvPr/>
            </p:nvSpPr>
            <p:spPr>
              <a:xfrm>
                <a:off x="6058917" y="1925466"/>
                <a:ext cx="45236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𝒅</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7" name="Rechteck 26">
                <a:extLst>
                  <a:ext uri="{FF2B5EF4-FFF2-40B4-BE49-F238E27FC236}">
                    <a16:creationId xmlns:a16="http://schemas.microsoft.com/office/drawing/2014/main" id="{B64E8F0B-53E9-489F-9BAC-D289A39D7333}"/>
                  </a:ext>
                </a:extLst>
              </p:cNvPr>
              <p:cNvSpPr>
                <a:spLocks noRot="1" noChangeAspect="1" noMove="1" noResize="1" noEditPoints="1" noAdjustHandles="1" noChangeArrowheads="1" noChangeShapeType="1" noTextEdit="1"/>
              </p:cNvSpPr>
              <p:nvPr/>
            </p:nvSpPr>
            <p:spPr>
              <a:xfrm>
                <a:off x="6058917" y="1925466"/>
                <a:ext cx="452368" cy="461665"/>
              </a:xfrm>
              <a:prstGeom prst="rect">
                <a:avLst/>
              </a:prstGeom>
              <a:blipFill>
                <a:blip r:embed="rId5"/>
                <a:stretch>
                  <a:fillRect l="-4054"/>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4375067" y="4114568"/>
                <a:ext cx="4619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𝒈</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4375067" y="4114568"/>
                <a:ext cx="461986" cy="461665"/>
              </a:xfrm>
              <a:prstGeom prst="rect">
                <a:avLst/>
              </a:prstGeom>
              <a:blipFill>
                <a:blip r:embed="rId6"/>
                <a:stretch>
                  <a:fillRect l="-4000" b="-10526"/>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0" name="Rechteck 29">
                <a:extLst>
                  <a:ext uri="{FF2B5EF4-FFF2-40B4-BE49-F238E27FC236}">
                    <a16:creationId xmlns:a16="http://schemas.microsoft.com/office/drawing/2014/main" id="{E51A97D1-FBBB-4892-B608-09513C9A1585}"/>
                  </a:ext>
                </a:extLst>
              </p:cNvPr>
              <p:cNvSpPr/>
              <p:nvPr/>
            </p:nvSpPr>
            <p:spPr>
              <a:xfrm>
                <a:off x="5991605" y="4133415"/>
                <a:ext cx="622286"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𝒇</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0" name="Rechteck 29">
                <a:extLst>
                  <a:ext uri="{FF2B5EF4-FFF2-40B4-BE49-F238E27FC236}">
                    <a16:creationId xmlns:a16="http://schemas.microsoft.com/office/drawing/2014/main" id="{E51A97D1-FBBB-4892-B608-09513C9A1585}"/>
                  </a:ext>
                </a:extLst>
              </p:cNvPr>
              <p:cNvSpPr>
                <a:spLocks noRot="1" noChangeAspect="1" noMove="1" noResize="1" noEditPoints="1" noAdjustHandles="1" noChangeArrowheads="1" noChangeShapeType="1" noTextEdit="1"/>
              </p:cNvSpPr>
              <p:nvPr/>
            </p:nvSpPr>
            <p:spPr>
              <a:xfrm>
                <a:off x="5991605" y="4133415"/>
                <a:ext cx="622286" cy="461665"/>
              </a:xfrm>
              <a:prstGeom prst="rect">
                <a:avLst/>
              </a:prstGeom>
              <a:blipFill>
                <a:blip r:embed="rId7"/>
                <a:stretch>
                  <a:fillRect b="-17105"/>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1" name="Rechteck 30">
                <a:extLst>
                  <a:ext uri="{FF2B5EF4-FFF2-40B4-BE49-F238E27FC236}">
                    <a16:creationId xmlns:a16="http://schemas.microsoft.com/office/drawing/2014/main" id="{A9A11FB6-69FC-4B4C-B235-A613F7A85F89}"/>
                  </a:ext>
                </a:extLst>
              </p:cNvPr>
              <p:cNvSpPr/>
              <p:nvPr/>
            </p:nvSpPr>
            <p:spPr>
              <a:xfrm>
                <a:off x="7243767" y="3061759"/>
                <a:ext cx="42191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𝒆</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1" name="Rechteck 30">
                <a:extLst>
                  <a:ext uri="{FF2B5EF4-FFF2-40B4-BE49-F238E27FC236}">
                    <a16:creationId xmlns:a16="http://schemas.microsoft.com/office/drawing/2014/main" id="{A9A11FB6-69FC-4B4C-B235-A613F7A85F89}"/>
                  </a:ext>
                </a:extLst>
              </p:cNvPr>
              <p:cNvSpPr>
                <a:spLocks noRot="1" noChangeAspect="1" noMove="1" noResize="1" noEditPoints="1" noAdjustHandles="1" noChangeArrowheads="1" noChangeShapeType="1" noTextEdit="1"/>
              </p:cNvSpPr>
              <p:nvPr/>
            </p:nvSpPr>
            <p:spPr>
              <a:xfrm>
                <a:off x="7243767" y="3061759"/>
                <a:ext cx="421910" cy="461665"/>
              </a:xfrm>
              <a:prstGeom prst="rect">
                <a:avLst/>
              </a:prstGeom>
              <a:blipFill>
                <a:blip r:embed="rId8"/>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2" name="Rechteck 31">
                <a:extLst>
                  <a:ext uri="{FF2B5EF4-FFF2-40B4-BE49-F238E27FC236}">
                    <a16:creationId xmlns:a16="http://schemas.microsoft.com/office/drawing/2014/main" id="{BBD645A2-0155-4269-9EC2-ADEB8118C6BD}"/>
                  </a:ext>
                </a:extLst>
              </p:cNvPr>
              <p:cNvSpPr/>
              <p:nvPr/>
            </p:nvSpPr>
            <p:spPr>
              <a:xfrm>
                <a:off x="3626094" y="3084012"/>
                <a:ext cx="36740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𝒊</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2" name="Rechteck 31">
                <a:extLst>
                  <a:ext uri="{FF2B5EF4-FFF2-40B4-BE49-F238E27FC236}">
                    <a16:creationId xmlns:a16="http://schemas.microsoft.com/office/drawing/2014/main" id="{BBD645A2-0155-4269-9EC2-ADEB8118C6BD}"/>
                  </a:ext>
                </a:extLst>
              </p:cNvPr>
              <p:cNvSpPr>
                <a:spLocks noRot="1" noChangeAspect="1" noMove="1" noResize="1" noEditPoints="1" noAdjustHandles="1" noChangeArrowheads="1" noChangeShapeType="1" noTextEdit="1"/>
              </p:cNvSpPr>
              <p:nvPr/>
            </p:nvSpPr>
            <p:spPr>
              <a:xfrm>
                <a:off x="3626094" y="3084012"/>
                <a:ext cx="367408" cy="461665"/>
              </a:xfrm>
              <a:prstGeom prst="rect">
                <a:avLst/>
              </a:prstGeom>
              <a:blipFill>
                <a:blip r:embed="rId9"/>
                <a:stretch>
                  <a:fillRect l="-3333"/>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2738460" y="4114568"/>
                <a:ext cx="44755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𝒉</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2738460" y="4114568"/>
                <a:ext cx="447558" cy="461665"/>
              </a:xfrm>
              <a:prstGeom prst="rect">
                <a:avLst/>
              </a:prstGeom>
              <a:blipFill>
                <a:blip r:embed="rId10"/>
                <a:stretch>
                  <a:fillRect l="-4054"/>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2660052" y="1894582"/>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2750622" y="1933749"/>
                <a:ext cx="44114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𝒃</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2750622" y="1933749"/>
                <a:ext cx="441146" cy="461665"/>
              </a:xfrm>
              <a:prstGeom prst="rect">
                <a:avLst/>
              </a:prstGeom>
              <a:blipFill>
                <a:blip r:embed="rId11"/>
                <a:stretch>
                  <a:fillRect l="-4110"/>
                </a:stretch>
              </a:blipFill>
            </p:spPr>
            <p:txBody>
              <a:bodyPr/>
              <a:lstStyle/>
              <a:p>
                <a:r>
                  <a:rPr lang="de-AT">
                    <a:noFill/>
                  </a:rPr>
                  <a:t> </a:t>
                </a:r>
              </a:p>
            </p:txBody>
          </p:sp>
        </mc:Fallback>
      </mc:AlternateContent>
      <p:cxnSp>
        <p:nvCxnSpPr>
          <p:cNvPr id="37" name="Gerader Verbinder 36">
            <a:extLst>
              <a:ext uri="{FF2B5EF4-FFF2-40B4-BE49-F238E27FC236}">
                <a16:creationId xmlns:a16="http://schemas.microsoft.com/office/drawing/2014/main" id="{F3E3843A-E92F-43AB-B0A9-94B985E7C544}"/>
              </a:ext>
            </a:extLst>
          </p:cNvPr>
          <p:cNvCxnSpPr>
            <a:cxnSpLocks/>
            <a:endCxn id="15" idx="0"/>
          </p:cNvCxnSpPr>
          <p:nvPr/>
        </p:nvCxnSpPr>
        <p:spPr>
          <a:xfrm>
            <a:off x="2930052" y="2442402"/>
            <a:ext cx="3976" cy="163300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5" name="Gerader Verbinder 64">
            <a:extLst>
              <a:ext uri="{FF2B5EF4-FFF2-40B4-BE49-F238E27FC236}">
                <a16:creationId xmlns:a16="http://schemas.microsoft.com/office/drawing/2014/main" id="{61EF7CA4-B164-42DC-8D6E-3EC13FCD7DE6}"/>
              </a:ext>
            </a:extLst>
          </p:cNvPr>
          <p:cNvCxnSpPr>
            <a:cxnSpLocks/>
            <a:stCxn id="6" idx="3"/>
            <a:endCxn id="13" idx="7"/>
          </p:cNvCxnSpPr>
          <p:nvPr/>
        </p:nvCxnSpPr>
        <p:spPr>
          <a:xfrm flipH="1">
            <a:off x="3949687" y="2350826"/>
            <a:ext cx="424311" cy="7731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10471F76-5116-4D6B-A155-D73713780F7D}"/>
              </a:ext>
            </a:extLst>
          </p:cNvPr>
          <p:cNvCxnSpPr>
            <a:cxnSpLocks noChangeAspect="1"/>
            <a:stCxn id="6" idx="5"/>
            <a:endCxn id="11" idx="1"/>
          </p:cNvCxnSpPr>
          <p:nvPr/>
        </p:nvCxnSpPr>
        <p:spPr>
          <a:xfrm>
            <a:off x="4755836" y="2350826"/>
            <a:ext cx="1314850" cy="182250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F9C81691-76B6-4234-8E3B-AD67476CAB96}"/>
              </a:ext>
            </a:extLst>
          </p:cNvPr>
          <p:cNvCxnSpPr>
            <a:cxnSpLocks noChangeAspect="1"/>
            <a:endCxn id="12" idx="1"/>
          </p:cNvCxnSpPr>
          <p:nvPr/>
        </p:nvCxnSpPr>
        <p:spPr>
          <a:xfrm>
            <a:off x="6452524" y="2309185"/>
            <a:ext cx="767463" cy="80473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Gerader Verbinder 74">
            <a:extLst>
              <a:ext uri="{FF2B5EF4-FFF2-40B4-BE49-F238E27FC236}">
                <a16:creationId xmlns:a16="http://schemas.microsoft.com/office/drawing/2014/main" id="{6320B7E0-5CD1-44DA-A766-1ED4940C0D64}"/>
              </a:ext>
            </a:extLst>
          </p:cNvPr>
          <p:cNvCxnSpPr>
            <a:cxnSpLocks/>
            <a:stCxn id="12" idx="3"/>
            <a:endCxn id="11" idx="7"/>
          </p:cNvCxnSpPr>
          <p:nvPr/>
        </p:nvCxnSpPr>
        <p:spPr>
          <a:xfrm flipH="1">
            <a:off x="6452524" y="3495753"/>
            <a:ext cx="767463" cy="677576"/>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2052354" y="237766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2052354" y="2377666"/>
                <a:ext cx="437940" cy="461665"/>
              </a:xfrm>
              <a:prstGeom prst="rect">
                <a:avLst/>
              </a:prstGeom>
              <a:blipFill>
                <a:blip r:embed="rId12"/>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2043383"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2043383" y="3761169"/>
                <a:ext cx="437940" cy="461665"/>
              </a:xfrm>
              <a:prstGeom prst="rect">
                <a:avLst/>
              </a:prstGeom>
              <a:blipFill>
                <a:blip r:embed="rId13"/>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2395495" y="2965053"/>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2395495" y="2965053"/>
                <a:ext cx="622285" cy="461665"/>
              </a:xfrm>
              <a:prstGeom prst="rect">
                <a:avLst/>
              </a:prstGeom>
              <a:blipFill>
                <a:blip r:embed="rId14"/>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3545282" y="17172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3545282" y="1717290"/>
                <a:ext cx="437940" cy="461665"/>
              </a:xfrm>
              <a:prstGeom prst="rect">
                <a:avLst/>
              </a:prstGeom>
              <a:blipFill>
                <a:blip r:embed="rId15"/>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2" name="Rechteck 81">
                <a:extLst>
                  <a:ext uri="{FF2B5EF4-FFF2-40B4-BE49-F238E27FC236}">
                    <a16:creationId xmlns:a16="http://schemas.microsoft.com/office/drawing/2014/main" id="{298124D2-8A18-45CC-B439-9F88BE4D7631}"/>
                  </a:ext>
                </a:extLst>
              </p:cNvPr>
              <p:cNvSpPr/>
              <p:nvPr/>
            </p:nvSpPr>
            <p:spPr>
              <a:xfrm>
                <a:off x="5346888" y="168336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2" name="Rechteck 81">
                <a:extLst>
                  <a:ext uri="{FF2B5EF4-FFF2-40B4-BE49-F238E27FC236}">
                    <a16:creationId xmlns:a16="http://schemas.microsoft.com/office/drawing/2014/main" id="{298124D2-8A18-45CC-B439-9F88BE4D7631}"/>
                  </a:ext>
                </a:extLst>
              </p:cNvPr>
              <p:cNvSpPr>
                <a:spLocks noRot="1" noChangeAspect="1" noMove="1" noResize="1" noEditPoints="1" noAdjustHandles="1" noChangeArrowheads="1" noChangeShapeType="1" noTextEdit="1"/>
              </p:cNvSpPr>
              <p:nvPr/>
            </p:nvSpPr>
            <p:spPr>
              <a:xfrm>
                <a:off x="5346888" y="1683365"/>
                <a:ext cx="437940" cy="461665"/>
              </a:xfrm>
              <a:prstGeom prst="rect">
                <a:avLst/>
              </a:prstGeom>
              <a:blipFill>
                <a:blip r:embed="rId16"/>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3" name="Rechteck 82">
                <a:extLst>
                  <a:ext uri="{FF2B5EF4-FFF2-40B4-BE49-F238E27FC236}">
                    <a16:creationId xmlns:a16="http://schemas.microsoft.com/office/drawing/2014/main" id="{B29A7D0E-97DC-420A-84BA-9C2390ACE9A5}"/>
                  </a:ext>
                </a:extLst>
              </p:cNvPr>
              <p:cNvSpPr/>
              <p:nvPr/>
            </p:nvSpPr>
            <p:spPr>
              <a:xfrm>
                <a:off x="3036616" y="346466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3" name="Rechteck 82">
                <a:extLst>
                  <a:ext uri="{FF2B5EF4-FFF2-40B4-BE49-F238E27FC236}">
                    <a16:creationId xmlns:a16="http://schemas.microsoft.com/office/drawing/2014/main" id="{B29A7D0E-97DC-420A-84BA-9C2390ACE9A5}"/>
                  </a:ext>
                </a:extLst>
              </p:cNvPr>
              <p:cNvSpPr>
                <a:spLocks noRot="1" noChangeAspect="1" noMove="1" noResize="1" noEditPoints="1" noAdjustHandles="1" noChangeArrowheads="1" noChangeShapeType="1" noTextEdit="1"/>
              </p:cNvSpPr>
              <p:nvPr/>
            </p:nvSpPr>
            <p:spPr>
              <a:xfrm>
                <a:off x="3036616" y="3464660"/>
                <a:ext cx="437940" cy="461665"/>
              </a:xfrm>
              <a:prstGeom prst="rect">
                <a:avLst/>
              </a:prstGeom>
              <a:blipFill>
                <a:blip r:embed="rId1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4" name="Rechteck 83">
                <a:extLst>
                  <a:ext uri="{FF2B5EF4-FFF2-40B4-BE49-F238E27FC236}">
                    <a16:creationId xmlns:a16="http://schemas.microsoft.com/office/drawing/2014/main" id="{F3F15ADC-C2D3-4D34-92AF-2464C5472C9B}"/>
                  </a:ext>
                </a:extLst>
              </p:cNvPr>
              <p:cNvSpPr/>
              <p:nvPr/>
            </p:nvSpPr>
            <p:spPr>
              <a:xfrm>
                <a:off x="3514598" y="430548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4" name="Rechteck 83">
                <a:extLst>
                  <a:ext uri="{FF2B5EF4-FFF2-40B4-BE49-F238E27FC236}">
                    <a16:creationId xmlns:a16="http://schemas.microsoft.com/office/drawing/2014/main" id="{F3F15ADC-C2D3-4D34-92AF-2464C5472C9B}"/>
                  </a:ext>
                </a:extLst>
              </p:cNvPr>
              <p:cNvSpPr>
                <a:spLocks noRot="1" noChangeAspect="1" noMove="1" noResize="1" noEditPoints="1" noAdjustHandles="1" noChangeArrowheads="1" noChangeShapeType="1" noTextEdit="1"/>
              </p:cNvSpPr>
              <p:nvPr/>
            </p:nvSpPr>
            <p:spPr>
              <a:xfrm>
                <a:off x="3514598" y="4305486"/>
                <a:ext cx="437940" cy="461665"/>
              </a:xfrm>
              <a:prstGeom prst="rect">
                <a:avLst/>
              </a:prstGeom>
              <a:blipFill>
                <a:blip r:embed="rId18"/>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5" name="Rechteck 84">
                <a:extLst>
                  <a:ext uri="{FF2B5EF4-FFF2-40B4-BE49-F238E27FC236}">
                    <a16:creationId xmlns:a16="http://schemas.microsoft.com/office/drawing/2014/main" id="{7D9FB7DE-A05F-468E-9740-BDA433A0C9CE}"/>
                  </a:ext>
                </a:extLst>
              </p:cNvPr>
              <p:cNvSpPr/>
              <p:nvPr/>
            </p:nvSpPr>
            <p:spPr>
              <a:xfrm>
                <a:off x="5298908" y="434540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5" name="Rechteck 84">
                <a:extLst>
                  <a:ext uri="{FF2B5EF4-FFF2-40B4-BE49-F238E27FC236}">
                    <a16:creationId xmlns:a16="http://schemas.microsoft.com/office/drawing/2014/main" id="{7D9FB7DE-A05F-468E-9740-BDA433A0C9CE}"/>
                  </a:ext>
                </a:extLst>
              </p:cNvPr>
              <p:cNvSpPr>
                <a:spLocks noRot="1" noChangeAspect="1" noMove="1" noResize="1" noEditPoints="1" noAdjustHandles="1" noChangeArrowheads="1" noChangeShapeType="1" noTextEdit="1"/>
              </p:cNvSpPr>
              <p:nvPr/>
            </p:nvSpPr>
            <p:spPr>
              <a:xfrm>
                <a:off x="5298908" y="4345400"/>
                <a:ext cx="437940" cy="461665"/>
              </a:xfrm>
              <a:prstGeom prst="rect">
                <a:avLst/>
              </a:prstGeom>
              <a:blipFill>
                <a:blip r:embed="rId19"/>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6" name="Rechteck 85">
                <a:extLst>
                  <a:ext uri="{FF2B5EF4-FFF2-40B4-BE49-F238E27FC236}">
                    <a16:creationId xmlns:a16="http://schemas.microsoft.com/office/drawing/2014/main" id="{06176405-D87B-4121-A46C-7A51EC795EFA}"/>
                  </a:ext>
                </a:extLst>
              </p:cNvPr>
              <p:cNvSpPr/>
              <p:nvPr/>
            </p:nvSpPr>
            <p:spPr>
              <a:xfrm>
                <a:off x="3799108" y="2437931"/>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6" name="Rechteck 85">
                <a:extLst>
                  <a:ext uri="{FF2B5EF4-FFF2-40B4-BE49-F238E27FC236}">
                    <a16:creationId xmlns:a16="http://schemas.microsoft.com/office/drawing/2014/main" id="{06176405-D87B-4121-A46C-7A51EC795EFA}"/>
                  </a:ext>
                </a:extLst>
              </p:cNvPr>
              <p:cNvSpPr>
                <a:spLocks noRot="1" noChangeAspect="1" noMove="1" noResize="1" noEditPoints="1" noAdjustHandles="1" noChangeArrowheads="1" noChangeShapeType="1" noTextEdit="1"/>
              </p:cNvSpPr>
              <p:nvPr/>
            </p:nvSpPr>
            <p:spPr>
              <a:xfrm>
                <a:off x="3799108" y="2437931"/>
                <a:ext cx="437940" cy="461665"/>
              </a:xfrm>
              <a:prstGeom prst="rect">
                <a:avLst/>
              </a:prstGeom>
              <a:blipFill>
                <a:blip r:embed="rId2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7" name="Rechteck 86">
                <a:extLst>
                  <a:ext uri="{FF2B5EF4-FFF2-40B4-BE49-F238E27FC236}">
                    <a16:creationId xmlns:a16="http://schemas.microsoft.com/office/drawing/2014/main" id="{35D57E8A-0CA7-4AAE-9520-47F9FC741CB2}"/>
                  </a:ext>
                </a:extLst>
              </p:cNvPr>
              <p:cNvSpPr/>
              <p:nvPr/>
            </p:nvSpPr>
            <p:spPr>
              <a:xfrm>
                <a:off x="5355429" y="281401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7" name="Rechteck 86">
                <a:extLst>
                  <a:ext uri="{FF2B5EF4-FFF2-40B4-BE49-F238E27FC236}">
                    <a16:creationId xmlns:a16="http://schemas.microsoft.com/office/drawing/2014/main" id="{35D57E8A-0CA7-4AAE-9520-47F9FC741CB2}"/>
                  </a:ext>
                </a:extLst>
              </p:cNvPr>
              <p:cNvSpPr>
                <a:spLocks noRot="1" noChangeAspect="1" noMove="1" noResize="1" noEditPoints="1" noAdjustHandles="1" noChangeArrowheads="1" noChangeShapeType="1" noTextEdit="1"/>
              </p:cNvSpPr>
              <p:nvPr/>
            </p:nvSpPr>
            <p:spPr>
              <a:xfrm>
                <a:off x="5355429" y="2814012"/>
                <a:ext cx="437940" cy="461665"/>
              </a:xfrm>
              <a:prstGeom prst="rect">
                <a:avLst/>
              </a:prstGeom>
              <a:blipFill>
                <a:blip r:embed="rId21"/>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9" name="Rechteck 88">
                <a:extLst>
                  <a:ext uri="{FF2B5EF4-FFF2-40B4-BE49-F238E27FC236}">
                    <a16:creationId xmlns:a16="http://schemas.microsoft.com/office/drawing/2014/main" id="{8FC7DAA1-15B1-4700-9E56-DCB5182CB8B5}"/>
                  </a:ext>
                </a:extLst>
              </p:cNvPr>
              <p:cNvSpPr/>
              <p:nvPr/>
            </p:nvSpPr>
            <p:spPr>
              <a:xfrm>
                <a:off x="6709188" y="3863415"/>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9" name="Rechteck 88">
                <a:extLst>
                  <a:ext uri="{FF2B5EF4-FFF2-40B4-BE49-F238E27FC236}">
                    <a16:creationId xmlns:a16="http://schemas.microsoft.com/office/drawing/2014/main" id="{8FC7DAA1-15B1-4700-9E56-DCB5182CB8B5}"/>
                  </a:ext>
                </a:extLst>
              </p:cNvPr>
              <p:cNvSpPr>
                <a:spLocks noRot="1" noChangeAspect="1" noMove="1" noResize="1" noEditPoints="1" noAdjustHandles="1" noChangeArrowheads="1" noChangeShapeType="1" noTextEdit="1"/>
              </p:cNvSpPr>
              <p:nvPr/>
            </p:nvSpPr>
            <p:spPr>
              <a:xfrm>
                <a:off x="6709188" y="3863415"/>
                <a:ext cx="622285" cy="461665"/>
              </a:xfrm>
              <a:prstGeom prst="rect">
                <a:avLst/>
              </a:prstGeom>
              <a:blipFill>
                <a:blip r:embed="rId22"/>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90" name="Rechteck 89">
                <a:extLst>
                  <a:ext uri="{FF2B5EF4-FFF2-40B4-BE49-F238E27FC236}">
                    <a16:creationId xmlns:a16="http://schemas.microsoft.com/office/drawing/2014/main" id="{4C0F4F8D-E27D-4695-8804-CAADAFBD8953}"/>
                  </a:ext>
                </a:extLst>
              </p:cNvPr>
              <p:cNvSpPr/>
              <p:nvPr/>
            </p:nvSpPr>
            <p:spPr>
              <a:xfrm>
                <a:off x="6228955" y="2899596"/>
                <a:ext cx="6222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0" name="Rechteck 89">
                <a:extLst>
                  <a:ext uri="{FF2B5EF4-FFF2-40B4-BE49-F238E27FC236}">
                    <a16:creationId xmlns:a16="http://schemas.microsoft.com/office/drawing/2014/main" id="{4C0F4F8D-E27D-4695-8804-CAADAFBD8953}"/>
                  </a:ext>
                </a:extLst>
              </p:cNvPr>
              <p:cNvSpPr>
                <a:spLocks noRot="1" noChangeAspect="1" noMove="1" noResize="1" noEditPoints="1" noAdjustHandles="1" noChangeArrowheads="1" noChangeShapeType="1" noTextEdit="1"/>
              </p:cNvSpPr>
              <p:nvPr/>
            </p:nvSpPr>
            <p:spPr>
              <a:xfrm>
                <a:off x="6228955" y="2899596"/>
                <a:ext cx="622286" cy="461665"/>
              </a:xfrm>
              <a:prstGeom prst="rect">
                <a:avLst/>
              </a:prstGeom>
              <a:blipFill>
                <a:blip r:embed="rId23"/>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91" name="Rechteck 90">
                <a:extLst>
                  <a:ext uri="{FF2B5EF4-FFF2-40B4-BE49-F238E27FC236}">
                    <a16:creationId xmlns:a16="http://schemas.microsoft.com/office/drawing/2014/main" id="{28BE0E77-F05D-4B98-B084-627FB321900E}"/>
                  </a:ext>
                </a:extLst>
              </p:cNvPr>
              <p:cNvSpPr/>
              <p:nvPr/>
            </p:nvSpPr>
            <p:spPr>
              <a:xfrm>
                <a:off x="6900870" y="236607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1" name="Rechteck 90">
                <a:extLst>
                  <a:ext uri="{FF2B5EF4-FFF2-40B4-BE49-F238E27FC236}">
                    <a16:creationId xmlns:a16="http://schemas.microsoft.com/office/drawing/2014/main" id="{28BE0E77-F05D-4B98-B084-627FB321900E}"/>
                  </a:ext>
                </a:extLst>
              </p:cNvPr>
              <p:cNvSpPr>
                <a:spLocks noRot="1" noChangeAspect="1" noMove="1" noResize="1" noEditPoints="1" noAdjustHandles="1" noChangeArrowheads="1" noChangeShapeType="1" noTextEdit="1"/>
              </p:cNvSpPr>
              <p:nvPr/>
            </p:nvSpPr>
            <p:spPr>
              <a:xfrm>
                <a:off x="6900870" y="2366070"/>
                <a:ext cx="437940" cy="461665"/>
              </a:xfrm>
              <a:prstGeom prst="rect">
                <a:avLst/>
              </a:prstGeom>
              <a:blipFill>
                <a:blip r:embed="rId24"/>
                <a:stretch>
                  <a:fillRect l="-2778"/>
                </a:stretch>
              </a:blipFill>
            </p:spPr>
            <p:txBody>
              <a:bodyPr/>
              <a:lstStyle/>
              <a:p>
                <a:r>
                  <a:rPr lang="de-AT">
                    <a:noFill/>
                  </a:rPr>
                  <a:t> </a:t>
                </a:r>
              </a:p>
            </p:txBody>
          </p:sp>
        </mc:Fallback>
      </mc:AlternateContent>
    </p:spTree>
    <p:extLst>
      <p:ext uri="{BB962C8B-B14F-4D97-AF65-F5344CB8AC3E}">
        <p14:creationId xmlns:p14="http://schemas.microsoft.com/office/powerpoint/2010/main" val="35921015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Prim’s algorithm</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4294917" y="1889907"/>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1561347" y="3030250"/>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8" name="Ellipse 7">
            <a:extLst>
              <a:ext uri="{FF2B5EF4-FFF2-40B4-BE49-F238E27FC236}">
                <a16:creationId xmlns:a16="http://schemas.microsoft.com/office/drawing/2014/main" id="{752AEAEB-3C77-4AEF-AFA9-578EE1AAE409}"/>
              </a:ext>
            </a:extLst>
          </p:cNvPr>
          <p:cNvSpPr>
            <a:spLocks noChangeAspect="1"/>
          </p:cNvSpPr>
          <p:nvPr/>
        </p:nvSpPr>
        <p:spPr>
          <a:xfrm>
            <a:off x="5971285" y="189498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4306247" y="407540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1" name="Ellipse 10">
            <a:extLst>
              <a:ext uri="{FF2B5EF4-FFF2-40B4-BE49-F238E27FC236}">
                <a16:creationId xmlns:a16="http://schemas.microsoft.com/office/drawing/2014/main" id="{E0FE1F20-7860-4EDB-AEA2-FD7055AA10E4}"/>
              </a:ext>
            </a:extLst>
          </p:cNvPr>
          <p:cNvSpPr>
            <a:spLocks noChangeAspect="1"/>
          </p:cNvSpPr>
          <p:nvPr/>
        </p:nvSpPr>
        <p:spPr>
          <a:xfrm>
            <a:off x="5991605" y="4094248"/>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2" name="Ellipse 11">
            <a:extLst>
              <a:ext uri="{FF2B5EF4-FFF2-40B4-BE49-F238E27FC236}">
                <a16:creationId xmlns:a16="http://schemas.microsoft.com/office/drawing/2014/main" id="{F0AB5142-0388-44ED-BC72-B38A2D2645A3}"/>
              </a:ext>
            </a:extLst>
          </p:cNvPr>
          <p:cNvSpPr>
            <a:spLocks noChangeAspect="1"/>
          </p:cNvSpPr>
          <p:nvPr/>
        </p:nvSpPr>
        <p:spPr>
          <a:xfrm>
            <a:off x="7140906" y="3034834"/>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3" name="Ellipse 12">
            <a:extLst>
              <a:ext uri="{FF2B5EF4-FFF2-40B4-BE49-F238E27FC236}">
                <a16:creationId xmlns:a16="http://schemas.microsoft.com/office/drawing/2014/main" id="{DCD3FBCD-E339-4CF5-887A-BB8193F68359}"/>
              </a:ext>
            </a:extLst>
          </p:cNvPr>
          <p:cNvSpPr>
            <a:spLocks noChangeAspect="1"/>
          </p:cNvSpPr>
          <p:nvPr/>
        </p:nvSpPr>
        <p:spPr>
          <a:xfrm>
            <a:off x="3488768" y="3044845"/>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2664028" y="4075403"/>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4407217" y="1925466"/>
                <a:ext cx="4090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𝒄</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4407217" y="1925466"/>
                <a:ext cx="409086"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2"/>
            <a:endCxn id="35" idx="6"/>
          </p:cNvCxnSpPr>
          <p:nvPr/>
        </p:nvCxnSpPr>
        <p:spPr>
          <a:xfrm flipH="1">
            <a:off x="3200052" y="2159907"/>
            <a:ext cx="1094865" cy="4675"/>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EF4C0182-B9FA-4BEE-B1A6-BC1D8BA0C05C}"/>
              </a:ext>
            </a:extLst>
          </p:cNvPr>
          <p:cNvCxnSpPr>
            <a:cxnSpLocks noChangeAspect="1"/>
            <a:stCxn id="6" idx="6"/>
            <a:endCxn id="8" idx="2"/>
          </p:cNvCxnSpPr>
          <p:nvPr/>
        </p:nvCxnSpPr>
        <p:spPr>
          <a:xfrm>
            <a:off x="4834917" y="2159907"/>
            <a:ext cx="1136368" cy="50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75F056E-D9DB-482B-A7AD-8A97D9E79599}"/>
              </a:ext>
            </a:extLst>
          </p:cNvPr>
          <p:cNvCxnSpPr>
            <a:cxnSpLocks noChangeAspect="1"/>
            <a:stCxn id="11" idx="2"/>
            <a:endCxn id="10" idx="6"/>
          </p:cNvCxnSpPr>
          <p:nvPr/>
        </p:nvCxnSpPr>
        <p:spPr>
          <a:xfrm flipH="1" flipV="1">
            <a:off x="4846247" y="4345400"/>
            <a:ext cx="1145358" cy="188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B4343DE-46D9-47BE-AFAC-4BCCA412453B}"/>
              </a:ext>
            </a:extLst>
          </p:cNvPr>
          <p:cNvCxnSpPr>
            <a:cxnSpLocks noChangeAspect="1"/>
            <a:stCxn id="13" idx="5"/>
            <a:endCxn id="10" idx="1"/>
          </p:cNvCxnSpPr>
          <p:nvPr/>
        </p:nvCxnSpPr>
        <p:spPr>
          <a:xfrm>
            <a:off x="3949687" y="3505764"/>
            <a:ext cx="435641" cy="64871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52E7495-609B-46AB-90E5-64596785C234}"/>
              </a:ext>
            </a:extLst>
          </p:cNvPr>
          <p:cNvCxnSpPr>
            <a:cxnSpLocks noChangeAspect="1"/>
            <a:stCxn id="35" idx="3"/>
            <a:endCxn id="7" idx="7"/>
          </p:cNvCxnSpPr>
          <p:nvPr/>
        </p:nvCxnSpPr>
        <p:spPr>
          <a:xfrm flipH="1">
            <a:off x="2022266" y="2355501"/>
            <a:ext cx="716867" cy="75383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2022266" y="3491169"/>
            <a:ext cx="720843" cy="6633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3B1CF234-0CAC-45CD-8757-37E964295334}"/>
              </a:ext>
            </a:extLst>
          </p:cNvPr>
          <p:cNvCxnSpPr>
            <a:cxnSpLocks/>
            <a:stCxn id="13" idx="3"/>
            <a:endCxn id="15" idx="7"/>
          </p:cNvCxnSpPr>
          <p:nvPr/>
        </p:nvCxnSpPr>
        <p:spPr>
          <a:xfrm flipH="1">
            <a:off x="3124947" y="3505764"/>
            <a:ext cx="442902" cy="6487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BCFAB5F7-D54F-4708-8C19-457A9FAE8E56}"/>
              </a:ext>
            </a:extLst>
          </p:cNvPr>
          <p:cNvCxnSpPr>
            <a:cxnSpLocks noChangeAspect="1"/>
            <a:stCxn id="8" idx="4"/>
            <a:endCxn id="11" idx="0"/>
          </p:cNvCxnSpPr>
          <p:nvPr/>
        </p:nvCxnSpPr>
        <p:spPr>
          <a:xfrm>
            <a:off x="6241285" y="2434987"/>
            <a:ext cx="20320" cy="165926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3211077" y="4345400"/>
            <a:ext cx="109517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1659402" y="3061759"/>
                <a:ext cx="44435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𝒂</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1659402" y="3061759"/>
                <a:ext cx="44435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7" name="Rechteck 26">
                <a:extLst>
                  <a:ext uri="{FF2B5EF4-FFF2-40B4-BE49-F238E27FC236}">
                    <a16:creationId xmlns:a16="http://schemas.microsoft.com/office/drawing/2014/main" id="{B64E8F0B-53E9-489F-9BAC-D289A39D7333}"/>
                  </a:ext>
                </a:extLst>
              </p:cNvPr>
              <p:cNvSpPr/>
              <p:nvPr/>
            </p:nvSpPr>
            <p:spPr>
              <a:xfrm>
                <a:off x="6058917" y="1925466"/>
                <a:ext cx="45236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𝒅</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7" name="Rechteck 26">
                <a:extLst>
                  <a:ext uri="{FF2B5EF4-FFF2-40B4-BE49-F238E27FC236}">
                    <a16:creationId xmlns:a16="http://schemas.microsoft.com/office/drawing/2014/main" id="{B64E8F0B-53E9-489F-9BAC-D289A39D7333}"/>
                  </a:ext>
                </a:extLst>
              </p:cNvPr>
              <p:cNvSpPr>
                <a:spLocks noRot="1" noChangeAspect="1" noMove="1" noResize="1" noEditPoints="1" noAdjustHandles="1" noChangeArrowheads="1" noChangeShapeType="1" noTextEdit="1"/>
              </p:cNvSpPr>
              <p:nvPr/>
            </p:nvSpPr>
            <p:spPr>
              <a:xfrm>
                <a:off x="6058917" y="1925466"/>
                <a:ext cx="452368" cy="461665"/>
              </a:xfrm>
              <a:prstGeom prst="rect">
                <a:avLst/>
              </a:prstGeom>
              <a:blipFill>
                <a:blip r:embed="rId5"/>
                <a:stretch>
                  <a:fillRect l="-4054"/>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4375067" y="4114568"/>
                <a:ext cx="4619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𝒈</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4375067" y="4114568"/>
                <a:ext cx="461986" cy="461665"/>
              </a:xfrm>
              <a:prstGeom prst="rect">
                <a:avLst/>
              </a:prstGeom>
              <a:blipFill>
                <a:blip r:embed="rId6"/>
                <a:stretch>
                  <a:fillRect l="-4000" b="-10526"/>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0" name="Rechteck 29">
                <a:extLst>
                  <a:ext uri="{FF2B5EF4-FFF2-40B4-BE49-F238E27FC236}">
                    <a16:creationId xmlns:a16="http://schemas.microsoft.com/office/drawing/2014/main" id="{E51A97D1-FBBB-4892-B608-09513C9A1585}"/>
                  </a:ext>
                </a:extLst>
              </p:cNvPr>
              <p:cNvSpPr/>
              <p:nvPr/>
            </p:nvSpPr>
            <p:spPr>
              <a:xfrm>
                <a:off x="5991605" y="4133415"/>
                <a:ext cx="622286"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𝒇</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0" name="Rechteck 29">
                <a:extLst>
                  <a:ext uri="{FF2B5EF4-FFF2-40B4-BE49-F238E27FC236}">
                    <a16:creationId xmlns:a16="http://schemas.microsoft.com/office/drawing/2014/main" id="{E51A97D1-FBBB-4892-B608-09513C9A1585}"/>
                  </a:ext>
                </a:extLst>
              </p:cNvPr>
              <p:cNvSpPr>
                <a:spLocks noRot="1" noChangeAspect="1" noMove="1" noResize="1" noEditPoints="1" noAdjustHandles="1" noChangeArrowheads="1" noChangeShapeType="1" noTextEdit="1"/>
              </p:cNvSpPr>
              <p:nvPr/>
            </p:nvSpPr>
            <p:spPr>
              <a:xfrm>
                <a:off x="5991605" y="4133415"/>
                <a:ext cx="622286" cy="461665"/>
              </a:xfrm>
              <a:prstGeom prst="rect">
                <a:avLst/>
              </a:prstGeom>
              <a:blipFill>
                <a:blip r:embed="rId7"/>
                <a:stretch>
                  <a:fillRect b="-17105"/>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1" name="Rechteck 30">
                <a:extLst>
                  <a:ext uri="{FF2B5EF4-FFF2-40B4-BE49-F238E27FC236}">
                    <a16:creationId xmlns:a16="http://schemas.microsoft.com/office/drawing/2014/main" id="{A9A11FB6-69FC-4B4C-B235-A613F7A85F89}"/>
                  </a:ext>
                </a:extLst>
              </p:cNvPr>
              <p:cNvSpPr/>
              <p:nvPr/>
            </p:nvSpPr>
            <p:spPr>
              <a:xfrm>
                <a:off x="7243767" y="3061759"/>
                <a:ext cx="42191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𝒆</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1" name="Rechteck 30">
                <a:extLst>
                  <a:ext uri="{FF2B5EF4-FFF2-40B4-BE49-F238E27FC236}">
                    <a16:creationId xmlns:a16="http://schemas.microsoft.com/office/drawing/2014/main" id="{A9A11FB6-69FC-4B4C-B235-A613F7A85F89}"/>
                  </a:ext>
                </a:extLst>
              </p:cNvPr>
              <p:cNvSpPr>
                <a:spLocks noRot="1" noChangeAspect="1" noMove="1" noResize="1" noEditPoints="1" noAdjustHandles="1" noChangeArrowheads="1" noChangeShapeType="1" noTextEdit="1"/>
              </p:cNvSpPr>
              <p:nvPr/>
            </p:nvSpPr>
            <p:spPr>
              <a:xfrm>
                <a:off x="7243767" y="3061759"/>
                <a:ext cx="421910" cy="461665"/>
              </a:xfrm>
              <a:prstGeom prst="rect">
                <a:avLst/>
              </a:prstGeom>
              <a:blipFill>
                <a:blip r:embed="rId8"/>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2" name="Rechteck 31">
                <a:extLst>
                  <a:ext uri="{FF2B5EF4-FFF2-40B4-BE49-F238E27FC236}">
                    <a16:creationId xmlns:a16="http://schemas.microsoft.com/office/drawing/2014/main" id="{BBD645A2-0155-4269-9EC2-ADEB8118C6BD}"/>
                  </a:ext>
                </a:extLst>
              </p:cNvPr>
              <p:cNvSpPr/>
              <p:nvPr/>
            </p:nvSpPr>
            <p:spPr>
              <a:xfrm>
                <a:off x="3626094" y="3084012"/>
                <a:ext cx="36740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𝒊</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2" name="Rechteck 31">
                <a:extLst>
                  <a:ext uri="{FF2B5EF4-FFF2-40B4-BE49-F238E27FC236}">
                    <a16:creationId xmlns:a16="http://schemas.microsoft.com/office/drawing/2014/main" id="{BBD645A2-0155-4269-9EC2-ADEB8118C6BD}"/>
                  </a:ext>
                </a:extLst>
              </p:cNvPr>
              <p:cNvSpPr>
                <a:spLocks noRot="1" noChangeAspect="1" noMove="1" noResize="1" noEditPoints="1" noAdjustHandles="1" noChangeArrowheads="1" noChangeShapeType="1" noTextEdit="1"/>
              </p:cNvSpPr>
              <p:nvPr/>
            </p:nvSpPr>
            <p:spPr>
              <a:xfrm>
                <a:off x="3626094" y="3084012"/>
                <a:ext cx="367408" cy="461665"/>
              </a:xfrm>
              <a:prstGeom prst="rect">
                <a:avLst/>
              </a:prstGeom>
              <a:blipFill>
                <a:blip r:embed="rId9"/>
                <a:stretch>
                  <a:fillRect l="-3333"/>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2738460" y="4114568"/>
                <a:ext cx="44755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𝒉</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2738460" y="4114568"/>
                <a:ext cx="447558" cy="461665"/>
              </a:xfrm>
              <a:prstGeom prst="rect">
                <a:avLst/>
              </a:prstGeom>
              <a:blipFill>
                <a:blip r:embed="rId10"/>
                <a:stretch>
                  <a:fillRect l="-4054"/>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2660052" y="1894582"/>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2750622" y="1933749"/>
                <a:ext cx="44114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𝒃</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2750622" y="1933749"/>
                <a:ext cx="441146" cy="461665"/>
              </a:xfrm>
              <a:prstGeom prst="rect">
                <a:avLst/>
              </a:prstGeom>
              <a:blipFill>
                <a:blip r:embed="rId11"/>
                <a:stretch>
                  <a:fillRect l="-4110"/>
                </a:stretch>
              </a:blipFill>
            </p:spPr>
            <p:txBody>
              <a:bodyPr/>
              <a:lstStyle/>
              <a:p>
                <a:r>
                  <a:rPr lang="de-AT">
                    <a:noFill/>
                  </a:rPr>
                  <a:t> </a:t>
                </a:r>
              </a:p>
            </p:txBody>
          </p:sp>
        </mc:Fallback>
      </mc:AlternateContent>
      <p:cxnSp>
        <p:nvCxnSpPr>
          <p:cNvPr id="37" name="Gerader Verbinder 36">
            <a:extLst>
              <a:ext uri="{FF2B5EF4-FFF2-40B4-BE49-F238E27FC236}">
                <a16:creationId xmlns:a16="http://schemas.microsoft.com/office/drawing/2014/main" id="{F3E3843A-E92F-43AB-B0A9-94B985E7C544}"/>
              </a:ext>
            </a:extLst>
          </p:cNvPr>
          <p:cNvCxnSpPr>
            <a:cxnSpLocks/>
            <a:endCxn id="15" idx="0"/>
          </p:cNvCxnSpPr>
          <p:nvPr/>
        </p:nvCxnSpPr>
        <p:spPr>
          <a:xfrm>
            <a:off x="2930052" y="2442402"/>
            <a:ext cx="3976" cy="163300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5" name="Gerader Verbinder 64">
            <a:extLst>
              <a:ext uri="{FF2B5EF4-FFF2-40B4-BE49-F238E27FC236}">
                <a16:creationId xmlns:a16="http://schemas.microsoft.com/office/drawing/2014/main" id="{61EF7CA4-B164-42DC-8D6E-3EC13FCD7DE6}"/>
              </a:ext>
            </a:extLst>
          </p:cNvPr>
          <p:cNvCxnSpPr>
            <a:cxnSpLocks/>
            <a:stCxn id="6" idx="3"/>
            <a:endCxn id="13" idx="7"/>
          </p:cNvCxnSpPr>
          <p:nvPr/>
        </p:nvCxnSpPr>
        <p:spPr>
          <a:xfrm flipH="1">
            <a:off x="3949687" y="2350826"/>
            <a:ext cx="424311" cy="77310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10471F76-5116-4D6B-A155-D73713780F7D}"/>
              </a:ext>
            </a:extLst>
          </p:cNvPr>
          <p:cNvCxnSpPr>
            <a:cxnSpLocks noChangeAspect="1"/>
            <a:stCxn id="6" idx="5"/>
            <a:endCxn id="11" idx="1"/>
          </p:cNvCxnSpPr>
          <p:nvPr/>
        </p:nvCxnSpPr>
        <p:spPr>
          <a:xfrm>
            <a:off x="4755836" y="2350826"/>
            <a:ext cx="1314850" cy="182250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F9C81691-76B6-4234-8E3B-AD67476CAB96}"/>
              </a:ext>
            </a:extLst>
          </p:cNvPr>
          <p:cNvCxnSpPr>
            <a:cxnSpLocks noChangeAspect="1"/>
            <a:endCxn id="12" idx="1"/>
          </p:cNvCxnSpPr>
          <p:nvPr/>
        </p:nvCxnSpPr>
        <p:spPr>
          <a:xfrm>
            <a:off x="6452524" y="2309185"/>
            <a:ext cx="767463" cy="80473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Gerader Verbinder 74">
            <a:extLst>
              <a:ext uri="{FF2B5EF4-FFF2-40B4-BE49-F238E27FC236}">
                <a16:creationId xmlns:a16="http://schemas.microsoft.com/office/drawing/2014/main" id="{6320B7E0-5CD1-44DA-A766-1ED4940C0D64}"/>
              </a:ext>
            </a:extLst>
          </p:cNvPr>
          <p:cNvCxnSpPr>
            <a:cxnSpLocks/>
            <a:stCxn id="12" idx="3"/>
            <a:endCxn id="11" idx="7"/>
          </p:cNvCxnSpPr>
          <p:nvPr/>
        </p:nvCxnSpPr>
        <p:spPr>
          <a:xfrm flipH="1">
            <a:off x="6452524" y="3495753"/>
            <a:ext cx="767463" cy="677576"/>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2052354" y="237766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2052354" y="2377666"/>
                <a:ext cx="437940" cy="461665"/>
              </a:xfrm>
              <a:prstGeom prst="rect">
                <a:avLst/>
              </a:prstGeom>
              <a:blipFill>
                <a:blip r:embed="rId12"/>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2043383"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2043383" y="3761169"/>
                <a:ext cx="437940" cy="461665"/>
              </a:xfrm>
              <a:prstGeom prst="rect">
                <a:avLst/>
              </a:prstGeom>
              <a:blipFill>
                <a:blip r:embed="rId13"/>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2395495" y="2965053"/>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2395495" y="2965053"/>
                <a:ext cx="622285" cy="461665"/>
              </a:xfrm>
              <a:prstGeom prst="rect">
                <a:avLst/>
              </a:prstGeom>
              <a:blipFill>
                <a:blip r:embed="rId14"/>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3545282" y="17172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3545282" y="1717290"/>
                <a:ext cx="437940" cy="461665"/>
              </a:xfrm>
              <a:prstGeom prst="rect">
                <a:avLst/>
              </a:prstGeom>
              <a:blipFill>
                <a:blip r:embed="rId15"/>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2" name="Rechteck 81">
                <a:extLst>
                  <a:ext uri="{FF2B5EF4-FFF2-40B4-BE49-F238E27FC236}">
                    <a16:creationId xmlns:a16="http://schemas.microsoft.com/office/drawing/2014/main" id="{298124D2-8A18-45CC-B439-9F88BE4D7631}"/>
                  </a:ext>
                </a:extLst>
              </p:cNvPr>
              <p:cNvSpPr/>
              <p:nvPr/>
            </p:nvSpPr>
            <p:spPr>
              <a:xfrm>
                <a:off x="5346888" y="168336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2" name="Rechteck 81">
                <a:extLst>
                  <a:ext uri="{FF2B5EF4-FFF2-40B4-BE49-F238E27FC236}">
                    <a16:creationId xmlns:a16="http://schemas.microsoft.com/office/drawing/2014/main" id="{298124D2-8A18-45CC-B439-9F88BE4D7631}"/>
                  </a:ext>
                </a:extLst>
              </p:cNvPr>
              <p:cNvSpPr>
                <a:spLocks noRot="1" noChangeAspect="1" noMove="1" noResize="1" noEditPoints="1" noAdjustHandles="1" noChangeArrowheads="1" noChangeShapeType="1" noTextEdit="1"/>
              </p:cNvSpPr>
              <p:nvPr/>
            </p:nvSpPr>
            <p:spPr>
              <a:xfrm>
                <a:off x="5346888" y="1683365"/>
                <a:ext cx="437940" cy="461665"/>
              </a:xfrm>
              <a:prstGeom prst="rect">
                <a:avLst/>
              </a:prstGeom>
              <a:blipFill>
                <a:blip r:embed="rId16"/>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3" name="Rechteck 82">
                <a:extLst>
                  <a:ext uri="{FF2B5EF4-FFF2-40B4-BE49-F238E27FC236}">
                    <a16:creationId xmlns:a16="http://schemas.microsoft.com/office/drawing/2014/main" id="{B29A7D0E-97DC-420A-84BA-9C2390ACE9A5}"/>
                  </a:ext>
                </a:extLst>
              </p:cNvPr>
              <p:cNvSpPr/>
              <p:nvPr/>
            </p:nvSpPr>
            <p:spPr>
              <a:xfrm>
                <a:off x="3036616" y="346466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3" name="Rechteck 82">
                <a:extLst>
                  <a:ext uri="{FF2B5EF4-FFF2-40B4-BE49-F238E27FC236}">
                    <a16:creationId xmlns:a16="http://schemas.microsoft.com/office/drawing/2014/main" id="{B29A7D0E-97DC-420A-84BA-9C2390ACE9A5}"/>
                  </a:ext>
                </a:extLst>
              </p:cNvPr>
              <p:cNvSpPr>
                <a:spLocks noRot="1" noChangeAspect="1" noMove="1" noResize="1" noEditPoints="1" noAdjustHandles="1" noChangeArrowheads="1" noChangeShapeType="1" noTextEdit="1"/>
              </p:cNvSpPr>
              <p:nvPr/>
            </p:nvSpPr>
            <p:spPr>
              <a:xfrm>
                <a:off x="3036616" y="3464660"/>
                <a:ext cx="437940" cy="461665"/>
              </a:xfrm>
              <a:prstGeom prst="rect">
                <a:avLst/>
              </a:prstGeom>
              <a:blipFill>
                <a:blip r:embed="rId1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4" name="Rechteck 83">
                <a:extLst>
                  <a:ext uri="{FF2B5EF4-FFF2-40B4-BE49-F238E27FC236}">
                    <a16:creationId xmlns:a16="http://schemas.microsoft.com/office/drawing/2014/main" id="{F3F15ADC-C2D3-4D34-92AF-2464C5472C9B}"/>
                  </a:ext>
                </a:extLst>
              </p:cNvPr>
              <p:cNvSpPr/>
              <p:nvPr/>
            </p:nvSpPr>
            <p:spPr>
              <a:xfrm>
                <a:off x="3514598" y="430548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4" name="Rechteck 83">
                <a:extLst>
                  <a:ext uri="{FF2B5EF4-FFF2-40B4-BE49-F238E27FC236}">
                    <a16:creationId xmlns:a16="http://schemas.microsoft.com/office/drawing/2014/main" id="{F3F15ADC-C2D3-4D34-92AF-2464C5472C9B}"/>
                  </a:ext>
                </a:extLst>
              </p:cNvPr>
              <p:cNvSpPr>
                <a:spLocks noRot="1" noChangeAspect="1" noMove="1" noResize="1" noEditPoints="1" noAdjustHandles="1" noChangeArrowheads="1" noChangeShapeType="1" noTextEdit="1"/>
              </p:cNvSpPr>
              <p:nvPr/>
            </p:nvSpPr>
            <p:spPr>
              <a:xfrm>
                <a:off x="3514598" y="4305486"/>
                <a:ext cx="437940" cy="461665"/>
              </a:xfrm>
              <a:prstGeom prst="rect">
                <a:avLst/>
              </a:prstGeom>
              <a:blipFill>
                <a:blip r:embed="rId18"/>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5" name="Rechteck 84">
                <a:extLst>
                  <a:ext uri="{FF2B5EF4-FFF2-40B4-BE49-F238E27FC236}">
                    <a16:creationId xmlns:a16="http://schemas.microsoft.com/office/drawing/2014/main" id="{7D9FB7DE-A05F-468E-9740-BDA433A0C9CE}"/>
                  </a:ext>
                </a:extLst>
              </p:cNvPr>
              <p:cNvSpPr/>
              <p:nvPr/>
            </p:nvSpPr>
            <p:spPr>
              <a:xfrm>
                <a:off x="5298908" y="434540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5" name="Rechteck 84">
                <a:extLst>
                  <a:ext uri="{FF2B5EF4-FFF2-40B4-BE49-F238E27FC236}">
                    <a16:creationId xmlns:a16="http://schemas.microsoft.com/office/drawing/2014/main" id="{7D9FB7DE-A05F-468E-9740-BDA433A0C9CE}"/>
                  </a:ext>
                </a:extLst>
              </p:cNvPr>
              <p:cNvSpPr>
                <a:spLocks noRot="1" noChangeAspect="1" noMove="1" noResize="1" noEditPoints="1" noAdjustHandles="1" noChangeArrowheads="1" noChangeShapeType="1" noTextEdit="1"/>
              </p:cNvSpPr>
              <p:nvPr/>
            </p:nvSpPr>
            <p:spPr>
              <a:xfrm>
                <a:off x="5298908" y="4345400"/>
                <a:ext cx="437940" cy="461665"/>
              </a:xfrm>
              <a:prstGeom prst="rect">
                <a:avLst/>
              </a:prstGeom>
              <a:blipFill>
                <a:blip r:embed="rId19"/>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6" name="Rechteck 85">
                <a:extLst>
                  <a:ext uri="{FF2B5EF4-FFF2-40B4-BE49-F238E27FC236}">
                    <a16:creationId xmlns:a16="http://schemas.microsoft.com/office/drawing/2014/main" id="{06176405-D87B-4121-A46C-7A51EC795EFA}"/>
                  </a:ext>
                </a:extLst>
              </p:cNvPr>
              <p:cNvSpPr/>
              <p:nvPr/>
            </p:nvSpPr>
            <p:spPr>
              <a:xfrm>
                <a:off x="3799108" y="2437931"/>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6" name="Rechteck 85">
                <a:extLst>
                  <a:ext uri="{FF2B5EF4-FFF2-40B4-BE49-F238E27FC236}">
                    <a16:creationId xmlns:a16="http://schemas.microsoft.com/office/drawing/2014/main" id="{06176405-D87B-4121-A46C-7A51EC795EFA}"/>
                  </a:ext>
                </a:extLst>
              </p:cNvPr>
              <p:cNvSpPr>
                <a:spLocks noRot="1" noChangeAspect="1" noMove="1" noResize="1" noEditPoints="1" noAdjustHandles="1" noChangeArrowheads="1" noChangeShapeType="1" noTextEdit="1"/>
              </p:cNvSpPr>
              <p:nvPr/>
            </p:nvSpPr>
            <p:spPr>
              <a:xfrm>
                <a:off x="3799108" y="2437931"/>
                <a:ext cx="437940" cy="461665"/>
              </a:xfrm>
              <a:prstGeom prst="rect">
                <a:avLst/>
              </a:prstGeom>
              <a:blipFill>
                <a:blip r:embed="rId2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7" name="Rechteck 86">
                <a:extLst>
                  <a:ext uri="{FF2B5EF4-FFF2-40B4-BE49-F238E27FC236}">
                    <a16:creationId xmlns:a16="http://schemas.microsoft.com/office/drawing/2014/main" id="{35D57E8A-0CA7-4AAE-9520-47F9FC741CB2}"/>
                  </a:ext>
                </a:extLst>
              </p:cNvPr>
              <p:cNvSpPr/>
              <p:nvPr/>
            </p:nvSpPr>
            <p:spPr>
              <a:xfrm>
                <a:off x="5355429" y="281401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7" name="Rechteck 86">
                <a:extLst>
                  <a:ext uri="{FF2B5EF4-FFF2-40B4-BE49-F238E27FC236}">
                    <a16:creationId xmlns:a16="http://schemas.microsoft.com/office/drawing/2014/main" id="{35D57E8A-0CA7-4AAE-9520-47F9FC741CB2}"/>
                  </a:ext>
                </a:extLst>
              </p:cNvPr>
              <p:cNvSpPr>
                <a:spLocks noRot="1" noChangeAspect="1" noMove="1" noResize="1" noEditPoints="1" noAdjustHandles="1" noChangeArrowheads="1" noChangeShapeType="1" noTextEdit="1"/>
              </p:cNvSpPr>
              <p:nvPr/>
            </p:nvSpPr>
            <p:spPr>
              <a:xfrm>
                <a:off x="5355429" y="2814012"/>
                <a:ext cx="437940" cy="461665"/>
              </a:xfrm>
              <a:prstGeom prst="rect">
                <a:avLst/>
              </a:prstGeom>
              <a:blipFill>
                <a:blip r:embed="rId21"/>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9" name="Rechteck 88">
                <a:extLst>
                  <a:ext uri="{FF2B5EF4-FFF2-40B4-BE49-F238E27FC236}">
                    <a16:creationId xmlns:a16="http://schemas.microsoft.com/office/drawing/2014/main" id="{8FC7DAA1-15B1-4700-9E56-DCB5182CB8B5}"/>
                  </a:ext>
                </a:extLst>
              </p:cNvPr>
              <p:cNvSpPr/>
              <p:nvPr/>
            </p:nvSpPr>
            <p:spPr>
              <a:xfrm>
                <a:off x="6709188" y="3863415"/>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9" name="Rechteck 88">
                <a:extLst>
                  <a:ext uri="{FF2B5EF4-FFF2-40B4-BE49-F238E27FC236}">
                    <a16:creationId xmlns:a16="http://schemas.microsoft.com/office/drawing/2014/main" id="{8FC7DAA1-15B1-4700-9E56-DCB5182CB8B5}"/>
                  </a:ext>
                </a:extLst>
              </p:cNvPr>
              <p:cNvSpPr>
                <a:spLocks noRot="1" noChangeAspect="1" noMove="1" noResize="1" noEditPoints="1" noAdjustHandles="1" noChangeArrowheads="1" noChangeShapeType="1" noTextEdit="1"/>
              </p:cNvSpPr>
              <p:nvPr/>
            </p:nvSpPr>
            <p:spPr>
              <a:xfrm>
                <a:off x="6709188" y="3863415"/>
                <a:ext cx="622285" cy="461665"/>
              </a:xfrm>
              <a:prstGeom prst="rect">
                <a:avLst/>
              </a:prstGeom>
              <a:blipFill>
                <a:blip r:embed="rId22"/>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90" name="Rechteck 89">
                <a:extLst>
                  <a:ext uri="{FF2B5EF4-FFF2-40B4-BE49-F238E27FC236}">
                    <a16:creationId xmlns:a16="http://schemas.microsoft.com/office/drawing/2014/main" id="{4C0F4F8D-E27D-4695-8804-CAADAFBD8953}"/>
                  </a:ext>
                </a:extLst>
              </p:cNvPr>
              <p:cNvSpPr/>
              <p:nvPr/>
            </p:nvSpPr>
            <p:spPr>
              <a:xfrm>
                <a:off x="6228955" y="2899596"/>
                <a:ext cx="6222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0" name="Rechteck 89">
                <a:extLst>
                  <a:ext uri="{FF2B5EF4-FFF2-40B4-BE49-F238E27FC236}">
                    <a16:creationId xmlns:a16="http://schemas.microsoft.com/office/drawing/2014/main" id="{4C0F4F8D-E27D-4695-8804-CAADAFBD8953}"/>
                  </a:ext>
                </a:extLst>
              </p:cNvPr>
              <p:cNvSpPr>
                <a:spLocks noRot="1" noChangeAspect="1" noMove="1" noResize="1" noEditPoints="1" noAdjustHandles="1" noChangeArrowheads="1" noChangeShapeType="1" noTextEdit="1"/>
              </p:cNvSpPr>
              <p:nvPr/>
            </p:nvSpPr>
            <p:spPr>
              <a:xfrm>
                <a:off x="6228955" y="2899596"/>
                <a:ext cx="622286" cy="461665"/>
              </a:xfrm>
              <a:prstGeom prst="rect">
                <a:avLst/>
              </a:prstGeom>
              <a:blipFill>
                <a:blip r:embed="rId23"/>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91" name="Rechteck 90">
                <a:extLst>
                  <a:ext uri="{FF2B5EF4-FFF2-40B4-BE49-F238E27FC236}">
                    <a16:creationId xmlns:a16="http://schemas.microsoft.com/office/drawing/2014/main" id="{28BE0E77-F05D-4B98-B084-627FB321900E}"/>
                  </a:ext>
                </a:extLst>
              </p:cNvPr>
              <p:cNvSpPr/>
              <p:nvPr/>
            </p:nvSpPr>
            <p:spPr>
              <a:xfrm>
                <a:off x="6900870" y="236607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1" name="Rechteck 90">
                <a:extLst>
                  <a:ext uri="{FF2B5EF4-FFF2-40B4-BE49-F238E27FC236}">
                    <a16:creationId xmlns:a16="http://schemas.microsoft.com/office/drawing/2014/main" id="{28BE0E77-F05D-4B98-B084-627FB321900E}"/>
                  </a:ext>
                </a:extLst>
              </p:cNvPr>
              <p:cNvSpPr>
                <a:spLocks noRot="1" noChangeAspect="1" noMove="1" noResize="1" noEditPoints="1" noAdjustHandles="1" noChangeArrowheads="1" noChangeShapeType="1" noTextEdit="1"/>
              </p:cNvSpPr>
              <p:nvPr/>
            </p:nvSpPr>
            <p:spPr>
              <a:xfrm>
                <a:off x="6900870" y="2366070"/>
                <a:ext cx="437940" cy="461665"/>
              </a:xfrm>
              <a:prstGeom prst="rect">
                <a:avLst/>
              </a:prstGeom>
              <a:blipFill>
                <a:blip r:embed="rId24"/>
                <a:stretch>
                  <a:fillRect l="-2778"/>
                </a:stretch>
              </a:blipFill>
            </p:spPr>
            <p:txBody>
              <a:bodyPr/>
              <a:lstStyle/>
              <a:p>
                <a:r>
                  <a:rPr lang="de-AT">
                    <a:noFill/>
                  </a:rPr>
                  <a:t> </a:t>
                </a:r>
              </a:p>
            </p:txBody>
          </p:sp>
        </mc:Fallback>
      </mc:AlternateContent>
    </p:spTree>
    <p:extLst>
      <p:ext uri="{BB962C8B-B14F-4D97-AF65-F5344CB8AC3E}">
        <p14:creationId xmlns:p14="http://schemas.microsoft.com/office/powerpoint/2010/main" val="31315480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Prim’s algorithm</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4294917" y="1889907"/>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1561347" y="3030250"/>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8" name="Ellipse 7">
            <a:extLst>
              <a:ext uri="{FF2B5EF4-FFF2-40B4-BE49-F238E27FC236}">
                <a16:creationId xmlns:a16="http://schemas.microsoft.com/office/drawing/2014/main" id="{752AEAEB-3C77-4AEF-AFA9-578EE1AAE409}"/>
              </a:ext>
            </a:extLst>
          </p:cNvPr>
          <p:cNvSpPr>
            <a:spLocks noChangeAspect="1"/>
          </p:cNvSpPr>
          <p:nvPr/>
        </p:nvSpPr>
        <p:spPr>
          <a:xfrm>
            <a:off x="5971285" y="189498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4306247" y="407540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1" name="Ellipse 10">
            <a:extLst>
              <a:ext uri="{FF2B5EF4-FFF2-40B4-BE49-F238E27FC236}">
                <a16:creationId xmlns:a16="http://schemas.microsoft.com/office/drawing/2014/main" id="{E0FE1F20-7860-4EDB-AEA2-FD7055AA10E4}"/>
              </a:ext>
            </a:extLst>
          </p:cNvPr>
          <p:cNvSpPr>
            <a:spLocks noChangeAspect="1"/>
          </p:cNvSpPr>
          <p:nvPr/>
        </p:nvSpPr>
        <p:spPr>
          <a:xfrm>
            <a:off x="5991605" y="4094248"/>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2" name="Ellipse 11">
            <a:extLst>
              <a:ext uri="{FF2B5EF4-FFF2-40B4-BE49-F238E27FC236}">
                <a16:creationId xmlns:a16="http://schemas.microsoft.com/office/drawing/2014/main" id="{F0AB5142-0388-44ED-BC72-B38A2D2645A3}"/>
              </a:ext>
            </a:extLst>
          </p:cNvPr>
          <p:cNvSpPr>
            <a:spLocks noChangeAspect="1"/>
          </p:cNvSpPr>
          <p:nvPr/>
        </p:nvSpPr>
        <p:spPr>
          <a:xfrm>
            <a:off x="7140906" y="3034834"/>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3" name="Ellipse 12">
            <a:extLst>
              <a:ext uri="{FF2B5EF4-FFF2-40B4-BE49-F238E27FC236}">
                <a16:creationId xmlns:a16="http://schemas.microsoft.com/office/drawing/2014/main" id="{DCD3FBCD-E339-4CF5-887A-BB8193F68359}"/>
              </a:ext>
            </a:extLst>
          </p:cNvPr>
          <p:cNvSpPr>
            <a:spLocks noChangeAspect="1"/>
          </p:cNvSpPr>
          <p:nvPr/>
        </p:nvSpPr>
        <p:spPr>
          <a:xfrm>
            <a:off x="3488768" y="3044845"/>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2664028" y="4075403"/>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4407217" y="1925466"/>
                <a:ext cx="4090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𝒄</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4407217" y="1925466"/>
                <a:ext cx="409086"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2"/>
            <a:endCxn id="35" idx="6"/>
          </p:cNvCxnSpPr>
          <p:nvPr/>
        </p:nvCxnSpPr>
        <p:spPr>
          <a:xfrm flipH="1">
            <a:off x="3200052" y="2159907"/>
            <a:ext cx="1094865" cy="4675"/>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EF4C0182-B9FA-4BEE-B1A6-BC1D8BA0C05C}"/>
              </a:ext>
            </a:extLst>
          </p:cNvPr>
          <p:cNvCxnSpPr>
            <a:cxnSpLocks noChangeAspect="1"/>
            <a:stCxn id="6" idx="6"/>
            <a:endCxn id="8" idx="2"/>
          </p:cNvCxnSpPr>
          <p:nvPr/>
        </p:nvCxnSpPr>
        <p:spPr>
          <a:xfrm>
            <a:off x="4834917" y="2159907"/>
            <a:ext cx="1136368" cy="50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75F056E-D9DB-482B-A7AD-8A97D9E79599}"/>
              </a:ext>
            </a:extLst>
          </p:cNvPr>
          <p:cNvCxnSpPr>
            <a:cxnSpLocks noChangeAspect="1"/>
            <a:stCxn id="11" idx="2"/>
            <a:endCxn id="10" idx="6"/>
          </p:cNvCxnSpPr>
          <p:nvPr/>
        </p:nvCxnSpPr>
        <p:spPr>
          <a:xfrm flipH="1" flipV="1">
            <a:off x="4846247" y="4345400"/>
            <a:ext cx="1145358" cy="188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B4343DE-46D9-47BE-AFAC-4BCCA412453B}"/>
              </a:ext>
            </a:extLst>
          </p:cNvPr>
          <p:cNvCxnSpPr>
            <a:cxnSpLocks noChangeAspect="1"/>
            <a:stCxn id="13" idx="5"/>
            <a:endCxn id="10" idx="1"/>
          </p:cNvCxnSpPr>
          <p:nvPr/>
        </p:nvCxnSpPr>
        <p:spPr>
          <a:xfrm>
            <a:off x="3949687" y="3505764"/>
            <a:ext cx="435641" cy="64871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52E7495-609B-46AB-90E5-64596785C234}"/>
              </a:ext>
            </a:extLst>
          </p:cNvPr>
          <p:cNvCxnSpPr>
            <a:cxnSpLocks noChangeAspect="1"/>
            <a:stCxn id="35" idx="3"/>
            <a:endCxn id="7" idx="7"/>
          </p:cNvCxnSpPr>
          <p:nvPr/>
        </p:nvCxnSpPr>
        <p:spPr>
          <a:xfrm flipH="1">
            <a:off x="2022266" y="2355501"/>
            <a:ext cx="716867" cy="75383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2022266" y="3491169"/>
            <a:ext cx="720843" cy="6633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3B1CF234-0CAC-45CD-8757-37E964295334}"/>
              </a:ext>
            </a:extLst>
          </p:cNvPr>
          <p:cNvCxnSpPr>
            <a:cxnSpLocks/>
            <a:stCxn id="13" idx="3"/>
            <a:endCxn id="15" idx="7"/>
          </p:cNvCxnSpPr>
          <p:nvPr/>
        </p:nvCxnSpPr>
        <p:spPr>
          <a:xfrm flipH="1">
            <a:off x="3124947" y="3505764"/>
            <a:ext cx="442902" cy="6487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BCFAB5F7-D54F-4708-8C19-457A9FAE8E56}"/>
              </a:ext>
            </a:extLst>
          </p:cNvPr>
          <p:cNvCxnSpPr>
            <a:cxnSpLocks noChangeAspect="1"/>
            <a:stCxn id="8" idx="4"/>
            <a:endCxn id="11" idx="0"/>
          </p:cNvCxnSpPr>
          <p:nvPr/>
        </p:nvCxnSpPr>
        <p:spPr>
          <a:xfrm>
            <a:off x="6241285" y="2434987"/>
            <a:ext cx="20320" cy="165926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3211077" y="4345400"/>
            <a:ext cx="109517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1659402" y="3061759"/>
                <a:ext cx="44435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𝒂</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1659402" y="3061759"/>
                <a:ext cx="44435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7" name="Rechteck 26">
                <a:extLst>
                  <a:ext uri="{FF2B5EF4-FFF2-40B4-BE49-F238E27FC236}">
                    <a16:creationId xmlns:a16="http://schemas.microsoft.com/office/drawing/2014/main" id="{B64E8F0B-53E9-489F-9BAC-D289A39D7333}"/>
                  </a:ext>
                </a:extLst>
              </p:cNvPr>
              <p:cNvSpPr/>
              <p:nvPr/>
            </p:nvSpPr>
            <p:spPr>
              <a:xfrm>
                <a:off x="6058917" y="1925466"/>
                <a:ext cx="45236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𝒅</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7" name="Rechteck 26">
                <a:extLst>
                  <a:ext uri="{FF2B5EF4-FFF2-40B4-BE49-F238E27FC236}">
                    <a16:creationId xmlns:a16="http://schemas.microsoft.com/office/drawing/2014/main" id="{B64E8F0B-53E9-489F-9BAC-D289A39D7333}"/>
                  </a:ext>
                </a:extLst>
              </p:cNvPr>
              <p:cNvSpPr>
                <a:spLocks noRot="1" noChangeAspect="1" noMove="1" noResize="1" noEditPoints="1" noAdjustHandles="1" noChangeArrowheads="1" noChangeShapeType="1" noTextEdit="1"/>
              </p:cNvSpPr>
              <p:nvPr/>
            </p:nvSpPr>
            <p:spPr>
              <a:xfrm>
                <a:off x="6058917" y="1925466"/>
                <a:ext cx="452368" cy="461665"/>
              </a:xfrm>
              <a:prstGeom prst="rect">
                <a:avLst/>
              </a:prstGeom>
              <a:blipFill>
                <a:blip r:embed="rId5"/>
                <a:stretch>
                  <a:fillRect l="-4054"/>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4375067" y="4114568"/>
                <a:ext cx="4619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𝒈</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4375067" y="4114568"/>
                <a:ext cx="461986" cy="461665"/>
              </a:xfrm>
              <a:prstGeom prst="rect">
                <a:avLst/>
              </a:prstGeom>
              <a:blipFill>
                <a:blip r:embed="rId6"/>
                <a:stretch>
                  <a:fillRect l="-4000" b="-10526"/>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0" name="Rechteck 29">
                <a:extLst>
                  <a:ext uri="{FF2B5EF4-FFF2-40B4-BE49-F238E27FC236}">
                    <a16:creationId xmlns:a16="http://schemas.microsoft.com/office/drawing/2014/main" id="{E51A97D1-FBBB-4892-B608-09513C9A1585}"/>
                  </a:ext>
                </a:extLst>
              </p:cNvPr>
              <p:cNvSpPr/>
              <p:nvPr/>
            </p:nvSpPr>
            <p:spPr>
              <a:xfrm>
                <a:off x="5991605" y="4133415"/>
                <a:ext cx="622286"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𝒇</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0" name="Rechteck 29">
                <a:extLst>
                  <a:ext uri="{FF2B5EF4-FFF2-40B4-BE49-F238E27FC236}">
                    <a16:creationId xmlns:a16="http://schemas.microsoft.com/office/drawing/2014/main" id="{E51A97D1-FBBB-4892-B608-09513C9A1585}"/>
                  </a:ext>
                </a:extLst>
              </p:cNvPr>
              <p:cNvSpPr>
                <a:spLocks noRot="1" noChangeAspect="1" noMove="1" noResize="1" noEditPoints="1" noAdjustHandles="1" noChangeArrowheads="1" noChangeShapeType="1" noTextEdit="1"/>
              </p:cNvSpPr>
              <p:nvPr/>
            </p:nvSpPr>
            <p:spPr>
              <a:xfrm>
                <a:off x="5991605" y="4133415"/>
                <a:ext cx="622286" cy="461665"/>
              </a:xfrm>
              <a:prstGeom prst="rect">
                <a:avLst/>
              </a:prstGeom>
              <a:blipFill>
                <a:blip r:embed="rId7"/>
                <a:stretch>
                  <a:fillRect b="-17105"/>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1" name="Rechteck 30">
                <a:extLst>
                  <a:ext uri="{FF2B5EF4-FFF2-40B4-BE49-F238E27FC236}">
                    <a16:creationId xmlns:a16="http://schemas.microsoft.com/office/drawing/2014/main" id="{A9A11FB6-69FC-4B4C-B235-A613F7A85F89}"/>
                  </a:ext>
                </a:extLst>
              </p:cNvPr>
              <p:cNvSpPr/>
              <p:nvPr/>
            </p:nvSpPr>
            <p:spPr>
              <a:xfrm>
                <a:off x="7243767" y="3061759"/>
                <a:ext cx="42191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𝒆</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1" name="Rechteck 30">
                <a:extLst>
                  <a:ext uri="{FF2B5EF4-FFF2-40B4-BE49-F238E27FC236}">
                    <a16:creationId xmlns:a16="http://schemas.microsoft.com/office/drawing/2014/main" id="{A9A11FB6-69FC-4B4C-B235-A613F7A85F89}"/>
                  </a:ext>
                </a:extLst>
              </p:cNvPr>
              <p:cNvSpPr>
                <a:spLocks noRot="1" noChangeAspect="1" noMove="1" noResize="1" noEditPoints="1" noAdjustHandles="1" noChangeArrowheads="1" noChangeShapeType="1" noTextEdit="1"/>
              </p:cNvSpPr>
              <p:nvPr/>
            </p:nvSpPr>
            <p:spPr>
              <a:xfrm>
                <a:off x="7243767" y="3061759"/>
                <a:ext cx="421910" cy="461665"/>
              </a:xfrm>
              <a:prstGeom prst="rect">
                <a:avLst/>
              </a:prstGeom>
              <a:blipFill>
                <a:blip r:embed="rId8"/>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2" name="Rechteck 31">
                <a:extLst>
                  <a:ext uri="{FF2B5EF4-FFF2-40B4-BE49-F238E27FC236}">
                    <a16:creationId xmlns:a16="http://schemas.microsoft.com/office/drawing/2014/main" id="{BBD645A2-0155-4269-9EC2-ADEB8118C6BD}"/>
                  </a:ext>
                </a:extLst>
              </p:cNvPr>
              <p:cNvSpPr/>
              <p:nvPr/>
            </p:nvSpPr>
            <p:spPr>
              <a:xfrm>
                <a:off x="3626094" y="3084012"/>
                <a:ext cx="36740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𝒊</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2" name="Rechteck 31">
                <a:extLst>
                  <a:ext uri="{FF2B5EF4-FFF2-40B4-BE49-F238E27FC236}">
                    <a16:creationId xmlns:a16="http://schemas.microsoft.com/office/drawing/2014/main" id="{BBD645A2-0155-4269-9EC2-ADEB8118C6BD}"/>
                  </a:ext>
                </a:extLst>
              </p:cNvPr>
              <p:cNvSpPr>
                <a:spLocks noRot="1" noChangeAspect="1" noMove="1" noResize="1" noEditPoints="1" noAdjustHandles="1" noChangeArrowheads="1" noChangeShapeType="1" noTextEdit="1"/>
              </p:cNvSpPr>
              <p:nvPr/>
            </p:nvSpPr>
            <p:spPr>
              <a:xfrm>
                <a:off x="3626094" y="3084012"/>
                <a:ext cx="367408" cy="461665"/>
              </a:xfrm>
              <a:prstGeom prst="rect">
                <a:avLst/>
              </a:prstGeom>
              <a:blipFill>
                <a:blip r:embed="rId9"/>
                <a:stretch>
                  <a:fillRect l="-3333"/>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2738460" y="4114568"/>
                <a:ext cx="44755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𝒉</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2738460" y="4114568"/>
                <a:ext cx="447558" cy="461665"/>
              </a:xfrm>
              <a:prstGeom prst="rect">
                <a:avLst/>
              </a:prstGeom>
              <a:blipFill>
                <a:blip r:embed="rId10"/>
                <a:stretch>
                  <a:fillRect l="-4054"/>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2660052" y="1894582"/>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2750622" y="1933749"/>
                <a:ext cx="44114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𝒃</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2750622" y="1933749"/>
                <a:ext cx="441146" cy="461665"/>
              </a:xfrm>
              <a:prstGeom prst="rect">
                <a:avLst/>
              </a:prstGeom>
              <a:blipFill>
                <a:blip r:embed="rId11"/>
                <a:stretch>
                  <a:fillRect l="-4110"/>
                </a:stretch>
              </a:blipFill>
            </p:spPr>
            <p:txBody>
              <a:bodyPr/>
              <a:lstStyle/>
              <a:p>
                <a:r>
                  <a:rPr lang="de-AT">
                    <a:noFill/>
                  </a:rPr>
                  <a:t> </a:t>
                </a:r>
              </a:p>
            </p:txBody>
          </p:sp>
        </mc:Fallback>
      </mc:AlternateContent>
      <p:cxnSp>
        <p:nvCxnSpPr>
          <p:cNvPr id="37" name="Gerader Verbinder 36">
            <a:extLst>
              <a:ext uri="{FF2B5EF4-FFF2-40B4-BE49-F238E27FC236}">
                <a16:creationId xmlns:a16="http://schemas.microsoft.com/office/drawing/2014/main" id="{F3E3843A-E92F-43AB-B0A9-94B985E7C544}"/>
              </a:ext>
            </a:extLst>
          </p:cNvPr>
          <p:cNvCxnSpPr>
            <a:cxnSpLocks/>
            <a:endCxn id="15" idx="0"/>
          </p:cNvCxnSpPr>
          <p:nvPr/>
        </p:nvCxnSpPr>
        <p:spPr>
          <a:xfrm>
            <a:off x="2930052" y="2442402"/>
            <a:ext cx="3976" cy="163300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5" name="Gerader Verbinder 64">
            <a:extLst>
              <a:ext uri="{FF2B5EF4-FFF2-40B4-BE49-F238E27FC236}">
                <a16:creationId xmlns:a16="http://schemas.microsoft.com/office/drawing/2014/main" id="{61EF7CA4-B164-42DC-8D6E-3EC13FCD7DE6}"/>
              </a:ext>
            </a:extLst>
          </p:cNvPr>
          <p:cNvCxnSpPr>
            <a:cxnSpLocks/>
            <a:stCxn id="6" idx="3"/>
            <a:endCxn id="13" idx="7"/>
          </p:cNvCxnSpPr>
          <p:nvPr/>
        </p:nvCxnSpPr>
        <p:spPr>
          <a:xfrm flipH="1">
            <a:off x="3949687" y="2350826"/>
            <a:ext cx="424311" cy="77310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10471F76-5116-4D6B-A155-D73713780F7D}"/>
              </a:ext>
            </a:extLst>
          </p:cNvPr>
          <p:cNvCxnSpPr>
            <a:cxnSpLocks noChangeAspect="1"/>
            <a:stCxn id="6" idx="5"/>
            <a:endCxn id="11" idx="1"/>
          </p:cNvCxnSpPr>
          <p:nvPr/>
        </p:nvCxnSpPr>
        <p:spPr>
          <a:xfrm>
            <a:off x="4755836" y="2350826"/>
            <a:ext cx="1314850" cy="1822503"/>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F9C81691-76B6-4234-8E3B-AD67476CAB96}"/>
              </a:ext>
            </a:extLst>
          </p:cNvPr>
          <p:cNvCxnSpPr>
            <a:cxnSpLocks noChangeAspect="1"/>
            <a:endCxn id="12" idx="1"/>
          </p:cNvCxnSpPr>
          <p:nvPr/>
        </p:nvCxnSpPr>
        <p:spPr>
          <a:xfrm>
            <a:off x="6452524" y="2309185"/>
            <a:ext cx="767463" cy="80473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Gerader Verbinder 74">
            <a:extLst>
              <a:ext uri="{FF2B5EF4-FFF2-40B4-BE49-F238E27FC236}">
                <a16:creationId xmlns:a16="http://schemas.microsoft.com/office/drawing/2014/main" id="{6320B7E0-5CD1-44DA-A766-1ED4940C0D64}"/>
              </a:ext>
            </a:extLst>
          </p:cNvPr>
          <p:cNvCxnSpPr>
            <a:cxnSpLocks/>
            <a:stCxn id="12" idx="3"/>
            <a:endCxn id="11" idx="7"/>
          </p:cNvCxnSpPr>
          <p:nvPr/>
        </p:nvCxnSpPr>
        <p:spPr>
          <a:xfrm flipH="1">
            <a:off x="6452524" y="3495753"/>
            <a:ext cx="767463" cy="677576"/>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2052354" y="237766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2052354" y="2377666"/>
                <a:ext cx="437940" cy="461665"/>
              </a:xfrm>
              <a:prstGeom prst="rect">
                <a:avLst/>
              </a:prstGeom>
              <a:blipFill>
                <a:blip r:embed="rId12"/>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2043383"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2043383" y="3761169"/>
                <a:ext cx="437940" cy="461665"/>
              </a:xfrm>
              <a:prstGeom prst="rect">
                <a:avLst/>
              </a:prstGeom>
              <a:blipFill>
                <a:blip r:embed="rId13"/>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2395495" y="2965053"/>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2395495" y="2965053"/>
                <a:ext cx="622285" cy="461665"/>
              </a:xfrm>
              <a:prstGeom prst="rect">
                <a:avLst/>
              </a:prstGeom>
              <a:blipFill>
                <a:blip r:embed="rId14"/>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3545282" y="17172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3545282" y="1717290"/>
                <a:ext cx="437940" cy="461665"/>
              </a:xfrm>
              <a:prstGeom prst="rect">
                <a:avLst/>
              </a:prstGeom>
              <a:blipFill>
                <a:blip r:embed="rId15"/>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2" name="Rechteck 81">
                <a:extLst>
                  <a:ext uri="{FF2B5EF4-FFF2-40B4-BE49-F238E27FC236}">
                    <a16:creationId xmlns:a16="http://schemas.microsoft.com/office/drawing/2014/main" id="{298124D2-8A18-45CC-B439-9F88BE4D7631}"/>
                  </a:ext>
                </a:extLst>
              </p:cNvPr>
              <p:cNvSpPr/>
              <p:nvPr/>
            </p:nvSpPr>
            <p:spPr>
              <a:xfrm>
                <a:off x="5346888" y="168336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2" name="Rechteck 81">
                <a:extLst>
                  <a:ext uri="{FF2B5EF4-FFF2-40B4-BE49-F238E27FC236}">
                    <a16:creationId xmlns:a16="http://schemas.microsoft.com/office/drawing/2014/main" id="{298124D2-8A18-45CC-B439-9F88BE4D7631}"/>
                  </a:ext>
                </a:extLst>
              </p:cNvPr>
              <p:cNvSpPr>
                <a:spLocks noRot="1" noChangeAspect="1" noMove="1" noResize="1" noEditPoints="1" noAdjustHandles="1" noChangeArrowheads="1" noChangeShapeType="1" noTextEdit="1"/>
              </p:cNvSpPr>
              <p:nvPr/>
            </p:nvSpPr>
            <p:spPr>
              <a:xfrm>
                <a:off x="5346888" y="1683365"/>
                <a:ext cx="437940" cy="461665"/>
              </a:xfrm>
              <a:prstGeom prst="rect">
                <a:avLst/>
              </a:prstGeom>
              <a:blipFill>
                <a:blip r:embed="rId16"/>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3" name="Rechteck 82">
                <a:extLst>
                  <a:ext uri="{FF2B5EF4-FFF2-40B4-BE49-F238E27FC236}">
                    <a16:creationId xmlns:a16="http://schemas.microsoft.com/office/drawing/2014/main" id="{B29A7D0E-97DC-420A-84BA-9C2390ACE9A5}"/>
                  </a:ext>
                </a:extLst>
              </p:cNvPr>
              <p:cNvSpPr/>
              <p:nvPr/>
            </p:nvSpPr>
            <p:spPr>
              <a:xfrm>
                <a:off x="3036616" y="346466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3" name="Rechteck 82">
                <a:extLst>
                  <a:ext uri="{FF2B5EF4-FFF2-40B4-BE49-F238E27FC236}">
                    <a16:creationId xmlns:a16="http://schemas.microsoft.com/office/drawing/2014/main" id="{B29A7D0E-97DC-420A-84BA-9C2390ACE9A5}"/>
                  </a:ext>
                </a:extLst>
              </p:cNvPr>
              <p:cNvSpPr>
                <a:spLocks noRot="1" noChangeAspect="1" noMove="1" noResize="1" noEditPoints="1" noAdjustHandles="1" noChangeArrowheads="1" noChangeShapeType="1" noTextEdit="1"/>
              </p:cNvSpPr>
              <p:nvPr/>
            </p:nvSpPr>
            <p:spPr>
              <a:xfrm>
                <a:off x="3036616" y="3464660"/>
                <a:ext cx="437940" cy="461665"/>
              </a:xfrm>
              <a:prstGeom prst="rect">
                <a:avLst/>
              </a:prstGeom>
              <a:blipFill>
                <a:blip r:embed="rId1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4" name="Rechteck 83">
                <a:extLst>
                  <a:ext uri="{FF2B5EF4-FFF2-40B4-BE49-F238E27FC236}">
                    <a16:creationId xmlns:a16="http://schemas.microsoft.com/office/drawing/2014/main" id="{F3F15ADC-C2D3-4D34-92AF-2464C5472C9B}"/>
                  </a:ext>
                </a:extLst>
              </p:cNvPr>
              <p:cNvSpPr/>
              <p:nvPr/>
            </p:nvSpPr>
            <p:spPr>
              <a:xfrm>
                <a:off x="3514598" y="430548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4" name="Rechteck 83">
                <a:extLst>
                  <a:ext uri="{FF2B5EF4-FFF2-40B4-BE49-F238E27FC236}">
                    <a16:creationId xmlns:a16="http://schemas.microsoft.com/office/drawing/2014/main" id="{F3F15ADC-C2D3-4D34-92AF-2464C5472C9B}"/>
                  </a:ext>
                </a:extLst>
              </p:cNvPr>
              <p:cNvSpPr>
                <a:spLocks noRot="1" noChangeAspect="1" noMove="1" noResize="1" noEditPoints="1" noAdjustHandles="1" noChangeArrowheads="1" noChangeShapeType="1" noTextEdit="1"/>
              </p:cNvSpPr>
              <p:nvPr/>
            </p:nvSpPr>
            <p:spPr>
              <a:xfrm>
                <a:off x="3514598" y="4305486"/>
                <a:ext cx="437940" cy="461665"/>
              </a:xfrm>
              <a:prstGeom prst="rect">
                <a:avLst/>
              </a:prstGeom>
              <a:blipFill>
                <a:blip r:embed="rId18"/>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5" name="Rechteck 84">
                <a:extLst>
                  <a:ext uri="{FF2B5EF4-FFF2-40B4-BE49-F238E27FC236}">
                    <a16:creationId xmlns:a16="http://schemas.microsoft.com/office/drawing/2014/main" id="{7D9FB7DE-A05F-468E-9740-BDA433A0C9CE}"/>
                  </a:ext>
                </a:extLst>
              </p:cNvPr>
              <p:cNvSpPr/>
              <p:nvPr/>
            </p:nvSpPr>
            <p:spPr>
              <a:xfrm>
                <a:off x="5298908" y="434540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5" name="Rechteck 84">
                <a:extLst>
                  <a:ext uri="{FF2B5EF4-FFF2-40B4-BE49-F238E27FC236}">
                    <a16:creationId xmlns:a16="http://schemas.microsoft.com/office/drawing/2014/main" id="{7D9FB7DE-A05F-468E-9740-BDA433A0C9CE}"/>
                  </a:ext>
                </a:extLst>
              </p:cNvPr>
              <p:cNvSpPr>
                <a:spLocks noRot="1" noChangeAspect="1" noMove="1" noResize="1" noEditPoints="1" noAdjustHandles="1" noChangeArrowheads="1" noChangeShapeType="1" noTextEdit="1"/>
              </p:cNvSpPr>
              <p:nvPr/>
            </p:nvSpPr>
            <p:spPr>
              <a:xfrm>
                <a:off x="5298908" y="4345400"/>
                <a:ext cx="437940" cy="461665"/>
              </a:xfrm>
              <a:prstGeom prst="rect">
                <a:avLst/>
              </a:prstGeom>
              <a:blipFill>
                <a:blip r:embed="rId19"/>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6" name="Rechteck 85">
                <a:extLst>
                  <a:ext uri="{FF2B5EF4-FFF2-40B4-BE49-F238E27FC236}">
                    <a16:creationId xmlns:a16="http://schemas.microsoft.com/office/drawing/2014/main" id="{06176405-D87B-4121-A46C-7A51EC795EFA}"/>
                  </a:ext>
                </a:extLst>
              </p:cNvPr>
              <p:cNvSpPr/>
              <p:nvPr/>
            </p:nvSpPr>
            <p:spPr>
              <a:xfrm>
                <a:off x="3799108" y="2437931"/>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6" name="Rechteck 85">
                <a:extLst>
                  <a:ext uri="{FF2B5EF4-FFF2-40B4-BE49-F238E27FC236}">
                    <a16:creationId xmlns:a16="http://schemas.microsoft.com/office/drawing/2014/main" id="{06176405-D87B-4121-A46C-7A51EC795EFA}"/>
                  </a:ext>
                </a:extLst>
              </p:cNvPr>
              <p:cNvSpPr>
                <a:spLocks noRot="1" noChangeAspect="1" noMove="1" noResize="1" noEditPoints="1" noAdjustHandles="1" noChangeArrowheads="1" noChangeShapeType="1" noTextEdit="1"/>
              </p:cNvSpPr>
              <p:nvPr/>
            </p:nvSpPr>
            <p:spPr>
              <a:xfrm>
                <a:off x="3799108" y="2437931"/>
                <a:ext cx="437940" cy="461665"/>
              </a:xfrm>
              <a:prstGeom prst="rect">
                <a:avLst/>
              </a:prstGeom>
              <a:blipFill>
                <a:blip r:embed="rId2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7" name="Rechteck 86">
                <a:extLst>
                  <a:ext uri="{FF2B5EF4-FFF2-40B4-BE49-F238E27FC236}">
                    <a16:creationId xmlns:a16="http://schemas.microsoft.com/office/drawing/2014/main" id="{35D57E8A-0CA7-4AAE-9520-47F9FC741CB2}"/>
                  </a:ext>
                </a:extLst>
              </p:cNvPr>
              <p:cNvSpPr/>
              <p:nvPr/>
            </p:nvSpPr>
            <p:spPr>
              <a:xfrm>
                <a:off x="5355429" y="281401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7" name="Rechteck 86">
                <a:extLst>
                  <a:ext uri="{FF2B5EF4-FFF2-40B4-BE49-F238E27FC236}">
                    <a16:creationId xmlns:a16="http://schemas.microsoft.com/office/drawing/2014/main" id="{35D57E8A-0CA7-4AAE-9520-47F9FC741CB2}"/>
                  </a:ext>
                </a:extLst>
              </p:cNvPr>
              <p:cNvSpPr>
                <a:spLocks noRot="1" noChangeAspect="1" noMove="1" noResize="1" noEditPoints="1" noAdjustHandles="1" noChangeArrowheads="1" noChangeShapeType="1" noTextEdit="1"/>
              </p:cNvSpPr>
              <p:nvPr/>
            </p:nvSpPr>
            <p:spPr>
              <a:xfrm>
                <a:off x="5355429" y="2814012"/>
                <a:ext cx="437940" cy="461665"/>
              </a:xfrm>
              <a:prstGeom prst="rect">
                <a:avLst/>
              </a:prstGeom>
              <a:blipFill>
                <a:blip r:embed="rId21"/>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9" name="Rechteck 88">
                <a:extLst>
                  <a:ext uri="{FF2B5EF4-FFF2-40B4-BE49-F238E27FC236}">
                    <a16:creationId xmlns:a16="http://schemas.microsoft.com/office/drawing/2014/main" id="{8FC7DAA1-15B1-4700-9E56-DCB5182CB8B5}"/>
                  </a:ext>
                </a:extLst>
              </p:cNvPr>
              <p:cNvSpPr/>
              <p:nvPr/>
            </p:nvSpPr>
            <p:spPr>
              <a:xfrm>
                <a:off x="6709188" y="3863415"/>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9" name="Rechteck 88">
                <a:extLst>
                  <a:ext uri="{FF2B5EF4-FFF2-40B4-BE49-F238E27FC236}">
                    <a16:creationId xmlns:a16="http://schemas.microsoft.com/office/drawing/2014/main" id="{8FC7DAA1-15B1-4700-9E56-DCB5182CB8B5}"/>
                  </a:ext>
                </a:extLst>
              </p:cNvPr>
              <p:cNvSpPr>
                <a:spLocks noRot="1" noChangeAspect="1" noMove="1" noResize="1" noEditPoints="1" noAdjustHandles="1" noChangeArrowheads="1" noChangeShapeType="1" noTextEdit="1"/>
              </p:cNvSpPr>
              <p:nvPr/>
            </p:nvSpPr>
            <p:spPr>
              <a:xfrm>
                <a:off x="6709188" y="3863415"/>
                <a:ext cx="622285" cy="461665"/>
              </a:xfrm>
              <a:prstGeom prst="rect">
                <a:avLst/>
              </a:prstGeom>
              <a:blipFill>
                <a:blip r:embed="rId22"/>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90" name="Rechteck 89">
                <a:extLst>
                  <a:ext uri="{FF2B5EF4-FFF2-40B4-BE49-F238E27FC236}">
                    <a16:creationId xmlns:a16="http://schemas.microsoft.com/office/drawing/2014/main" id="{4C0F4F8D-E27D-4695-8804-CAADAFBD8953}"/>
                  </a:ext>
                </a:extLst>
              </p:cNvPr>
              <p:cNvSpPr/>
              <p:nvPr/>
            </p:nvSpPr>
            <p:spPr>
              <a:xfrm>
                <a:off x="6228955" y="2899596"/>
                <a:ext cx="6222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0" name="Rechteck 89">
                <a:extLst>
                  <a:ext uri="{FF2B5EF4-FFF2-40B4-BE49-F238E27FC236}">
                    <a16:creationId xmlns:a16="http://schemas.microsoft.com/office/drawing/2014/main" id="{4C0F4F8D-E27D-4695-8804-CAADAFBD8953}"/>
                  </a:ext>
                </a:extLst>
              </p:cNvPr>
              <p:cNvSpPr>
                <a:spLocks noRot="1" noChangeAspect="1" noMove="1" noResize="1" noEditPoints="1" noAdjustHandles="1" noChangeArrowheads="1" noChangeShapeType="1" noTextEdit="1"/>
              </p:cNvSpPr>
              <p:nvPr/>
            </p:nvSpPr>
            <p:spPr>
              <a:xfrm>
                <a:off x="6228955" y="2899596"/>
                <a:ext cx="622286" cy="461665"/>
              </a:xfrm>
              <a:prstGeom prst="rect">
                <a:avLst/>
              </a:prstGeom>
              <a:blipFill>
                <a:blip r:embed="rId23"/>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91" name="Rechteck 90">
                <a:extLst>
                  <a:ext uri="{FF2B5EF4-FFF2-40B4-BE49-F238E27FC236}">
                    <a16:creationId xmlns:a16="http://schemas.microsoft.com/office/drawing/2014/main" id="{28BE0E77-F05D-4B98-B084-627FB321900E}"/>
                  </a:ext>
                </a:extLst>
              </p:cNvPr>
              <p:cNvSpPr/>
              <p:nvPr/>
            </p:nvSpPr>
            <p:spPr>
              <a:xfrm>
                <a:off x="6900870" y="236607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1" name="Rechteck 90">
                <a:extLst>
                  <a:ext uri="{FF2B5EF4-FFF2-40B4-BE49-F238E27FC236}">
                    <a16:creationId xmlns:a16="http://schemas.microsoft.com/office/drawing/2014/main" id="{28BE0E77-F05D-4B98-B084-627FB321900E}"/>
                  </a:ext>
                </a:extLst>
              </p:cNvPr>
              <p:cNvSpPr>
                <a:spLocks noRot="1" noChangeAspect="1" noMove="1" noResize="1" noEditPoints="1" noAdjustHandles="1" noChangeArrowheads="1" noChangeShapeType="1" noTextEdit="1"/>
              </p:cNvSpPr>
              <p:nvPr/>
            </p:nvSpPr>
            <p:spPr>
              <a:xfrm>
                <a:off x="6900870" y="2366070"/>
                <a:ext cx="437940" cy="461665"/>
              </a:xfrm>
              <a:prstGeom prst="rect">
                <a:avLst/>
              </a:prstGeom>
              <a:blipFill>
                <a:blip r:embed="rId24"/>
                <a:stretch>
                  <a:fillRect l="-2778"/>
                </a:stretch>
              </a:blipFill>
            </p:spPr>
            <p:txBody>
              <a:bodyPr/>
              <a:lstStyle/>
              <a:p>
                <a:r>
                  <a:rPr lang="de-AT">
                    <a:noFill/>
                  </a:rPr>
                  <a:t> </a:t>
                </a:r>
              </a:p>
            </p:txBody>
          </p:sp>
        </mc:Fallback>
      </mc:AlternateContent>
    </p:spTree>
    <p:extLst>
      <p:ext uri="{BB962C8B-B14F-4D97-AF65-F5344CB8AC3E}">
        <p14:creationId xmlns:p14="http://schemas.microsoft.com/office/powerpoint/2010/main" val="2341285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noProof="0" dirty="0">
                <a:latin typeface="Calibri" panose="020F0502020204030204" pitchFamily="34" charset="0"/>
                <a:cs typeface="Calibri" panose="020F0502020204030204" pitchFamily="34" charset="0"/>
              </a:rPr>
              <a:t>Adjacency list</a:t>
            </a:r>
          </a:p>
        </p:txBody>
      </p:sp>
      <mc:AlternateContent xmlns:mc="http://schemas.openxmlformats.org/markup-compatibility/2006" xmlns:a14="http://schemas.microsoft.com/office/drawing/2010/main">
        <mc:Choice Requires="a14">
          <p:sp>
            <p:nvSpPr>
              <p:cNvPr id="10" name="Textplatzhalter 2">
                <a:extLst>
                  <a:ext uri="{FF2B5EF4-FFF2-40B4-BE49-F238E27FC236}">
                    <a16:creationId xmlns:a16="http://schemas.microsoft.com/office/drawing/2014/main" id="{9254B13C-19D7-4861-A881-548D1903C1E4}"/>
                  </a:ext>
                </a:extLst>
              </p:cNvPr>
              <p:cNvSpPr>
                <a:spLocks noGrp="1"/>
              </p:cNvSpPr>
              <p:nvPr>
                <p:ph type="body" idx="1"/>
              </p:nvPr>
            </p:nvSpPr>
            <p:spPr>
              <a:xfrm>
                <a:off x="457200" y="1276160"/>
                <a:ext cx="8229300" cy="1477200"/>
              </a:xfrm>
            </p:spPr>
            <p:txBody>
              <a:bodyPr/>
              <a:lstStyle/>
              <a:p>
                <a:pPr marL="400050" indent="-285750">
                  <a:spcBef>
                    <a:spcPts val="600"/>
                  </a:spcBef>
                  <a:spcAft>
                    <a:spcPts val="600"/>
                  </a:spcAft>
                  <a:buFont typeface="Wingdings" panose="05000000000000000000" pitchFamily="2" charset="2"/>
                  <a:buChar char="v"/>
                </a:pPr>
                <a:r>
                  <a:rPr lang="de-AT" sz="1800" dirty="0" err="1">
                    <a:latin typeface="+mj-lt"/>
                    <a:ea typeface="Calibri" panose="020F0502020204030204" pitchFamily="34" charset="0"/>
                    <a:cs typeface="Calibri" panose="020F0502020204030204" pitchFamily="34" charset="0"/>
                  </a:rPr>
                  <a:t>Adjacency</a:t>
                </a:r>
                <a:r>
                  <a:rPr lang="de-AT" sz="1800" dirty="0">
                    <a:latin typeface="+mj-lt"/>
                    <a:ea typeface="Calibri" panose="020F0502020204030204" pitchFamily="34" charset="0"/>
                    <a:cs typeface="Calibri" panose="020F0502020204030204" pitchFamily="34" charset="0"/>
                  </a:rPr>
                  <a:t> </a:t>
                </a:r>
                <a:r>
                  <a:rPr lang="de-AT" sz="1800" dirty="0" err="1">
                    <a:latin typeface="+mj-lt"/>
                    <a:ea typeface="Calibri" panose="020F0502020204030204" pitchFamily="34" charset="0"/>
                    <a:cs typeface="Calibri" panose="020F0502020204030204" pitchFamily="34" charset="0"/>
                  </a:rPr>
                  <a:t>lists</a:t>
                </a:r>
                <a:r>
                  <a:rPr lang="de-AT" sz="1800" dirty="0">
                    <a:latin typeface="+mj-lt"/>
                    <a:ea typeface="Calibri" panose="020F0502020204030204" pitchFamily="34" charset="0"/>
                    <a:cs typeface="Calibri" panose="020F0502020204030204" pitchFamily="34" charset="0"/>
                  </a:rPr>
                  <a:t> </a:t>
                </a:r>
                <a:r>
                  <a:rPr lang="de-AT" sz="1800" dirty="0" err="1">
                    <a:latin typeface="+mj-lt"/>
                    <a:ea typeface="Calibri" panose="020F0502020204030204" pitchFamily="34" charset="0"/>
                    <a:cs typeface="Calibri" panose="020F0502020204030204" pitchFamily="34" charset="0"/>
                  </a:rPr>
                  <a:t>can</a:t>
                </a:r>
                <a:r>
                  <a:rPr lang="de-AT" sz="1800" dirty="0">
                    <a:latin typeface="+mj-lt"/>
                    <a:ea typeface="Calibri" panose="020F0502020204030204" pitchFamily="34" charset="0"/>
                    <a:cs typeface="Calibri" panose="020F0502020204030204" pitchFamily="34" charset="0"/>
                  </a:rPr>
                  <a:t> </a:t>
                </a:r>
                <a:r>
                  <a:rPr lang="de-AT" sz="1800" dirty="0" err="1">
                    <a:latin typeface="+mj-lt"/>
                    <a:ea typeface="Calibri" panose="020F0502020204030204" pitchFamily="34" charset="0"/>
                    <a:cs typeface="Calibri" panose="020F0502020204030204" pitchFamily="34" charset="0"/>
                  </a:rPr>
                  <a:t>be</a:t>
                </a:r>
                <a:r>
                  <a:rPr lang="de-AT" sz="1800" dirty="0">
                    <a:latin typeface="+mj-lt"/>
                    <a:ea typeface="Calibri" panose="020F0502020204030204" pitchFamily="34" charset="0"/>
                    <a:cs typeface="Calibri" panose="020F0502020204030204" pitchFamily="34" charset="0"/>
                  </a:rPr>
                  <a:t> also </a:t>
                </a:r>
                <a:r>
                  <a:rPr lang="de-AT" sz="1800" dirty="0" err="1">
                    <a:latin typeface="+mj-lt"/>
                    <a:ea typeface="Calibri" panose="020F0502020204030204" pitchFamily="34" charset="0"/>
                    <a:cs typeface="Calibri" panose="020F0502020204030204" pitchFamily="34" charset="0"/>
                  </a:rPr>
                  <a:t>used</a:t>
                </a:r>
                <a:r>
                  <a:rPr lang="de-AT" sz="1800" dirty="0">
                    <a:latin typeface="+mj-lt"/>
                    <a:ea typeface="Calibri" panose="020F0502020204030204" pitchFamily="34" charset="0"/>
                    <a:cs typeface="Calibri" panose="020F0502020204030204" pitchFamily="34" charset="0"/>
                  </a:rPr>
                  <a:t> </a:t>
                </a:r>
                <a:r>
                  <a:rPr lang="de-AT" sz="1800" dirty="0" err="1">
                    <a:latin typeface="+mj-lt"/>
                    <a:ea typeface="Calibri" panose="020F0502020204030204" pitchFamily="34" charset="0"/>
                    <a:cs typeface="Calibri" panose="020F0502020204030204" pitchFamily="34" charset="0"/>
                  </a:rPr>
                  <a:t>to</a:t>
                </a:r>
                <a:r>
                  <a:rPr lang="de-AT" sz="1800" dirty="0">
                    <a:latin typeface="+mj-lt"/>
                    <a:ea typeface="Calibri" panose="020F0502020204030204" pitchFamily="34" charset="0"/>
                    <a:cs typeface="Calibri" panose="020F0502020204030204" pitchFamily="34" charset="0"/>
                  </a:rPr>
                  <a:t> </a:t>
                </a:r>
                <a:r>
                  <a:rPr lang="de-AT" sz="1800" dirty="0" err="1">
                    <a:latin typeface="+mj-lt"/>
                    <a:ea typeface="Calibri" panose="020F0502020204030204" pitchFamily="34" charset="0"/>
                    <a:cs typeface="Calibri" panose="020F0502020204030204" pitchFamily="34" charset="0"/>
                  </a:rPr>
                  <a:t>represent</a:t>
                </a:r>
                <a:r>
                  <a:rPr lang="de-AT" sz="1800" dirty="0">
                    <a:latin typeface="+mj-lt"/>
                    <a:ea typeface="Calibri" panose="020F0502020204030204" pitchFamily="34" charset="0"/>
                    <a:cs typeface="Calibri" panose="020F0502020204030204" pitchFamily="34" charset="0"/>
                  </a:rPr>
                  <a:t> </a:t>
                </a:r>
                <a:r>
                  <a:rPr lang="de-AT" sz="1800" dirty="0" err="1">
                    <a:latin typeface="+mj-lt"/>
                    <a:ea typeface="Calibri" panose="020F0502020204030204" pitchFamily="34" charset="0"/>
                    <a:cs typeface="Calibri" panose="020F0502020204030204" pitchFamily="34" charset="0"/>
                  </a:rPr>
                  <a:t>directed</a:t>
                </a:r>
                <a:r>
                  <a:rPr lang="de-AT" sz="1800" dirty="0">
                    <a:latin typeface="+mj-lt"/>
                    <a:ea typeface="Calibri" panose="020F0502020204030204" pitchFamily="34" charset="0"/>
                    <a:cs typeface="Calibri" panose="020F0502020204030204" pitchFamily="34" charset="0"/>
                  </a:rPr>
                  <a:t> </a:t>
                </a:r>
                <a:r>
                  <a:rPr lang="de-AT" sz="1800" dirty="0" err="1">
                    <a:latin typeface="+mj-lt"/>
                    <a:ea typeface="Calibri" panose="020F0502020204030204" pitchFamily="34" charset="0"/>
                    <a:cs typeface="Calibri" panose="020F0502020204030204" pitchFamily="34" charset="0"/>
                  </a:rPr>
                  <a:t>graphs</a:t>
                </a:r>
                <a:endParaRPr lang="de-AT" sz="1800" dirty="0">
                  <a:latin typeface="+mj-lt"/>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14:m>
                  <m:oMath xmlns:m="http://schemas.openxmlformats.org/officeDocument/2006/math">
                    <m:r>
                      <a:rPr lang="de-AT" sz="1800" i="1" dirty="0">
                        <a:latin typeface="Cambria Math" panose="02040503050406030204" pitchFamily="18" charset="0"/>
                        <a:ea typeface="Calibri" panose="020F0502020204030204" pitchFamily="34" charset="0"/>
                        <a:cs typeface="Calibri" panose="020F0502020204030204" pitchFamily="34" charset="0"/>
                      </a:rPr>
                      <m:t>𝑉</m:t>
                    </m:r>
                    <m:r>
                      <a:rPr lang="de-AT" sz="1800" i="1" dirty="0">
                        <a:latin typeface="Cambria Math" panose="02040503050406030204" pitchFamily="18" charset="0"/>
                        <a:ea typeface="Calibri" panose="020F0502020204030204" pitchFamily="34" charset="0"/>
                        <a:cs typeface="Calibri" panose="020F0502020204030204" pitchFamily="34" charset="0"/>
                      </a:rPr>
                      <m:t> = {1, 2, 3, 4, 5}</m:t>
                    </m:r>
                  </m:oMath>
                </a14:m>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14:m>
                  <m:oMath xmlns:m="http://schemas.openxmlformats.org/officeDocument/2006/math">
                    <m:r>
                      <a:rPr lang="de-AT" sz="1800" i="1" dirty="0">
                        <a:latin typeface="Cambria Math" panose="02040503050406030204" pitchFamily="18" charset="0"/>
                        <a:ea typeface="Calibri" panose="020F0502020204030204" pitchFamily="34" charset="0"/>
                        <a:cs typeface="Calibri" panose="020F0502020204030204" pitchFamily="34" charset="0"/>
                      </a:rPr>
                      <m:t>𝐸</m:t>
                    </m:r>
                    <m:r>
                      <a:rPr lang="de-AT" sz="1800" i="1" dirty="0">
                        <a:latin typeface="Cambria Math" panose="02040503050406030204" pitchFamily="18" charset="0"/>
                        <a:ea typeface="Calibri" panose="020F0502020204030204" pitchFamily="34" charset="0"/>
                        <a:cs typeface="Calibri" panose="020F0502020204030204" pitchFamily="34" charset="0"/>
                      </a:rPr>
                      <m:t> ={</m:t>
                    </m:r>
                    <m:d>
                      <m:dPr>
                        <m:ctrlPr>
                          <a:rPr lang="de-AT" sz="1800" i="1" dirty="0">
                            <a:latin typeface="Cambria Math" panose="02040503050406030204" pitchFamily="18" charset="0"/>
                            <a:ea typeface="Calibri" panose="020F0502020204030204" pitchFamily="34" charset="0"/>
                            <a:cs typeface="Calibri" panose="020F0502020204030204" pitchFamily="34" charset="0"/>
                          </a:rPr>
                        </m:ctrlPr>
                      </m:dPr>
                      <m:e>
                        <m:r>
                          <a:rPr lang="de-AT" sz="1800" i="1" dirty="0">
                            <a:latin typeface="Cambria Math" panose="02040503050406030204" pitchFamily="18" charset="0"/>
                            <a:ea typeface="Calibri" panose="020F0502020204030204" pitchFamily="34" charset="0"/>
                            <a:cs typeface="Calibri" panose="020F0502020204030204" pitchFamily="34" charset="0"/>
                          </a:rPr>
                          <m:t>1, 3</m:t>
                        </m:r>
                      </m:e>
                    </m:d>
                    <m:r>
                      <a:rPr lang="de-AT" sz="1800" i="1" dirty="0">
                        <a:latin typeface="Cambria Math" panose="02040503050406030204" pitchFamily="18" charset="0"/>
                        <a:ea typeface="Calibri" panose="020F0502020204030204" pitchFamily="34" charset="0"/>
                        <a:cs typeface="Calibri" panose="020F0502020204030204" pitchFamily="34" charset="0"/>
                      </a:rPr>
                      <m:t>, </m:t>
                    </m:r>
                    <m:d>
                      <m:dPr>
                        <m:ctrlPr>
                          <a:rPr lang="de-AT" sz="1800" i="1" dirty="0">
                            <a:latin typeface="Cambria Math" panose="02040503050406030204" pitchFamily="18" charset="0"/>
                            <a:ea typeface="Calibri" panose="020F0502020204030204" pitchFamily="34" charset="0"/>
                            <a:cs typeface="Calibri" panose="020F0502020204030204" pitchFamily="34" charset="0"/>
                          </a:rPr>
                        </m:ctrlPr>
                      </m:dPr>
                      <m:e>
                        <m:r>
                          <a:rPr lang="de-AT" sz="1800" i="1" dirty="0">
                            <a:latin typeface="Cambria Math" panose="02040503050406030204" pitchFamily="18" charset="0"/>
                            <a:ea typeface="Calibri" panose="020F0502020204030204" pitchFamily="34" charset="0"/>
                            <a:cs typeface="Calibri" panose="020F0502020204030204" pitchFamily="34" charset="0"/>
                          </a:rPr>
                          <m:t>2, 1</m:t>
                        </m:r>
                      </m:e>
                    </m:d>
                    <m:r>
                      <a:rPr lang="de-AT" sz="1800" i="1" dirty="0">
                        <a:latin typeface="Cambria Math" panose="02040503050406030204" pitchFamily="18" charset="0"/>
                        <a:ea typeface="Calibri" panose="020F0502020204030204" pitchFamily="34" charset="0"/>
                        <a:cs typeface="Calibri" panose="020F0502020204030204" pitchFamily="34" charset="0"/>
                      </a:rPr>
                      <m:t>, </m:t>
                    </m:r>
                    <m:d>
                      <m:dPr>
                        <m:ctrlPr>
                          <a:rPr lang="de-AT" sz="1800" i="1" dirty="0">
                            <a:latin typeface="Cambria Math" panose="02040503050406030204" pitchFamily="18" charset="0"/>
                            <a:ea typeface="Calibri" panose="020F0502020204030204" pitchFamily="34" charset="0"/>
                            <a:cs typeface="Calibri" panose="020F0502020204030204" pitchFamily="34" charset="0"/>
                          </a:rPr>
                        </m:ctrlPr>
                      </m:dPr>
                      <m:e>
                        <m:r>
                          <a:rPr lang="de-AT" sz="1800" i="1" dirty="0">
                            <a:latin typeface="Cambria Math" panose="02040503050406030204" pitchFamily="18" charset="0"/>
                            <a:ea typeface="Calibri" panose="020F0502020204030204" pitchFamily="34" charset="0"/>
                            <a:cs typeface="Calibri" panose="020F0502020204030204" pitchFamily="34" charset="0"/>
                          </a:rPr>
                          <m:t>2, 3</m:t>
                        </m:r>
                      </m:e>
                    </m:d>
                    <m:r>
                      <a:rPr lang="de-AT" sz="1800" i="1" dirty="0">
                        <a:latin typeface="Cambria Math" panose="02040503050406030204" pitchFamily="18" charset="0"/>
                        <a:ea typeface="Calibri" panose="020F0502020204030204" pitchFamily="34" charset="0"/>
                        <a:cs typeface="Calibri" panose="020F0502020204030204" pitchFamily="34" charset="0"/>
                      </a:rPr>
                      <m:t>, </m:t>
                    </m:r>
                    <m:d>
                      <m:dPr>
                        <m:ctrlPr>
                          <a:rPr lang="de-AT" sz="1800" i="1" dirty="0">
                            <a:latin typeface="Cambria Math" panose="02040503050406030204" pitchFamily="18" charset="0"/>
                            <a:ea typeface="Calibri" panose="020F0502020204030204" pitchFamily="34" charset="0"/>
                            <a:cs typeface="Calibri" panose="020F0502020204030204" pitchFamily="34" charset="0"/>
                          </a:rPr>
                        </m:ctrlPr>
                      </m:dPr>
                      <m:e>
                        <m:r>
                          <a:rPr lang="de-AT" sz="1800" i="1" dirty="0">
                            <a:latin typeface="Cambria Math" panose="02040503050406030204" pitchFamily="18" charset="0"/>
                            <a:ea typeface="Calibri" panose="020F0502020204030204" pitchFamily="34" charset="0"/>
                            <a:cs typeface="Calibri" panose="020F0502020204030204" pitchFamily="34" charset="0"/>
                          </a:rPr>
                          <m:t>2, 5</m:t>
                        </m:r>
                      </m:e>
                    </m:d>
                    <m:r>
                      <a:rPr lang="de-AT" sz="1800" i="1" dirty="0">
                        <a:latin typeface="Cambria Math" panose="02040503050406030204" pitchFamily="18" charset="0"/>
                        <a:ea typeface="Calibri" panose="020F0502020204030204" pitchFamily="34" charset="0"/>
                        <a:cs typeface="Calibri" panose="020F0502020204030204" pitchFamily="34" charset="0"/>
                      </a:rPr>
                      <m:t>, </m:t>
                    </m:r>
                    <m:d>
                      <m:dPr>
                        <m:ctrlPr>
                          <a:rPr lang="de-AT" sz="1800" i="1" dirty="0">
                            <a:latin typeface="Cambria Math" panose="02040503050406030204" pitchFamily="18" charset="0"/>
                            <a:ea typeface="Calibri" panose="020F0502020204030204" pitchFamily="34" charset="0"/>
                            <a:cs typeface="Calibri" panose="020F0502020204030204" pitchFamily="34" charset="0"/>
                          </a:rPr>
                        </m:ctrlPr>
                      </m:dPr>
                      <m:e>
                        <m:r>
                          <a:rPr lang="de-AT" sz="1800" i="1" dirty="0">
                            <a:latin typeface="Cambria Math" panose="02040503050406030204" pitchFamily="18" charset="0"/>
                            <a:ea typeface="Calibri" panose="020F0502020204030204" pitchFamily="34" charset="0"/>
                            <a:cs typeface="Calibri" panose="020F0502020204030204" pitchFamily="34" charset="0"/>
                          </a:rPr>
                          <m:t>3, 2</m:t>
                        </m:r>
                      </m:e>
                    </m:d>
                    <m:r>
                      <a:rPr lang="de-AT" sz="1800" i="1" dirty="0">
                        <a:latin typeface="Cambria Math" panose="02040503050406030204" pitchFamily="18" charset="0"/>
                        <a:ea typeface="Calibri" panose="020F0502020204030204" pitchFamily="34" charset="0"/>
                        <a:cs typeface="Calibri" panose="020F0502020204030204" pitchFamily="34" charset="0"/>
                      </a:rPr>
                      <m:t>, </m:t>
                    </m:r>
                    <m:d>
                      <m:dPr>
                        <m:ctrlPr>
                          <a:rPr lang="de-AT" sz="1800" i="1" dirty="0">
                            <a:latin typeface="Cambria Math" panose="02040503050406030204" pitchFamily="18" charset="0"/>
                            <a:ea typeface="Calibri" panose="020F0502020204030204" pitchFamily="34" charset="0"/>
                            <a:cs typeface="Calibri" panose="020F0502020204030204" pitchFamily="34" charset="0"/>
                          </a:rPr>
                        </m:ctrlPr>
                      </m:dPr>
                      <m:e>
                        <m:r>
                          <a:rPr lang="de-AT" sz="1800" i="1" dirty="0">
                            <a:latin typeface="Cambria Math" panose="02040503050406030204" pitchFamily="18" charset="0"/>
                            <a:ea typeface="Calibri" panose="020F0502020204030204" pitchFamily="34" charset="0"/>
                            <a:cs typeface="Calibri" panose="020F0502020204030204" pitchFamily="34" charset="0"/>
                          </a:rPr>
                          <m:t>4, 1</m:t>
                        </m:r>
                      </m:e>
                    </m:d>
                    <m:r>
                      <a:rPr lang="de-AT" sz="1800" i="1" dirty="0">
                        <a:latin typeface="Cambria Math" panose="02040503050406030204" pitchFamily="18" charset="0"/>
                        <a:ea typeface="Calibri" panose="020F0502020204030204" pitchFamily="34" charset="0"/>
                        <a:cs typeface="Calibri" panose="020F0502020204030204" pitchFamily="34" charset="0"/>
                      </a:rPr>
                      <m:t>, </m:t>
                    </m:r>
                    <m:d>
                      <m:dPr>
                        <m:ctrlPr>
                          <a:rPr lang="de-AT" sz="1800" i="1" dirty="0">
                            <a:latin typeface="Cambria Math" panose="02040503050406030204" pitchFamily="18" charset="0"/>
                            <a:ea typeface="Calibri" panose="020F0502020204030204" pitchFamily="34" charset="0"/>
                            <a:cs typeface="Calibri" panose="020F0502020204030204" pitchFamily="34" charset="0"/>
                          </a:rPr>
                        </m:ctrlPr>
                      </m:dPr>
                      <m:e>
                        <m:r>
                          <a:rPr lang="de-AT" sz="1800" i="1" dirty="0">
                            <a:latin typeface="Cambria Math" panose="02040503050406030204" pitchFamily="18" charset="0"/>
                            <a:ea typeface="Calibri" panose="020F0502020204030204" pitchFamily="34" charset="0"/>
                            <a:cs typeface="Calibri" panose="020F0502020204030204" pitchFamily="34" charset="0"/>
                          </a:rPr>
                          <m:t>4, 5</m:t>
                        </m:r>
                      </m:e>
                    </m:d>
                    <m:r>
                      <a:rPr lang="de-AT" sz="1800" i="1" dirty="0">
                        <a:latin typeface="Cambria Math" panose="02040503050406030204" pitchFamily="18" charset="0"/>
                        <a:ea typeface="Calibri" panose="020F0502020204030204" pitchFamily="34" charset="0"/>
                        <a:cs typeface="Calibri" panose="020F0502020204030204" pitchFamily="34" charset="0"/>
                      </a:rPr>
                      <m:t>, </m:t>
                    </m:r>
                    <m:d>
                      <m:dPr>
                        <m:ctrlPr>
                          <a:rPr lang="de-AT" sz="1800" i="1" dirty="0">
                            <a:latin typeface="Cambria Math" panose="02040503050406030204" pitchFamily="18" charset="0"/>
                            <a:ea typeface="Calibri" panose="020F0502020204030204" pitchFamily="34" charset="0"/>
                            <a:cs typeface="Calibri" panose="020F0502020204030204" pitchFamily="34" charset="0"/>
                          </a:rPr>
                        </m:ctrlPr>
                      </m:dPr>
                      <m:e>
                        <m:r>
                          <a:rPr lang="de-AT" sz="1800" i="1" dirty="0">
                            <a:latin typeface="Cambria Math" panose="02040503050406030204" pitchFamily="18" charset="0"/>
                            <a:ea typeface="Calibri" panose="020F0502020204030204" pitchFamily="34" charset="0"/>
                            <a:cs typeface="Calibri" panose="020F0502020204030204" pitchFamily="34" charset="0"/>
                          </a:rPr>
                          <m:t>5, 2</m:t>
                        </m:r>
                      </m:e>
                    </m:d>
                    <m:r>
                      <a:rPr lang="de-AT" sz="1800" i="1" dirty="0">
                        <a:latin typeface="Cambria Math" panose="02040503050406030204" pitchFamily="18" charset="0"/>
                        <a:ea typeface="Calibri" panose="020F0502020204030204" pitchFamily="34" charset="0"/>
                        <a:cs typeface="Calibri" panose="020F0502020204030204" pitchFamily="34" charset="0"/>
                      </a:rPr>
                      <m:t>, (5, 3)}</m:t>
                    </m:r>
                  </m:oMath>
                </a14:m>
                <a:endParaRPr lang="de-AT" sz="1800"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0" name="Textplatzhalter 2">
                <a:extLst>
                  <a:ext uri="{FF2B5EF4-FFF2-40B4-BE49-F238E27FC236}">
                    <a16:creationId xmlns:a16="http://schemas.microsoft.com/office/drawing/2014/main" id="{9254B13C-19D7-4861-A881-548D1903C1E4}"/>
                  </a:ext>
                </a:extLst>
              </p:cNvPr>
              <p:cNvSpPr>
                <a:spLocks noGrp="1" noRot="1" noChangeAspect="1" noMove="1" noResize="1" noEditPoints="1" noAdjustHandles="1" noChangeArrowheads="1" noChangeShapeType="1" noTextEdit="1"/>
              </p:cNvSpPr>
              <p:nvPr>
                <p:ph type="body" idx="1"/>
              </p:nvPr>
            </p:nvSpPr>
            <p:spPr>
              <a:xfrm>
                <a:off x="457200" y="1276160"/>
                <a:ext cx="8229300" cy="1477200"/>
              </a:xfrm>
              <a:blipFill>
                <a:blip r:embed="rId3"/>
                <a:stretch>
                  <a:fillRect/>
                </a:stretch>
              </a:blipFill>
            </p:spPr>
            <p:txBody>
              <a:bodyPr/>
              <a:lstStyle/>
              <a:p>
                <a:r>
                  <a:rPr lang="de-AT">
                    <a:noFill/>
                  </a:rPr>
                  <a:t> </a:t>
                </a:r>
              </a:p>
            </p:txBody>
          </p:sp>
        </mc:Fallback>
      </mc:AlternateContent>
      <p:graphicFrame>
        <p:nvGraphicFramePr>
          <p:cNvPr id="5" name="Tabelle 4">
            <a:extLst>
              <a:ext uri="{FF2B5EF4-FFF2-40B4-BE49-F238E27FC236}">
                <a16:creationId xmlns:a16="http://schemas.microsoft.com/office/drawing/2014/main" id="{201C92F4-ABE1-4E31-A309-B55187176421}"/>
              </a:ext>
            </a:extLst>
          </p:cNvPr>
          <p:cNvGraphicFramePr>
            <a:graphicFrameLocks noGrp="1"/>
          </p:cNvGraphicFramePr>
          <p:nvPr>
            <p:extLst>
              <p:ext uri="{D42A27DB-BD31-4B8C-83A1-F6EECF244321}">
                <p14:modId xmlns:p14="http://schemas.microsoft.com/office/powerpoint/2010/main" val="2360535334"/>
              </p:ext>
            </p:extLst>
          </p:nvPr>
        </p:nvGraphicFramePr>
        <p:xfrm>
          <a:off x="883920" y="2939630"/>
          <a:ext cx="1166400" cy="365760"/>
        </p:xfrm>
        <a:graphic>
          <a:graphicData uri="http://schemas.openxmlformats.org/drawingml/2006/table">
            <a:tbl>
              <a:tblPr firstRow="1" bandRow="1">
                <a:tableStyleId>{21E4AEA4-8DFA-4A89-87EB-49C32662AFE0}</a:tableStyleId>
              </a:tblPr>
              <a:tblGrid>
                <a:gridCol w="583200">
                  <a:extLst>
                    <a:ext uri="{9D8B030D-6E8A-4147-A177-3AD203B41FA5}">
                      <a16:colId xmlns:a16="http://schemas.microsoft.com/office/drawing/2014/main" val="658071370"/>
                    </a:ext>
                  </a:extLst>
                </a:gridCol>
                <a:gridCol w="583200">
                  <a:extLst>
                    <a:ext uri="{9D8B030D-6E8A-4147-A177-3AD203B41FA5}">
                      <a16:colId xmlns:a16="http://schemas.microsoft.com/office/drawing/2014/main" val="2987258123"/>
                    </a:ext>
                  </a:extLst>
                </a:gridCol>
              </a:tblGrid>
              <a:tr h="362480">
                <a:tc>
                  <a:txBody>
                    <a:bodyPr/>
                    <a:lstStyle/>
                    <a:p>
                      <a:pPr algn="ctr"/>
                      <a:r>
                        <a:rPr lang="de-AT" sz="1800" b="1" dirty="0">
                          <a:solidFill>
                            <a:schemeClr val="tx1"/>
                          </a:solidFill>
                          <a:latin typeface="Calibri" panose="020F0502020204030204" pitchFamily="34" charset="0"/>
                          <a:ea typeface="Calibri" panose="020F0502020204030204" pitchFamily="34" charset="0"/>
                          <a:cs typeface="Calibri" panose="020F0502020204030204" pitchFamily="34" charset="0"/>
                        </a:rPr>
                        <a:t>1</a:t>
                      </a:r>
                    </a:p>
                  </a:txBody>
                  <a:tcPr>
                    <a:solidFill>
                      <a:schemeClr val="accent2"/>
                    </a:solidFill>
                  </a:tcPr>
                </a:tc>
                <a:tc>
                  <a:txBody>
                    <a:bodyPr/>
                    <a:lstStyle/>
                    <a:p>
                      <a:pPr algn="ctr"/>
                      <a:r>
                        <a:rPr lang="de-AT" sz="1800" b="1" dirty="0">
                          <a:solidFill>
                            <a:schemeClr val="tx1"/>
                          </a:solidFill>
                          <a:latin typeface="Calibri" panose="020F0502020204030204" pitchFamily="34" charset="0"/>
                          <a:ea typeface="Calibri" panose="020F0502020204030204" pitchFamily="34" charset="0"/>
                          <a:cs typeface="Calibri" panose="020F0502020204030204" pitchFamily="34" charset="0"/>
                        </a:rPr>
                        <a:t>3</a:t>
                      </a:r>
                    </a:p>
                  </a:txBody>
                  <a:tcPr>
                    <a:solidFill>
                      <a:srgbClr val="F8D7CD"/>
                    </a:solidFill>
                  </a:tcPr>
                </a:tc>
                <a:extLst>
                  <a:ext uri="{0D108BD9-81ED-4DB2-BD59-A6C34878D82A}">
                    <a16:rowId xmlns:a16="http://schemas.microsoft.com/office/drawing/2014/main" val="3905756574"/>
                  </a:ext>
                </a:extLst>
              </a:tr>
            </a:tbl>
          </a:graphicData>
        </a:graphic>
      </p:graphicFrame>
      <p:graphicFrame>
        <p:nvGraphicFramePr>
          <p:cNvPr id="6" name="Tabelle 5">
            <a:extLst>
              <a:ext uri="{FF2B5EF4-FFF2-40B4-BE49-F238E27FC236}">
                <a16:creationId xmlns:a16="http://schemas.microsoft.com/office/drawing/2014/main" id="{C2A38912-C3ED-42EE-9AA5-6C4DACAFD20A}"/>
              </a:ext>
            </a:extLst>
          </p:cNvPr>
          <p:cNvGraphicFramePr>
            <a:graphicFrameLocks noGrp="1"/>
          </p:cNvGraphicFramePr>
          <p:nvPr>
            <p:extLst>
              <p:ext uri="{D42A27DB-BD31-4B8C-83A1-F6EECF244321}">
                <p14:modId xmlns:p14="http://schemas.microsoft.com/office/powerpoint/2010/main" val="2055520395"/>
              </p:ext>
            </p:extLst>
          </p:nvPr>
        </p:nvGraphicFramePr>
        <p:xfrm>
          <a:off x="883920" y="3363070"/>
          <a:ext cx="2332800" cy="365760"/>
        </p:xfrm>
        <a:graphic>
          <a:graphicData uri="http://schemas.openxmlformats.org/drawingml/2006/table">
            <a:tbl>
              <a:tblPr firstRow="1" bandRow="1">
                <a:tableStyleId>{21E4AEA4-8DFA-4A89-87EB-49C32662AFE0}</a:tableStyleId>
              </a:tblPr>
              <a:tblGrid>
                <a:gridCol w="583200">
                  <a:extLst>
                    <a:ext uri="{9D8B030D-6E8A-4147-A177-3AD203B41FA5}">
                      <a16:colId xmlns:a16="http://schemas.microsoft.com/office/drawing/2014/main" val="658071370"/>
                    </a:ext>
                  </a:extLst>
                </a:gridCol>
                <a:gridCol w="583200">
                  <a:extLst>
                    <a:ext uri="{9D8B030D-6E8A-4147-A177-3AD203B41FA5}">
                      <a16:colId xmlns:a16="http://schemas.microsoft.com/office/drawing/2014/main" val="2987258123"/>
                    </a:ext>
                  </a:extLst>
                </a:gridCol>
                <a:gridCol w="583200">
                  <a:extLst>
                    <a:ext uri="{9D8B030D-6E8A-4147-A177-3AD203B41FA5}">
                      <a16:colId xmlns:a16="http://schemas.microsoft.com/office/drawing/2014/main" val="1206274525"/>
                    </a:ext>
                  </a:extLst>
                </a:gridCol>
                <a:gridCol w="583200">
                  <a:extLst>
                    <a:ext uri="{9D8B030D-6E8A-4147-A177-3AD203B41FA5}">
                      <a16:colId xmlns:a16="http://schemas.microsoft.com/office/drawing/2014/main" val="916770553"/>
                    </a:ext>
                  </a:extLst>
                </a:gridCol>
              </a:tblGrid>
              <a:tr h="362480">
                <a:tc>
                  <a:txBody>
                    <a:bodyPr/>
                    <a:lstStyle/>
                    <a:p>
                      <a:pPr algn="ctr"/>
                      <a:r>
                        <a:rPr lang="de-AT" sz="1800" b="1" dirty="0">
                          <a:solidFill>
                            <a:schemeClr val="tx1"/>
                          </a:solidFill>
                          <a:latin typeface="Calibri" panose="020F0502020204030204" pitchFamily="34" charset="0"/>
                          <a:ea typeface="Calibri" panose="020F0502020204030204" pitchFamily="34" charset="0"/>
                          <a:cs typeface="Calibri" panose="020F0502020204030204" pitchFamily="34" charset="0"/>
                        </a:rPr>
                        <a:t>2</a:t>
                      </a:r>
                    </a:p>
                  </a:txBody>
                  <a:tcPr>
                    <a:solidFill>
                      <a:schemeClr val="accent2"/>
                    </a:solidFill>
                  </a:tcPr>
                </a:tc>
                <a:tc>
                  <a:txBody>
                    <a:bodyPr/>
                    <a:lstStyle/>
                    <a:p>
                      <a:pPr algn="ctr"/>
                      <a:r>
                        <a:rPr lang="de-AT" sz="1800" b="1" dirty="0">
                          <a:solidFill>
                            <a:schemeClr val="tx1"/>
                          </a:solidFill>
                          <a:latin typeface="Calibri" panose="020F0502020204030204" pitchFamily="34" charset="0"/>
                          <a:ea typeface="Calibri" panose="020F0502020204030204" pitchFamily="34" charset="0"/>
                          <a:cs typeface="Calibri" panose="020F0502020204030204" pitchFamily="34" charset="0"/>
                        </a:rPr>
                        <a:t>1</a:t>
                      </a:r>
                    </a:p>
                  </a:txBody>
                  <a:tcPr>
                    <a:solidFill>
                      <a:srgbClr val="F8D7CD"/>
                    </a:solidFill>
                  </a:tcPr>
                </a:tc>
                <a:tc>
                  <a:txBody>
                    <a:bodyPr/>
                    <a:lstStyle/>
                    <a:p>
                      <a:pPr algn="ctr"/>
                      <a:r>
                        <a:rPr lang="de-AT" sz="1800" b="1" dirty="0">
                          <a:solidFill>
                            <a:schemeClr val="tx1"/>
                          </a:solidFill>
                          <a:latin typeface="Calibri" panose="020F0502020204030204" pitchFamily="34" charset="0"/>
                          <a:ea typeface="Calibri" panose="020F0502020204030204" pitchFamily="34" charset="0"/>
                          <a:cs typeface="Calibri" panose="020F0502020204030204" pitchFamily="34" charset="0"/>
                        </a:rPr>
                        <a:t>3</a:t>
                      </a:r>
                    </a:p>
                  </a:txBody>
                  <a:tcPr>
                    <a:solidFill>
                      <a:srgbClr val="F8D7CD"/>
                    </a:solidFill>
                  </a:tcPr>
                </a:tc>
                <a:tc>
                  <a:txBody>
                    <a:bodyPr/>
                    <a:lstStyle/>
                    <a:p>
                      <a:pPr algn="ctr"/>
                      <a:r>
                        <a:rPr lang="de-AT" sz="1800" b="1" dirty="0">
                          <a:solidFill>
                            <a:schemeClr val="tx1"/>
                          </a:solidFill>
                          <a:latin typeface="Calibri" panose="020F0502020204030204" pitchFamily="34" charset="0"/>
                          <a:ea typeface="Calibri" panose="020F0502020204030204" pitchFamily="34" charset="0"/>
                          <a:cs typeface="Calibri" panose="020F0502020204030204" pitchFamily="34" charset="0"/>
                        </a:rPr>
                        <a:t>5</a:t>
                      </a:r>
                    </a:p>
                  </a:txBody>
                  <a:tcPr>
                    <a:solidFill>
                      <a:srgbClr val="F8D7CD"/>
                    </a:solidFill>
                  </a:tcPr>
                </a:tc>
                <a:extLst>
                  <a:ext uri="{0D108BD9-81ED-4DB2-BD59-A6C34878D82A}">
                    <a16:rowId xmlns:a16="http://schemas.microsoft.com/office/drawing/2014/main" val="3905756574"/>
                  </a:ext>
                </a:extLst>
              </a:tr>
            </a:tbl>
          </a:graphicData>
        </a:graphic>
      </p:graphicFrame>
      <p:graphicFrame>
        <p:nvGraphicFramePr>
          <p:cNvPr id="7" name="Tabelle 6">
            <a:extLst>
              <a:ext uri="{FF2B5EF4-FFF2-40B4-BE49-F238E27FC236}">
                <a16:creationId xmlns:a16="http://schemas.microsoft.com/office/drawing/2014/main" id="{4A159A75-6D51-4926-8AB9-C89101DF5BF9}"/>
              </a:ext>
            </a:extLst>
          </p:cNvPr>
          <p:cNvGraphicFramePr>
            <a:graphicFrameLocks noGrp="1"/>
          </p:cNvGraphicFramePr>
          <p:nvPr>
            <p:extLst>
              <p:ext uri="{D42A27DB-BD31-4B8C-83A1-F6EECF244321}">
                <p14:modId xmlns:p14="http://schemas.microsoft.com/office/powerpoint/2010/main" val="1195052930"/>
              </p:ext>
            </p:extLst>
          </p:nvPr>
        </p:nvGraphicFramePr>
        <p:xfrm>
          <a:off x="883920" y="3786510"/>
          <a:ext cx="1166400" cy="365760"/>
        </p:xfrm>
        <a:graphic>
          <a:graphicData uri="http://schemas.openxmlformats.org/drawingml/2006/table">
            <a:tbl>
              <a:tblPr firstRow="1" bandRow="1">
                <a:tableStyleId>{21E4AEA4-8DFA-4A89-87EB-49C32662AFE0}</a:tableStyleId>
              </a:tblPr>
              <a:tblGrid>
                <a:gridCol w="583200">
                  <a:extLst>
                    <a:ext uri="{9D8B030D-6E8A-4147-A177-3AD203B41FA5}">
                      <a16:colId xmlns:a16="http://schemas.microsoft.com/office/drawing/2014/main" val="658071370"/>
                    </a:ext>
                  </a:extLst>
                </a:gridCol>
                <a:gridCol w="583200">
                  <a:extLst>
                    <a:ext uri="{9D8B030D-6E8A-4147-A177-3AD203B41FA5}">
                      <a16:colId xmlns:a16="http://schemas.microsoft.com/office/drawing/2014/main" val="2987258123"/>
                    </a:ext>
                  </a:extLst>
                </a:gridCol>
              </a:tblGrid>
              <a:tr h="362480">
                <a:tc>
                  <a:txBody>
                    <a:bodyPr/>
                    <a:lstStyle/>
                    <a:p>
                      <a:pPr algn="ctr"/>
                      <a:r>
                        <a:rPr lang="de-AT" sz="1800" b="1" dirty="0">
                          <a:solidFill>
                            <a:schemeClr val="tx1"/>
                          </a:solidFill>
                          <a:latin typeface="Calibri" panose="020F0502020204030204" pitchFamily="34" charset="0"/>
                          <a:ea typeface="Calibri" panose="020F0502020204030204" pitchFamily="34" charset="0"/>
                          <a:cs typeface="Calibri" panose="020F0502020204030204" pitchFamily="34" charset="0"/>
                        </a:rPr>
                        <a:t>3</a:t>
                      </a:r>
                    </a:p>
                  </a:txBody>
                  <a:tcPr>
                    <a:solidFill>
                      <a:schemeClr val="accent2"/>
                    </a:solidFill>
                  </a:tcPr>
                </a:tc>
                <a:tc>
                  <a:txBody>
                    <a:bodyPr/>
                    <a:lstStyle/>
                    <a:p>
                      <a:pPr algn="ctr"/>
                      <a:r>
                        <a:rPr lang="de-AT" sz="1800" b="1" dirty="0">
                          <a:solidFill>
                            <a:schemeClr val="tx1"/>
                          </a:solidFill>
                          <a:latin typeface="Calibri" panose="020F0502020204030204" pitchFamily="34" charset="0"/>
                          <a:ea typeface="Calibri" panose="020F0502020204030204" pitchFamily="34" charset="0"/>
                          <a:cs typeface="Calibri" panose="020F0502020204030204" pitchFamily="34" charset="0"/>
                        </a:rPr>
                        <a:t>2</a:t>
                      </a:r>
                    </a:p>
                  </a:txBody>
                  <a:tcPr>
                    <a:solidFill>
                      <a:srgbClr val="F8D7CD"/>
                    </a:solidFill>
                  </a:tcPr>
                </a:tc>
                <a:extLst>
                  <a:ext uri="{0D108BD9-81ED-4DB2-BD59-A6C34878D82A}">
                    <a16:rowId xmlns:a16="http://schemas.microsoft.com/office/drawing/2014/main" val="3905756574"/>
                  </a:ext>
                </a:extLst>
              </a:tr>
            </a:tbl>
          </a:graphicData>
        </a:graphic>
      </p:graphicFrame>
      <p:graphicFrame>
        <p:nvGraphicFramePr>
          <p:cNvPr id="8" name="Tabelle 7">
            <a:extLst>
              <a:ext uri="{FF2B5EF4-FFF2-40B4-BE49-F238E27FC236}">
                <a16:creationId xmlns:a16="http://schemas.microsoft.com/office/drawing/2014/main" id="{B268398C-6F05-4081-81F1-6A4F2B66F7AE}"/>
              </a:ext>
            </a:extLst>
          </p:cNvPr>
          <p:cNvGraphicFramePr>
            <a:graphicFrameLocks noGrp="1"/>
          </p:cNvGraphicFramePr>
          <p:nvPr>
            <p:extLst>
              <p:ext uri="{D42A27DB-BD31-4B8C-83A1-F6EECF244321}">
                <p14:modId xmlns:p14="http://schemas.microsoft.com/office/powerpoint/2010/main" val="1879043048"/>
              </p:ext>
            </p:extLst>
          </p:nvPr>
        </p:nvGraphicFramePr>
        <p:xfrm>
          <a:off x="883920" y="4209950"/>
          <a:ext cx="1749600" cy="365760"/>
        </p:xfrm>
        <a:graphic>
          <a:graphicData uri="http://schemas.openxmlformats.org/drawingml/2006/table">
            <a:tbl>
              <a:tblPr firstRow="1" bandRow="1">
                <a:tableStyleId>{21E4AEA4-8DFA-4A89-87EB-49C32662AFE0}</a:tableStyleId>
              </a:tblPr>
              <a:tblGrid>
                <a:gridCol w="583200">
                  <a:extLst>
                    <a:ext uri="{9D8B030D-6E8A-4147-A177-3AD203B41FA5}">
                      <a16:colId xmlns:a16="http://schemas.microsoft.com/office/drawing/2014/main" val="658071370"/>
                    </a:ext>
                  </a:extLst>
                </a:gridCol>
                <a:gridCol w="583200">
                  <a:extLst>
                    <a:ext uri="{9D8B030D-6E8A-4147-A177-3AD203B41FA5}">
                      <a16:colId xmlns:a16="http://schemas.microsoft.com/office/drawing/2014/main" val="2987258123"/>
                    </a:ext>
                  </a:extLst>
                </a:gridCol>
                <a:gridCol w="583200">
                  <a:extLst>
                    <a:ext uri="{9D8B030D-6E8A-4147-A177-3AD203B41FA5}">
                      <a16:colId xmlns:a16="http://schemas.microsoft.com/office/drawing/2014/main" val="1206274525"/>
                    </a:ext>
                  </a:extLst>
                </a:gridCol>
              </a:tblGrid>
              <a:tr h="362480">
                <a:tc>
                  <a:txBody>
                    <a:bodyPr/>
                    <a:lstStyle/>
                    <a:p>
                      <a:pPr algn="ctr"/>
                      <a:r>
                        <a:rPr lang="de-AT" sz="1800" b="1" dirty="0">
                          <a:solidFill>
                            <a:schemeClr val="tx1"/>
                          </a:solidFill>
                          <a:latin typeface="Calibri" panose="020F0502020204030204" pitchFamily="34" charset="0"/>
                          <a:ea typeface="Calibri" panose="020F0502020204030204" pitchFamily="34" charset="0"/>
                          <a:cs typeface="Calibri" panose="020F0502020204030204" pitchFamily="34" charset="0"/>
                        </a:rPr>
                        <a:t>4</a:t>
                      </a:r>
                    </a:p>
                  </a:txBody>
                  <a:tcPr>
                    <a:solidFill>
                      <a:schemeClr val="accent2"/>
                    </a:solidFill>
                  </a:tcPr>
                </a:tc>
                <a:tc>
                  <a:txBody>
                    <a:bodyPr/>
                    <a:lstStyle/>
                    <a:p>
                      <a:pPr algn="ctr"/>
                      <a:r>
                        <a:rPr lang="de-AT" sz="1800" b="1" dirty="0">
                          <a:solidFill>
                            <a:schemeClr val="tx1"/>
                          </a:solidFill>
                          <a:latin typeface="Calibri" panose="020F0502020204030204" pitchFamily="34" charset="0"/>
                          <a:ea typeface="Calibri" panose="020F0502020204030204" pitchFamily="34" charset="0"/>
                          <a:cs typeface="Calibri" panose="020F0502020204030204" pitchFamily="34" charset="0"/>
                        </a:rPr>
                        <a:t>1</a:t>
                      </a:r>
                    </a:p>
                  </a:txBody>
                  <a:tcPr>
                    <a:solidFill>
                      <a:srgbClr val="F8D7CD"/>
                    </a:solidFill>
                  </a:tcPr>
                </a:tc>
                <a:tc>
                  <a:txBody>
                    <a:bodyPr/>
                    <a:lstStyle/>
                    <a:p>
                      <a:pPr algn="ctr"/>
                      <a:r>
                        <a:rPr lang="de-AT" sz="1800" b="1" dirty="0">
                          <a:solidFill>
                            <a:schemeClr val="tx1"/>
                          </a:solidFill>
                          <a:latin typeface="Calibri" panose="020F0502020204030204" pitchFamily="34" charset="0"/>
                          <a:ea typeface="Calibri" panose="020F0502020204030204" pitchFamily="34" charset="0"/>
                          <a:cs typeface="Calibri" panose="020F0502020204030204" pitchFamily="34" charset="0"/>
                        </a:rPr>
                        <a:t>5</a:t>
                      </a:r>
                    </a:p>
                  </a:txBody>
                  <a:tcPr>
                    <a:solidFill>
                      <a:srgbClr val="F8D7CD"/>
                    </a:solidFill>
                  </a:tcPr>
                </a:tc>
                <a:extLst>
                  <a:ext uri="{0D108BD9-81ED-4DB2-BD59-A6C34878D82A}">
                    <a16:rowId xmlns:a16="http://schemas.microsoft.com/office/drawing/2014/main" val="3905756574"/>
                  </a:ext>
                </a:extLst>
              </a:tr>
            </a:tbl>
          </a:graphicData>
        </a:graphic>
      </p:graphicFrame>
      <p:graphicFrame>
        <p:nvGraphicFramePr>
          <p:cNvPr id="9" name="Tabelle 8">
            <a:extLst>
              <a:ext uri="{FF2B5EF4-FFF2-40B4-BE49-F238E27FC236}">
                <a16:creationId xmlns:a16="http://schemas.microsoft.com/office/drawing/2014/main" id="{5288A93B-337A-4B84-A2C7-D66DE3D50C8A}"/>
              </a:ext>
            </a:extLst>
          </p:cNvPr>
          <p:cNvGraphicFramePr>
            <a:graphicFrameLocks noGrp="1"/>
          </p:cNvGraphicFramePr>
          <p:nvPr>
            <p:extLst>
              <p:ext uri="{D42A27DB-BD31-4B8C-83A1-F6EECF244321}">
                <p14:modId xmlns:p14="http://schemas.microsoft.com/office/powerpoint/2010/main" val="925665823"/>
              </p:ext>
            </p:extLst>
          </p:nvPr>
        </p:nvGraphicFramePr>
        <p:xfrm>
          <a:off x="883920" y="4637100"/>
          <a:ext cx="1749600" cy="365760"/>
        </p:xfrm>
        <a:graphic>
          <a:graphicData uri="http://schemas.openxmlformats.org/drawingml/2006/table">
            <a:tbl>
              <a:tblPr firstRow="1" bandRow="1">
                <a:tableStyleId>{21E4AEA4-8DFA-4A89-87EB-49C32662AFE0}</a:tableStyleId>
              </a:tblPr>
              <a:tblGrid>
                <a:gridCol w="583200">
                  <a:extLst>
                    <a:ext uri="{9D8B030D-6E8A-4147-A177-3AD203B41FA5}">
                      <a16:colId xmlns:a16="http://schemas.microsoft.com/office/drawing/2014/main" val="658071370"/>
                    </a:ext>
                  </a:extLst>
                </a:gridCol>
                <a:gridCol w="583200">
                  <a:extLst>
                    <a:ext uri="{9D8B030D-6E8A-4147-A177-3AD203B41FA5}">
                      <a16:colId xmlns:a16="http://schemas.microsoft.com/office/drawing/2014/main" val="2987258123"/>
                    </a:ext>
                  </a:extLst>
                </a:gridCol>
                <a:gridCol w="583200">
                  <a:extLst>
                    <a:ext uri="{9D8B030D-6E8A-4147-A177-3AD203B41FA5}">
                      <a16:colId xmlns:a16="http://schemas.microsoft.com/office/drawing/2014/main" val="1206274525"/>
                    </a:ext>
                  </a:extLst>
                </a:gridCol>
              </a:tblGrid>
              <a:tr h="362480">
                <a:tc>
                  <a:txBody>
                    <a:bodyPr/>
                    <a:lstStyle/>
                    <a:p>
                      <a:pPr algn="ctr"/>
                      <a:r>
                        <a:rPr lang="de-AT" sz="1800" b="1" dirty="0">
                          <a:solidFill>
                            <a:schemeClr val="tx1"/>
                          </a:solidFill>
                          <a:latin typeface="Calibri" panose="020F0502020204030204" pitchFamily="34" charset="0"/>
                          <a:ea typeface="Calibri" panose="020F0502020204030204" pitchFamily="34" charset="0"/>
                          <a:cs typeface="Calibri" panose="020F0502020204030204" pitchFamily="34" charset="0"/>
                        </a:rPr>
                        <a:t>5</a:t>
                      </a:r>
                    </a:p>
                  </a:txBody>
                  <a:tcPr>
                    <a:solidFill>
                      <a:schemeClr val="accent2"/>
                    </a:solidFill>
                  </a:tcPr>
                </a:tc>
                <a:tc>
                  <a:txBody>
                    <a:bodyPr/>
                    <a:lstStyle/>
                    <a:p>
                      <a:pPr algn="ctr"/>
                      <a:r>
                        <a:rPr lang="de-AT" sz="1800" b="1" dirty="0">
                          <a:solidFill>
                            <a:schemeClr val="tx1"/>
                          </a:solidFill>
                          <a:latin typeface="Calibri" panose="020F0502020204030204" pitchFamily="34" charset="0"/>
                          <a:ea typeface="Calibri" panose="020F0502020204030204" pitchFamily="34" charset="0"/>
                          <a:cs typeface="Calibri" panose="020F0502020204030204" pitchFamily="34" charset="0"/>
                        </a:rPr>
                        <a:t>2</a:t>
                      </a:r>
                    </a:p>
                  </a:txBody>
                  <a:tcPr>
                    <a:solidFill>
                      <a:srgbClr val="F8D7CD"/>
                    </a:solidFill>
                  </a:tcPr>
                </a:tc>
                <a:tc>
                  <a:txBody>
                    <a:bodyPr/>
                    <a:lstStyle/>
                    <a:p>
                      <a:pPr algn="ctr"/>
                      <a:r>
                        <a:rPr lang="de-AT" sz="1800" b="1" dirty="0">
                          <a:solidFill>
                            <a:schemeClr val="tx1"/>
                          </a:solidFill>
                          <a:latin typeface="Calibri" panose="020F0502020204030204" pitchFamily="34" charset="0"/>
                          <a:ea typeface="Calibri" panose="020F0502020204030204" pitchFamily="34" charset="0"/>
                          <a:cs typeface="Calibri" panose="020F0502020204030204" pitchFamily="34" charset="0"/>
                        </a:rPr>
                        <a:t>3</a:t>
                      </a:r>
                    </a:p>
                  </a:txBody>
                  <a:tcPr>
                    <a:solidFill>
                      <a:srgbClr val="F8D7CD"/>
                    </a:solidFill>
                  </a:tcPr>
                </a:tc>
                <a:extLst>
                  <a:ext uri="{0D108BD9-81ED-4DB2-BD59-A6C34878D82A}">
                    <a16:rowId xmlns:a16="http://schemas.microsoft.com/office/drawing/2014/main" val="3905756574"/>
                  </a:ext>
                </a:extLst>
              </a:tr>
            </a:tbl>
          </a:graphicData>
        </a:graphic>
      </p:graphicFrame>
      <p:pic>
        <p:nvPicPr>
          <p:cNvPr id="11" name="Grafik 10">
            <a:extLst>
              <a:ext uri="{FF2B5EF4-FFF2-40B4-BE49-F238E27FC236}">
                <a16:creationId xmlns:a16="http://schemas.microsoft.com/office/drawing/2014/main" id="{08C62327-91CC-49F4-AF18-89FFE02E17EE}"/>
              </a:ext>
            </a:extLst>
          </p:cNvPr>
          <p:cNvPicPr>
            <a:picLocks noChangeAspect="1"/>
          </p:cNvPicPr>
          <p:nvPr/>
        </p:nvPicPr>
        <p:blipFill>
          <a:blip r:embed="rId4"/>
          <a:stretch>
            <a:fillRect/>
          </a:stretch>
        </p:blipFill>
        <p:spPr>
          <a:xfrm>
            <a:off x="5080309" y="3071490"/>
            <a:ext cx="3606191" cy="2897526"/>
          </a:xfrm>
          <a:prstGeom prst="rect">
            <a:avLst/>
          </a:prstGeom>
        </p:spPr>
      </p:pic>
    </p:spTree>
    <p:extLst>
      <p:ext uri="{BB962C8B-B14F-4D97-AF65-F5344CB8AC3E}">
        <p14:creationId xmlns:p14="http://schemas.microsoft.com/office/powerpoint/2010/main" val="25509594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Prim’s algorithm</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4294917" y="1889907"/>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1561347" y="3030250"/>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8" name="Ellipse 7">
            <a:extLst>
              <a:ext uri="{FF2B5EF4-FFF2-40B4-BE49-F238E27FC236}">
                <a16:creationId xmlns:a16="http://schemas.microsoft.com/office/drawing/2014/main" id="{752AEAEB-3C77-4AEF-AFA9-578EE1AAE409}"/>
              </a:ext>
            </a:extLst>
          </p:cNvPr>
          <p:cNvSpPr>
            <a:spLocks noChangeAspect="1"/>
          </p:cNvSpPr>
          <p:nvPr/>
        </p:nvSpPr>
        <p:spPr>
          <a:xfrm>
            <a:off x="5971285" y="189498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4306247" y="4075400"/>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1" name="Ellipse 10">
            <a:extLst>
              <a:ext uri="{FF2B5EF4-FFF2-40B4-BE49-F238E27FC236}">
                <a16:creationId xmlns:a16="http://schemas.microsoft.com/office/drawing/2014/main" id="{E0FE1F20-7860-4EDB-AEA2-FD7055AA10E4}"/>
              </a:ext>
            </a:extLst>
          </p:cNvPr>
          <p:cNvSpPr>
            <a:spLocks noChangeAspect="1"/>
          </p:cNvSpPr>
          <p:nvPr/>
        </p:nvSpPr>
        <p:spPr>
          <a:xfrm>
            <a:off x="5991605" y="4094248"/>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2" name="Ellipse 11">
            <a:extLst>
              <a:ext uri="{FF2B5EF4-FFF2-40B4-BE49-F238E27FC236}">
                <a16:creationId xmlns:a16="http://schemas.microsoft.com/office/drawing/2014/main" id="{F0AB5142-0388-44ED-BC72-B38A2D2645A3}"/>
              </a:ext>
            </a:extLst>
          </p:cNvPr>
          <p:cNvSpPr>
            <a:spLocks noChangeAspect="1"/>
          </p:cNvSpPr>
          <p:nvPr/>
        </p:nvSpPr>
        <p:spPr>
          <a:xfrm>
            <a:off x="7140906" y="3034834"/>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3" name="Ellipse 12">
            <a:extLst>
              <a:ext uri="{FF2B5EF4-FFF2-40B4-BE49-F238E27FC236}">
                <a16:creationId xmlns:a16="http://schemas.microsoft.com/office/drawing/2014/main" id="{DCD3FBCD-E339-4CF5-887A-BB8193F68359}"/>
              </a:ext>
            </a:extLst>
          </p:cNvPr>
          <p:cNvSpPr>
            <a:spLocks noChangeAspect="1"/>
          </p:cNvSpPr>
          <p:nvPr/>
        </p:nvSpPr>
        <p:spPr>
          <a:xfrm>
            <a:off x="3488768" y="3044845"/>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2664028" y="4075403"/>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4407217" y="1925466"/>
                <a:ext cx="4090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𝒄</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4407217" y="1925466"/>
                <a:ext cx="409086"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2"/>
            <a:endCxn id="35" idx="6"/>
          </p:cNvCxnSpPr>
          <p:nvPr/>
        </p:nvCxnSpPr>
        <p:spPr>
          <a:xfrm flipH="1">
            <a:off x="3200052" y="2159907"/>
            <a:ext cx="1094865" cy="4675"/>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EF4C0182-B9FA-4BEE-B1A6-BC1D8BA0C05C}"/>
              </a:ext>
            </a:extLst>
          </p:cNvPr>
          <p:cNvCxnSpPr>
            <a:cxnSpLocks noChangeAspect="1"/>
            <a:stCxn id="6" idx="6"/>
            <a:endCxn id="8" idx="2"/>
          </p:cNvCxnSpPr>
          <p:nvPr/>
        </p:nvCxnSpPr>
        <p:spPr>
          <a:xfrm>
            <a:off x="4834917" y="2159907"/>
            <a:ext cx="1136368" cy="50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75F056E-D9DB-482B-A7AD-8A97D9E79599}"/>
              </a:ext>
            </a:extLst>
          </p:cNvPr>
          <p:cNvCxnSpPr>
            <a:cxnSpLocks noChangeAspect="1"/>
            <a:stCxn id="11" idx="2"/>
            <a:endCxn id="10" idx="6"/>
          </p:cNvCxnSpPr>
          <p:nvPr/>
        </p:nvCxnSpPr>
        <p:spPr>
          <a:xfrm flipH="1" flipV="1">
            <a:off x="4846247" y="4345400"/>
            <a:ext cx="1145358" cy="18848"/>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B4343DE-46D9-47BE-AFAC-4BCCA412453B}"/>
              </a:ext>
            </a:extLst>
          </p:cNvPr>
          <p:cNvCxnSpPr>
            <a:cxnSpLocks noChangeAspect="1"/>
            <a:stCxn id="13" idx="5"/>
            <a:endCxn id="10" idx="1"/>
          </p:cNvCxnSpPr>
          <p:nvPr/>
        </p:nvCxnSpPr>
        <p:spPr>
          <a:xfrm>
            <a:off x="3949687" y="3505764"/>
            <a:ext cx="435641" cy="64871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52E7495-609B-46AB-90E5-64596785C234}"/>
              </a:ext>
            </a:extLst>
          </p:cNvPr>
          <p:cNvCxnSpPr>
            <a:cxnSpLocks noChangeAspect="1"/>
            <a:stCxn id="35" idx="3"/>
            <a:endCxn id="7" idx="7"/>
          </p:cNvCxnSpPr>
          <p:nvPr/>
        </p:nvCxnSpPr>
        <p:spPr>
          <a:xfrm flipH="1">
            <a:off x="2022266" y="2355501"/>
            <a:ext cx="716867" cy="75383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2022266" y="3491169"/>
            <a:ext cx="720843" cy="6633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3B1CF234-0CAC-45CD-8757-37E964295334}"/>
              </a:ext>
            </a:extLst>
          </p:cNvPr>
          <p:cNvCxnSpPr>
            <a:cxnSpLocks/>
            <a:stCxn id="13" idx="3"/>
            <a:endCxn id="15" idx="7"/>
          </p:cNvCxnSpPr>
          <p:nvPr/>
        </p:nvCxnSpPr>
        <p:spPr>
          <a:xfrm flipH="1">
            <a:off x="3124947" y="3505764"/>
            <a:ext cx="442902" cy="6487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BCFAB5F7-D54F-4708-8C19-457A9FAE8E56}"/>
              </a:ext>
            </a:extLst>
          </p:cNvPr>
          <p:cNvCxnSpPr>
            <a:cxnSpLocks noChangeAspect="1"/>
            <a:stCxn id="8" idx="4"/>
            <a:endCxn id="11" idx="0"/>
          </p:cNvCxnSpPr>
          <p:nvPr/>
        </p:nvCxnSpPr>
        <p:spPr>
          <a:xfrm>
            <a:off x="6241285" y="2434987"/>
            <a:ext cx="20320" cy="165926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3211077" y="4345400"/>
            <a:ext cx="109517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1659402" y="3061759"/>
                <a:ext cx="44435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𝒂</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1659402" y="3061759"/>
                <a:ext cx="44435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7" name="Rechteck 26">
                <a:extLst>
                  <a:ext uri="{FF2B5EF4-FFF2-40B4-BE49-F238E27FC236}">
                    <a16:creationId xmlns:a16="http://schemas.microsoft.com/office/drawing/2014/main" id="{B64E8F0B-53E9-489F-9BAC-D289A39D7333}"/>
                  </a:ext>
                </a:extLst>
              </p:cNvPr>
              <p:cNvSpPr/>
              <p:nvPr/>
            </p:nvSpPr>
            <p:spPr>
              <a:xfrm>
                <a:off x="6058917" y="1925466"/>
                <a:ext cx="45236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𝒅</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7" name="Rechteck 26">
                <a:extLst>
                  <a:ext uri="{FF2B5EF4-FFF2-40B4-BE49-F238E27FC236}">
                    <a16:creationId xmlns:a16="http://schemas.microsoft.com/office/drawing/2014/main" id="{B64E8F0B-53E9-489F-9BAC-D289A39D7333}"/>
                  </a:ext>
                </a:extLst>
              </p:cNvPr>
              <p:cNvSpPr>
                <a:spLocks noRot="1" noChangeAspect="1" noMove="1" noResize="1" noEditPoints="1" noAdjustHandles="1" noChangeArrowheads="1" noChangeShapeType="1" noTextEdit="1"/>
              </p:cNvSpPr>
              <p:nvPr/>
            </p:nvSpPr>
            <p:spPr>
              <a:xfrm>
                <a:off x="6058917" y="1925466"/>
                <a:ext cx="452368" cy="461665"/>
              </a:xfrm>
              <a:prstGeom prst="rect">
                <a:avLst/>
              </a:prstGeom>
              <a:blipFill>
                <a:blip r:embed="rId5"/>
                <a:stretch>
                  <a:fillRect l="-4054"/>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4375067" y="4114568"/>
                <a:ext cx="4619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𝒈</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4375067" y="4114568"/>
                <a:ext cx="461986" cy="461665"/>
              </a:xfrm>
              <a:prstGeom prst="rect">
                <a:avLst/>
              </a:prstGeom>
              <a:blipFill>
                <a:blip r:embed="rId6"/>
                <a:stretch>
                  <a:fillRect l="-4000" b="-10526"/>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0" name="Rechteck 29">
                <a:extLst>
                  <a:ext uri="{FF2B5EF4-FFF2-40B4-BE49-F238E27FC236}">
                    <a16:creationId xmlns:a16="http://schemas.microsoft.com/office/drawing/2014/main" id="{E51A97D1-FBBB-4892-B608-09513C9A1585}"/>
                  </a:ext>
                </a:extLst>
              </p:cNvPr>
              <p:cNvSpPr/>
              <p:nvPr/>
            </p:nvSpPr>
            <p:spPr>
              <a:xfrm>
                <a:off x="5991605" y="4133415"/>
                <a:ext cx="622286"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𝒇</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0" name="Rechteck 29">
                <a:extLst>
                  <a:ext uri="{FF2B5EF4-FFF2-40B4-BE49-F238E27FC236}">
                    <a16:creationId xmlns:a16="http://schemas.microsoft.com/office/drawing/2014/main" id="{E51A97D1-FBBB-4892-B608-09513C9A1585}"/>
                  </a:ext>
                </a:extLst>
              </p:cNvPr>
              <p:cNvSpPr>
                <a:spLocks noRot="1" noChangeAspect="1" noMove="1" noResize="1" noEditPoints="1" noAdjustHandles="1" noChangeArrowheads="1" noChangeShapeType="1" noTextEdit="1"/>
              </p:cNvSpPr>
              <p:nvPr/>
            </p:nvSpPr>
            <p:spPr>
              <a:xfrm>
                <a:off x="5991605" y="4133415"/>
                <a:ext cx="622286" cy="461665"/>
              </a:xfrm>
              <a:prstGeom prst="rect">
                <a:avLst/>
              </a:prstGeom>
              <a:blipFill>
                <a:blip r:embed="rId7"/>
                <a:stretch>
                  <a:fillRect b="-17105"/>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1" name="Rechteck 30">
                <a:extLst>
                  <a:ext uri="{FF2B5EF4-FFF2-40B4-BE49-F238E27FC236}">
                    <a16:creationId xmlns:a16="http://schemas.microsoft.com/office/drawing/2014/main" id="{A9A11FB6-69FC-4B4C-B235-A613F7A85F89}"/>
                  </a:ext>
                </a:extLst>
              </p:cNvPr>
              <p:cNvSpPr/>
              <p:nvPr/>
            </p:nvSpPr>
            <p:spPr>
              <a:xfrm>
                <a:off x="7243767" y="3061759"/>
                <a:ext cx="42191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𝒆</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1" name="Rechteck 30">
                <a:extLst>
                  <a:ext uri="{FF2B5EF4-FFF2-40B4-BE49-F238E27FC236}">
                    <a16:creationId xmlns:a16="http://schemas.microsoft.com/office/drawing/2014/main" id="{A9A11FB6-69FC-4B4C-B235-A613F7A85F89}"/>
                  </a:ext>
                </a:extLst>
              </p:cNvPr>
              <p:cNvSpPr>
                <a:spLocks noRot="1" noChangeAspect="1" noMove="1" noResize="1" noEditPoints="1" noAdjustHandles="1" noChangeArrowheads="1" noChangeShapeType="1" noTextEdit="1"/>
              </p:cNvSpPr>
              <p:nvPr/>
            </p:nvSpPr>
            <p:spPr>
              <a:xfrm>
                <a:off x="7243767" y="3061759"/>
                <a:ext cx="421910" cy="461665"/>
              </a:xfrm>
              <a:prstGeom prst="rect">
                <a:avLst/>
              </a:prstGeom>
              <a:blipFill>
                <a:blip r:embed="rId8"/>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2" name="Rechteck 31">
                <a:extLst>
                  <a:ext uri="{FF2B5EF4-FFF2-40B4-BE49-F238E27FC236}">
                    <a16:creationId xmlns:a16="http://schemas.microsoft.com/office/drawing/2014/main" id="{BBD645A2-0155-4269-9EC2-ADEB8118C6BD}"/>
                  </a:ext>
                </a:extLst>
              </p:cNvPr>
              <p:cNvSpPr/>
              <p:nvPr/>
            </p:nvSpPr>
            <p:spPr>
              <a:xfrm>
                <a:off x="3626094" y="3084012"/>
                <a:ext cx="36740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𝒊</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2" name="Rechteck 31">
                <a:extLst>
                  <a:ext uri="{FF2B5EF4-FFF2-40B4-BE49-F238E27FC236}">
                    <a16:creationId xmlns:a16="http://schemas.microsoft.com/office/drawing/2014/main" id="{BBD645A2-0155-4269-9EC2-ADEB8118C6BD}"/>
                  </a:ext>
                </a:extLst>
              </p:cNvPr>
              <p:cNvSpPr>
                <a:spLocks noRot="1" noChangeAspect="1" noMove="1" noResize="1" noEditPoints="1" noAdjustHandles="1" noChangeArrowheads="1" noChangeShapeType="1" noTextEdit="1"/>
              </p:cNvSpPr>
              <p:nvPr/>
            </p:nvSpPr>
            <p:spPr>
              <a:xfrm>
                <a:off x="3626094" y="3084012"/>
                <a:ext cx="367408" cy="461665"/>
              </a:xfrm>
              <a:prstGeom prst="rect">
                <a:avLst/>
              </a:prstGeom>
              <a:blipFill>
                <a:blip r:embed="rId9"/>
                <a:stretch>
                  <a:fillRect l="-3333"/>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2738460" y="4114568"/>
                <a:ext cx="44755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𝒉</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2738460" y="4114568"/>
                <a:ext cx="447558" cy="461665"/>
              </a:xfrm>
              <a:prstGeom prst="rect">
                <a:avLst/>
              </a:prstGeom>
              <a:blipFill>
                <a:blip r:embed="rId10"/>
                <a:stretch>
                  <a:fillRect l="-4054"/>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2660052" y="1894582"/>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2750622" y="1933749"/>
                <a:ext cx="44114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𝒃</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2750622" y="1933749"/>
                <a:ext cx="441146" cy="461665"/>
              </a:xfrm>
              <a:prstGeom prst="rect">
                <a:avLst/>
              </a:prstGeom>
              <a:blipFill>
                <a:blip r:embed="rId11"/>
                <a:stretch>
                  <a:fillRect l="-4110"/>
                </a:stretch>
              </a:blipFill>
            </p:spPr>
            <p:txBody>
              <a:bodyPr/>
              <a:lstStyle/>
              <a:p>
                <a:r>
                  <a:rPr lang="de-AT">
                    <a:noFill/>
                  </a:rPr>
                  <a:t> </a:t>
                </a:r>
              </a:p>
            </p:txBody>
          </p:sp>
        </mc:Fallback>
      </mc:AlternateContent>
      <p:cxnSp>
        <p:nvCxnSpPr>
          <p:cNvPr id="37" name="Gerader Verbinder 36">
            <a:extLst>
              <a:ext uri="{FF2B5EF4-FFF2-40B4-BE49-F238E27FC236}">
                <a16:creationId xmlns:a16="http://schemas.microsoft.com/office/drawing/2014/main" id="{F3E3843A-E92F-43AB-B0A9-94B985E7C544}"/>
              </a:ext>
            </a:extLst>
          </p:cNvPr>
          <p:cNvCxnSpPr>
            <a:cxnSpLocks/>
            <a:endCxn id="15" idx="0"/>
          </p:cNvCxnSpPr>
          <p:nvPr/>
        </p:nvCxnSpPr>
        <p:spPr>
          <a:xfrm>
            <a:off x="2930052" y="2442402"/>
            <a:ext cx="3976" cy="163300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5" name="Gerader Verbinder 64">
            <a:extLst>
              <a:ext uri="{FF2B5EF4-FFF2-40B4-BE49-F238E27FC236}">
                <a16:creationId xmlns:a16="http://schemas.microsoft.com/office/drawing/2014/main" id="{61EF7CA4-B164-42DC-8D6E-3EC13FCD7DE6}"/>
              </a:ext>
            </a:extLst>
          </p:cNvPr>
          <p:cNvCxnSpPr>
            <a:cxnSpLocks/>
            <a:stCxn id="6" idx="3"/>
            <a:endCxn id="13" idx="7"/>
          </p:cNvCxnSpPr>
          <p:nvPr/>
        </p:nvCxnSpPr>
        <p:spPr>
          <a:xfrm flipH="1">
            <a:off x="3949687" y="2350826"/>
            <a:ext cx="424311" cy="77310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10471F76-5116-4D6B-A155-D73713780F7D}"/>
              </a:ext>
            </a:extLst>
          </p:cNvPr>
          <p:cNvCxnSpPr>
            <a:cxnSpLocks noChangeAspect="1"/>
            <a:stCxn id="6" idx="5"/>
            <a:endCxn id="11" idx="1"/>
          </p:cNvCxnSpPr>
          <p:nvPr/>
        </p:nvCxnSpPr>
        <p:spPr>
          <a:xfrm>
            <a:off x="4755836" y="2350826"/>
            <a:ext cx="1314850" cy="1822503"/>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F9C81691-76B6-4234-8E3B-AD67476CAB96}"/>
              </a:ext>
            </a:extLst>
          </p:cNvPr>
          <p:cNvCxnSpPr>
            <a:cxnSpLocks noChangeAspect="1"/>
            <a:endCxn id="12" idx="1"/>
          </p:cNvCxnSpPr>
          <p:nvPr/>
        </p:nvCxnSpPr>
        <p:spPr>
          <a:xfrm>
            <a:off x="6452524" y="2309185"/>
            <a:ext cx="767463" cy="80473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Gerader Verbinder 74">
            <a:extLst>
              <a:ext uri="{FF2B5EF4-FFF2-40B4-BE49-F238E27FC236}">
                <a16:creationId xmlns:a16="http://schemas.microsoft.com/office/drawing/2014/main" id="{6320B7E0-5CD1-44DA-A766-1ED4940C0D64}"/>
              </a:ext>
            </a:extLst>
          </p:cNvPr>
          <p:cNvCxnSpPr>
            <a:cxnSpLocks/>
            <a:stCxn id="12" idx="3"/>
            <a:endCxn id="11" idx="7"/>
          </p:cNvCxnSpPr>
          <p:nvPr/>
        </p:nvCxnSpPr>
        <p:spPr>
          <a:xfrm flipH="1">
            <a:off x="6452524" y="3495753"/>
            <a:ext cx="767463" cy="677576"/>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2052354" y="237766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2052354" y="2377666"/>
                <a:ext cx="437940" cy="461665"/>
              </a:xfrm>
              <a:prstGeom prst="rect">
                <a:avLst/>
              </a:prstGeom>
              <a:blipFill>
                <a:blip r:embed="rId12"/>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2043383"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2043383" y="3761169"/>
                <a:ext cx="437940" cy="461665"/>
              </a:xfrm>
              <a:prstGeom prst="rect">
                <a:avLst/>
              </a:prstGeom>
              <a:blipFill>
                <a:blip r:embed="rId13"/>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2395495" y="2965053"/>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2395495" y="2965053"/>
                <a:ext cx="622285" cy="461665"/>
              </a:xfrm>
              <a:prstGeom prst="rect">
                <a:avLst/>
              </a:prstGeom>
              <a:blipFill>
                <a:blip r:embed="rId14"/>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3545282" y="17172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3545282" y="1717290"/>
                <a:ext cx="437940" cy="461665"/>
              </a:xfrm>
              <a:prstGeom prst="rect">
                <a:avLst/>
              </a:prstGeom>
              <a:blipFill>
                <a:blip r:embed="rId15"/>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2" name="Rechteck 81">
                <a:extLst>
                  <a:ext uri="{FF2B5EF4-FFF2-40B4-BE49-F238E27FC236}">
                    <a16:creationId xmlns:a16="http://schemas.microsoft.com/office/drawing/2014/main" id="{298124D2-8A18-45CC-B439-9F88BE4D7631}"/>
                  </a:ext>
                </a:extLst>
              </p:cNvPr>
              <p:cNvSpPr/>
              <p:nvPr/>
            </p:nvSpPr>
            <p:spPr>
              <a:xfrm>
                <a:off x="5346888" y="168336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2" name="Rechteck 81">
                <a:extLst>
                  <a:ext uri="{FF2B5EF4-FFF2-40B4-BE49-F238E27FC236}">
                    <a16:creationId xmlns:a16="http://schemas.microsoft.com/office/drawing/2014/main" id="{298124D2-8A18-45CC-B439-9F88BE4D7631}"/>
                  </a:ext>
                </a:extLst>
              </p:cNvPr>
              <p:cNvSpPr>
                <a:spLocks noRot="1" noChangeAspect="1" noMove="1" noResize="1" noEditPoints="1" noAdjustHandles="1" noChangeArrowheads="1" noChangeShapeType="1" noTextEdit="1"/>
              </p:cNvSpPr>
              <p:nvPr/>
            </p:nvSpPr>
            <p:spPr>
              <a:xfrm>
                <a:off x="5346888" y="1683365"/>
                <a:ext cx="437940" cy="461665"/>
              </a:xfrm>
              <a:prstGeom prst="rect">
                <a:avLst/>
              </a:prstGeom>
              <a:blipFill>
                <a:blip r:embed="rId16"/>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3" name="Rechteck 82">
                <a:extLst>
                  <a:ext uri="{FF2B5EF4-FFF2-40B4-BE49-F238E27FC236}">
                    <a16:creationId xmlns:a16="http://schemas.microsoft.com/office/drawing/2014/main" id="{B29A7D0E-97DC-420A-84BA-9C2390ACE9A5}"/>
                  </a:ext>
                </a:extLst>
              </p:cNvPr>
              <p:cNvSpPr/>
              <p:nvPr/>
            </p:nvSpPr>
            <p:spPr>
              <a:xfrm>
                <a:off x="3036616" y="346466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3" name="Rechteck 82">
                <a:extLst>
                  <a:ext uri="{FF2B5EF4-FFF2-40B4-BE49-F238E27FC236}">
                    <a16:creationId xmlns:a16="http://schemas.microsoft.com/office/drawing/2014/main" id="{B29A7D0E-97DC-420A-84BA-9C2390ACE9A5}"/>
                  </a:ext>
                </a:extLst>
              </p:cNvPr>
              <p:cNvSpPr>
                <a:spLocks noRot="1" noChangeAspect="1" noMove="1" noResize="1" noEditPoints="1" noAdjustHandles="1" noChangeArrowheads="1" noChangeShapeType="1" noTextEdit="1"/>
              </p:cNvSpPr>
              <p:nvPr/>
            </p:nvSpPr>
            <p:spPr>
              <a:xfrm>
                <a:off x="3036616" y="3464660"/>
                <a:ext cx="437940" cy="461665"/>
              </a:xfrm>
              <a:prstGeom prst="rect">
                <a:avLst/>
              </a:prstGeom>
              <a:blipFill>
                <a:blip r:embed="rId1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4" name="Rechteck 83">
                <a:extLst>
                  <a:ext uri="{FF2B5EF4-FFF2-40B4-BE49-F238E27FC236}">
                    <a16:creationId xmlns:a16="http://schemas.microsoft.com/office/drawing/2014/main" id="{F3F15ADC-C2D3-4D34-92AF-2464C5472C9B}"/>
                  </a:ext>
                </a:extLst>
              </p:cNvPr>
              <p:cNvSpPr/>
              <p:nvPr/>
            </p:nvSpPr>
            <p:spPr>
              <a:xfrm>
                <a:off x="3514598" y="430548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4" name="Rechteck 83">
                <a:extLst>
                  <a:ext uri="{FF2B5EF4-FFF2-40B4-BE49-F238E27FC236}">
                    <a16:creationId xmlns:a16="http://schemas.microsoft.com/office/drawing/2014/main" id="{F3F15ADC-C2D3-4D34-92AF-2464C5472C9B}"/>
                  </a:ext>
                </a:extLst>
              </p:cNvPr>
              <p:cNvSpPr>
                <a:spLocks noRot="1" noChangeAspect="1" noMove="1" noResize="1" noEditPoints="1" noAdjustHandles="1" noChangeArrowheads="1" noChangeShapeType="1" noTextEdit="1"/>
              </p:cNvSpPr>
              <p:nvPr/>
            </p:nvSpPr>
            <p:spPr>
              <a:xfrm>
                <a:off x="3514598" y="4305486"/>
                <a:ext cx="437940" cy="461665"/>
              </a:xfrm>
              <a:prstGeom prst="rect">
                <a:avLst/>
              </a:prstGeom>
              <a:blipFill>
                <a:blip r:embed="rId18"/>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5" name="Rechteck 84">
                <a:extLst>
                  <a:ext uri="{FF2B5EF4-FFF2-40B4-BE49-F238E27FC236}">
                    <a16:creationId xmlns:a16="http://schemas.microsoft.com/office/drawing/2014/main" id="{7D9FB7DE-A05F-468E-9740-BDA433A0C9CE}"/>
                  </a:ext>
                </a:extLst>
              </p:cNvPr>
              <p:cNvSpPr/>
              <p:nvPr/>
            </p:nvSpPr>
            <p:spPr>
              <a:xfrm>
                <a:off x="5298908" y="434540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5" name="Rechteck 84">
                <a:extLst>
                  <a:ext uri="{FF2B5EF4-FFF2-40B4-BE49-F238E27FC236}">
                    <a16:creationId xmlns:a16="http://schemas.microsoft.com/office/drawing/2014/main" id="{7D9FB7DE-A05F-468E-9740-BDA433A0C9CE}"/>
                  </a:ext>
                </a:extLst>
              </p:cNvPr>
              <p:cNvSpPr>
                <a:spLocks noRot="1" noChangeAspect="1" noMove="1" noResize="1" noEditPoints="1" noAdjustHandles="1" noChangeArrowheads="1" noChangeShapeType="1" noTextEdit="1"/>
              </p:cNvSpPr>
              <p:nvPr/>
            </p:nvSpPr>
            <p:spPr>
              <a:xfrm>
                <a:off x="5298908" y="4345400"/>
                <a:ext cx="437940" cy="461665"/>
              </a:xfrm>
              <a:prstGeom prst="rect">
                <a:avLst/>
              </a:prstGeom>
              <a:blipFill>
                <a:blip r:embed="rId19"/>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6" name="Rechteck 85">
                <a:extLst>
                  <a:ext uri="{FF2B5EF4-FFF2-40B4-BE49-F238E27FC236}">
                    <a16:creationId xmlns:a16="http://schemas.microsoft.com/office/drawing/2014/main" id="{06176405-D87B-4121-A46C-7A51EC795EFA}"/>
                  </a:ext>
                </a:extLst>
              </p:cNvPr>
              <p:cNvSpPr/>
              <p:nvPr/>
            </p:nvSpPr>
            <p:spPr>
              <a:xfrm>
                <a:off x="3799108" y="2437931"/>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6" name="Rechteck 85">
                <a:extLst>
                  <a:ext uri="{FF2B5EF4-FFF2-40B4-BE49-F238E27FC236}">
                    <a16:creationId xmlns:a16="http://schemas.microsoft.com/office/drawing/2014/main" id="{06176405-D87B-4121-A46C-7A51EC795EFA}"/>
                  </a:ext>
                </a:extLst>
              </p:cNvPr>
              <p:cNvSpPr>
                <a:spLocks noRot="1" noChangeAspect="1" noMove="1" noResize="1" noEditPoints="1" noAdjustHandles="1" noChangeArrowheads="1" noChangeShapeType="1" noTextEdit="1"/>
              </p:cNvSpPr>
              <p:nvPr/>
            </p:nvSpPr>
            <p:spPr>
              <a:xfrm>
                <a:off x="3799108" y="2437931"/>
                <a:ext cx="437940" cy="461665"/>
              </a:xfrm>
              <a:prstGeom prst="rect">
                <a:avLst/>
              </a:prstGeom>
              <a:blipFill>
                <a:blip r:embed="rId2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7" name="Rechteck 86">
                <a:extLst>
                  <a:ext uri="{FF2B5EF4-FFF2-40B4-BE49-F238E27FC236}">
                    <a16:creationId xmlns:a16="http://schemas.microsoft.com/office/drawing/2014/main" id="{35D57E8A-0CA7-4AAE-9520-47F9FC741CB2}"/>
                  </a:ext>
                </a:extLst>
              </p:cNvPr>
              <p:cNvSpPr/>
              <p:nvPr/>
            </p:nvSpPr>
            <p:spPr>
              <a:xfrm>
                <a:off x="5355429" y="281401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7" name="Rechteck 86">
                <a:extLst>
                  <a:ext uri="{FF2B5EF4-FFF2-40B4-BE49-F238E27FC236}">
                    <a16:creationId xmlns:a16="http://schemas.microsoft.com/office/drawing/2014/main" id="{35D57E8A-0CA7-4AAE-9520-47F9FC741CB2}"/>
                  </a:ext>
                </a:extLst>
              </p:cNvPr>
              <p:cNvSpPr>
                <a:spLocks noRot="1" noChangeAspect="1" noMove="1" noResize="1" noEditPoints="1" noAdjustHandles="1" noChangeArrowheads="1" noChangeShapeType="1" noTextEdit="1"/>
              </p:cNvSpPr>
              <p:nvPr/>
            </p:nvSpPr>
            <p:spPr>
              <a:xfrm>
                <a:off x="5355429" y="2814012"/>
                <a:ext cx="437940" cy="461665"/>
              </a:xfrm>
              <a:prstGeom prst="rect">
                <a:avLst/>
              </a:prstGeom>
              <a:blipFill>
                <a:blip r:embed="rId21"/>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9" name="Rechteck 88">
                <a:extLst>
                  <a:ext uri="{FF2B5EF4-FFF2-40B4-BE49-F238E27FC236}">
                    <a16:creationId xmlns:a16="http://schemas.microsoft.com/office/drawing/2014/main" id="{8FC7DAA1-15B1-4700-9E56-DCB5182CB8B5}"/>
                  </a:ext>
                </a:extLst>
              </p:cNvPr>
              <p:cNvSpPr/>
              <p:nvPr/>
            </p:nvSpPr>
            <p:spPr>
              <a:xfrm>
                <a:off x="6709188" y="3863415"/>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9" name="Rechteck 88">
                <a:extLst>
                  <a:ext uri="{FF2B5EF4-FFF2-40B4-BE49-F238E27FC236}">
                    <a16:creationId xmlns:a16="http://schemas.microsoft.com/office/drawing/2014/main" id="{8FC7DAA1-15B1-4700-9E56-DCB5182CB8B5}"/>
                  </a:ext>
                </a:extLst>
              </p:cNvPr>
              <p:cNvSpPr>
                <a:spLocks noRot="1" noChangeAspect="1" noMove="1" noResize="1" noEditPoints="1" noAdjustHandles="1" noChangeArrowheads="1" noChangeShapeType="1" noTextEdit="1"/>
              </p:cNvSpPr>
              <p:nvPr/>
            </p:nvSpPr>
            <p:spPr>
              <a:xfrm>
                <a:off x="6709188" y="3863415"/>
                <a:ext cx="622285" cy="461665"/>
              </a:xfrm>
              <a:prstGeom prst="rect">
                <a:avLst/>
              </a:prstGeom>
              <a:blipFill>
                <a:blip r:embed="rId22"/>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90" name="Rechteck 89">
                <a:extLst>
                  <a:ext uri="{FF2B5EF4-FFF2-40B4-BE49-F238E27FC236}">
                    <a16:creationId xmlns:a16="http://schemas.microsoft.com/office/drawing/2014/main" id="{4C0F4F8D-E27D-4695-8804-CAADAFBD8953}"/>
                  </a:ext>
                </a:extLst>
              </p:cNvPr>
              <p:cNvSpPr/>
              <p:nvPr/>
            </p:nvSpPr>
            <p:spPr>
              <a:xfrm>
                <a:off x="6228955" y="2899596"/>
                <a:ext cx="6222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0" name="Rechteck 89">
                <a:extLst>
                  <a:ext uri="{FF2B5EF4-FFF2-40B4-BE49-F238E27FC236}">
                    <a16:creationId xmlns:a16="http://schemas.microsoft.com/office/drawing/2014/main" id="{4C0F4F8D-E27D-4695-8804-CAADAFBD8953}"/>
                  </a:ext>
                </a:extLst>
              </p:cNvPr>
              <p:cNvSpPr>
                <a:spLocks noRot="1" noChangeAspect="1" noMove="1" noResize="1" noEditPoints="1" noAdjustHandles="1" noChangeArrowheads="1" noChangeShapeType="1" noTextEdit="1"/>
              </p:cNvSpPr>
              <p:nvPr/>
            </p:nvSpPr>
            <p:spPr>
              <a:xfrm>
                <a:off x="6228955" y="2899596"/>
                <a:ext cx="622286" cy="461665"/>
              </a:xfrm>
              <a:prstGeom prst="rect">
                <a:avLst/>
              </a:prstGeom>
              <a:blipFill>
                <a:blip r:embed="rId23"/>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91" name="Rechteck 90">
                <a:extLst>
                  <a:ext uri="{FF2B5EF4-FFF2-40B4-BE49-F238E27FC236}">
                    <a16:creationId xmlns:a16="http://schemas.microsoft.com/office/drawing/2014/main" id="{28BE0E77-F05D-4B98-B084-627FB321900E}"/>
                  </a:ext>
                </a:extLst>
              </p:cNvPr>
              <p:cNvSpPr/>
              <p:nvPr/>
            </p:nvSpPr>
            <p:spPr>
              <a:xfrm>
                <a:off x="6900870" y="236607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1" name="Rechteck 90">
                <a:extLst>
                  <a:ext uri="{FF2B5EF4-FFF2-40B4-BE49-F238E27FC236}">
                    <a16:creationId xmlns:a16="http://schemas.microsoft.com/office/drawing/2014/main" id="{28BE0E77-F05D-4B98-B084-627FB321900E}"/>
                  </a:ext>
                </a:extLst>
              </p:cNvPr>
              <p:cNvSpPr>
                <a:spLocks noRot="1" noChangeAspect="1" noMove="1" noResize="1" noEditPoints="1" noAdjustHandles="1" noChangeArrowheads="1" noChangeShapeType="1" noTextEdit="1"/>
              </p:cNvSpPr>
              <p:nvPr/>
            </p:nvSpPr>
            <p:spPr>
              <a:xfrm>
                <a:off x="6900870" y="2366070"/>
                <a:ext cx="437940" cy="461665"/>
              </a:xfrm>
              <a:prstGeom prst="rect">
                <a:avLst/>
              </a:prstGeom>
              <a:blipFill>
                <a:blip r:embed="rId24"/>
                <a:stretch>
                  <a:fillRect l="-2778"/>
                </a:stretch>
              </a:blipFill>
            </p:spPr>
            <p:txBody>
              <a:bodyPr/>
              <a:lstStyle/>
              <a:p>
                <a:r>
                  <a:rPr lang="de-AT">
                    <a:noFill/>
                  </a:rPr>
                  <a:t> </a:t>
                </a:r>
              </a:p>
            </p:txBody>
          </p:sp>
        </mc:Fallback>
      </mc:AlternateContent>
    </p:spTree>
    <p:extLst>
      <p:ext uri="{BB962C8B-B14F-4D97-AF65-F5344CB8AC3E}">
        <p14:creationId xmlns:p14="http://schemas.microsoft.com/office/powerpoint/2010/main" val="26206968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Prim’s algorithm</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4294917" y="1889907"/>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1561347" y="3030250"/>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8" name="Ellipse 7">
            <a:extLst>
              <a:ext uri="{FF2B5EF4-FFF2-40B4-BE49-F238E27FC236}">
                <a16:creationId xmlns:a16="http://schemas.microsoft.com/office/drawing/2014/main" id="{752AEAEB-3C77-4AEF-AFA9-578EE1AAE409}"/>
              </a:ext>
            </a:extLst>
          </p:cNvPr>
          <p:cNvSpPr>
            <a:spLocks noChangeAspect="1"/>
          </p:cNvSpPr>
          <p:nvPr/>
        </p:nvSpPr>
        <p:spPr>
          <a:xfrm>
            <a:off x="5971285" y="189498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4306247" y="4075400"/>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1" name="Ellipse 10">
            <a:extLst>
              <a:ext uri="{FF2B5EF4-FFF2-40B4-BE49-F238E27FC236}">
                <a16:creationId xmlns:a16="http://schemas.microsoft.com/office/drawing/2014/main" id="{E0FE1F20-7860-4EDB-AEA2-FD7055AA10E4}"/>
              </a:ext>
            </a:extLst>
          </p:cNvPr>
          <p:cNvSpPr>
            <a:spLocks noChangeAspect="1"/>
          </p:cNvSpPr>
          <p:nvPr/>
        </p:nvSpPr>
        <p:spPr>
          <a:xfrm>
            <a:off x="5991605" y="4094248"/>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2" name="Ellipse 11">
            <a:extLst>
              <a:ext uri="{FF2B5EF4-FFF2-40B4-BE49-F238E27FC236}">
                <a16:creationId xmlns:a16="http://schemas.microsoft.com/office/drawing/2014/main" id="{F0AB5142-0388-44ED-BC72-B38A2D2645A3}"/>
              </a:ext>
            </a:extLst>
          </p:cNvPr>
          <p:cNvSpPr>
            <a:spLocks noChangeAspect="1"/>
          </p:cNvSpPr>
          <p:nvPr/>
        </p:nvSpPr>
        <p:spPr>
          <a:xfrm>
            <a:off x="7140906" y="3034834"/>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3" name="Ellipse 12">
            <a:extLst>
              <a:ext uri="{FF2B5EF4-FFF2-40B4-BE49-F238E27FC236}">
                <a16:creationId xmlns:a16="http://schemas.microsoft.com/office/drawing/2014/main" id="{DCD3FBCD-E339-4CF5-887A-BB8193F68359}"/>
              </a:ext>
            </a:extLst>
          </p:cNvPr>
          <p:cNvSpPr>
            <a:spLocks noChangeAspect="1"/>
          </p:cNvSpPr>
          <p:nvPr/>
        </p:nvSpPr>
        <p:spPr>
          <a:xfrm>
            <a:off x="3488768" y="3044845"/>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2664028" y="4075403"/>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4407217" y="1925466"/>
                <a:ext cx="4090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𝒄</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4407217" y="1925466"/>
                <a:ext cx="409086"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2"/>
            <a:endCxn id="35" idx="6"/>
          </p:cNvCxnSpPr>
          <p:nvPr/>
        </p:nvCxnSpPr>
        <p:spPr>
          <a:xfrm flipH="1">
            <a:off x="3200052" y="2159907"/>
            <a:ext cx="1094865" cy="4675"/>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EF4C0182-B9FA-4BEE-B1A6-BC1D8BA0C05C}"/>
              </a:ext>
            </a:extLst>
          </p:cNvPr>
          <p:cNvCxnSpPr>
            <a:cxnSpLocks noChangeAspect="1"/>
            <a:stCxn id="6" idx="6"/>
            <a:endCxn id="8" idx="2"/>
          </p:cNvCxnSpPr>
          <p:nvPr/>
        </p:nvCxnSpPr>
        <p:spPr>
          <a:xfrm>
            <a:off x="4834917" y="2159907"/>
            <a:ext cx="1136368" cy="50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75F056E-D9DB-482B-A7AD-8A97D9E79599}"/>
              </a:ext>
            </a:extLst>
          </p:cNvPr>
          <p:cNvCxnSpPr>
            <a:cxnSpLocks noChangeAspect="1"/>
            <a:stCxn id="11" idx="2"/>
            <a:endCxn id="10" idx="6"/>
          </p:cNvCxnSpPr>
          <p:nvPr/>
        </p:nvCxnSpPr>
        <p:spPr>
          <a:xfrm flipH="1" flipV="1">
            <a:off x="4846247" y="4345400"/>
            <a:ext cx="1145358" cy="18848"/>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B4343DE-46D9-47BE-AFAC-4BCCA412453B}"/>
              </a:ext>
            </a:extLst>
          </p:cNvPr>
          <p:cNvCxnSpPr>
            <a:cxnSpLocks noChangeAspect="1"/>
            <a:stCxn id="13" idx="5"/>
            <a:endCxn id="10" idx="1"/>
          </p:cNvCxnSpPr>
          <p:nvPr/>
        </p:nvCxnSpPr>
        <p:spPr>
          <a:xfrm>
            <a:off x="3949687" y="3505764"/>
            <a:ext cx="435641" cy="64871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52E7495-609B-46AB-90E5-64596785C234}"/>
              </a:ext>
            </a:extLst>
          </p:cNvPr>
          <p:cNvCxnSpPr>
            <a:cxnSpLocks noChangeAspect="1"/>
            <a:stCxn id="35" idx="3"/>
            <a:endCxn id="7" idx="7"/>
          </p:cNvCxnSpPr>
          <p:nvPr/>
        </p:nvCxnSpPr>
        <p:spPr>
          <a:xfrm flipH="1">
            <a:off x="2022266" y="2355501"/>
            <a:ext cx="716867" cy="75383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2022266" y="3491169"/>
            <a:ext cx="720843" cy="6633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3B1CF234-0CAC-45CD-8757-37E964295334}"/>
              </a:ext>
            </a:extLst>
          </p:cNvPr>
          <p:cNvCxnSpPr>
            <a:cxnSpLocks/>
            <a:stCxn id="13" idx="3"/>
            <a:endCxn id="15" idx="7"/>
          </p:cNvCxnSpPr>
          <p:nvPr/>
        </p:nvCxnSpPr>
        <p:spPr>
          <a:xfrm flipH="1">
            <a:off x="3124947" y="3505764"/>
            <a:ext cx="442902" cy="6487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BCFAB5F7-D54F-4708-8C19-457A9FAE8E56}"/>
              </a:ext>
            </a:extLst>
          </p:cNvPr>
          <p:cNvCxnSpPr>
            <a:cxnSpLocks noChangeAspect="1"/>
            <a:stCxn id="8" idx="4"/>
            <a:endCxn id="11" idx="0"/>
          </p:cNvCxnSpPr>
          <p:nvPr/>
        </p:nvCxnSpPr>
        <p:spPr>
          <a:xfrm>
            <a:off x="6241285" y="2434987"/>
            <a:ext cx="20320" cy="165926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3211077" y="4345400"/>
            <a:ext cx="1095170" cy="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1659402" y="3061759"/>
                <a:ext cx="44435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𝒂</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1659402" y="3061759"/>
                <a:ext cx="44435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7" name="Rechteck 26">
                <a:extLst>
                  <a:ext uri="{FF2B5EF4-FFF2-40B4-BE49-F238E27FC236}">
                    <a16:creationId xmlns:a16="http://schemas.microsoft.com/office/drawing/2014/main" id="{B64E8F0B-53E9-489F-9BAC-D289A39D7333}"/>
                  </a:ext>
                </a:extLst>
              </p:cNvPr>
              <p:cNvSpPr/>
              <p:nvPr/>
            </p:nvSpPr>
            <p:spPr>
              <a:xfrm>
                <a:off x="6058917" y="1925466"/>
                <a:ext cx="45236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𝒅</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7" name="Rechteck 26">
                <a:extLst>
                  <a:ext uri="{FF2B5EF4-FFF2-40B4-BE49-F238E27FC236}">
                    <a16:creationId xmlns:a16="http://schemas.microsoft.com/office/drawing/2014/main" id="{B64E8F0B-53E9-489F-9BAC-D289A39D7333}"/>
                  </a:ext>
                </a:extLst>
              </p:cNvPr>
              <p:cNvSpPr>
                <a:spLocks noRot="1" noChangeAspect="1" noMove="1" noResize="1" noEditPoints="1" noAdjustHandles="1" noChangeArrowheads="1" noChangeShapeType="1" noTextEdit="1"/>
              </p:cNvSpPr>
              <p:nvPr/>
            </p:nvSpPr>
            <p:spPr>
              <a:xfrm>
                <a:off x="6058917" y="1925466"/>
                <a:ext cx="452368" cy="461665"/>
              </a:xfrm>
              <a:prstGeom prst="rect">
                <a:avLst/>
              </a:prstGeom>
              <a:blipFill>
                <a:blip r:embed="rId5"/>
                <a:stretch>
                  <a:fillRect l="-4054"/>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4375067" y="4114568"/>
                <a:ext cx="4619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𝒈</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4375067" y="4114568"/>
                <a:ext cx="461986" cy="461665"/>
              </a:xfrm>
              <a:prstGeom prst="rect">
                <a:avLst/>
              </a:prstGeom>
              <a:blipFill>
                <a:blip r:embed="rId6"/>
                <a:stretch>
                  <a:fillRect l="-4000" b="-10526"/>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0" name="Rechteck 29">
                <a:extLst>
                  <a:ext uri="{FF2B5EF4-FFF2-40B4-BE49-F238E27FC236}">
                    <a16:creationId xmlns:a16="http://schemas.microsoft.com/office/drawing/2014/main" id="{E51A97D1-FBBB-4892-B608-09513C9A1585}"/>
                  </a:ext>
                </a:extLst>
              </p:cNvPr>
              <p:cNvSpPr/>
              <p:nvPr/>
            </p:nvSpPr>
            <p:spPr>
              <a:xfrm>
                <a:off x="5991605" y="4133415"/>
                <a:ext cx="622286"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𝒇</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0" name="Rechteck 29">
                <a:extLst>
                  <a:ext uri="{FF2B5EF4-FFF2-40B4-BE49-F238E27FC236}">
                    <a16:creationId xmlns:a16="http://schemas.microsoft.com/office/drawing/2014/main" id="{E51A97D1-FBBB-4892-B608-09513C9A1585}"/>
                  </a:ext>
                </a:extLst>
              </p:cNvPr>
              <p:cNvSpPr>
                <a:spLocks noRot="1" noChangeAspect="1" noMove="1" noResize="1" noEditPoints="1" noAdjustHandles="1" noChangeArrowheads="1" noChangeShapeType="1" noTextEdit="1"/>
              </p:cNvSpPr>
              <p:nvPr/>
            </p:nvSpPr>
            <p:spPr>
              <a:xfrm>
                <a:off x="5991605" y="4133415"/>
                <a:ext cx="622286" cy="461665"/>
              </a:xfrm>
              <a:prstGeom prst="rect">
                <a:avLst/>
              </a:prstGeom>
              <a:blipFill>
                <a:blip r:embed="rId7"/>
                <a:stretch>
                  <a:fillRect b="-17105"/>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1" name="Rechteck 30">
                <a:extLst>
                  <a:ext uri="{FF2B5EF4-FFF2-40B4-BE49-F238E27FC236}">
                    <a16:creationId xmlns:a16="http://schemas.microsoft.com/office/drawing/2014/main" id="{A9A11FB6-69FC-4B4C-B235-A613F7A85F89}"/>
                  </a:ext>
                </a:extLst>
              </p:cNvPr>
              <p:cNvSpPr/>
              <p:nvPr/>
            </p:nvSpPr>
            <p:spPr>
              <a:xfrm>
                <a:off x="7243767" y="3061759"/>
                <a:ext cx="42191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𝒆</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1" name="Rechteck 30">
                <a:extLst>
                  <a:ext uri="{FF2B5EF4-FFF2-40B4-BE49-F238E27FC236}">
                    <a16:creationId xmlns:a16="http://schemas.microsoft.com/office/drawing/2014/main" id="{A9A11FB6-69FC-4B4C-B235-A613F7A85F89}"/>
                  </a:ext>
                </a:extLst>
              </p:cNvPr>
              <p:cNvSpPr>
                <a:spLocks noRot="1" noChangeAspect="1" noMove="1" noResize="1" noEditPoints="1" noAdjustHandles="1" noChangeArrowheads="1" noChangeShapeType="1" noTextEdit="1"/>
              </p:cNvSpPr>
              <p:nvPr/>
            </p:nvSpPr>
            <p:spPr>
              <a:xfrm>
                <a:off x="7243767" y="3061759"/>
                <a:ext cx="421910" cy="461665"/>
              </a:xfrm>
              <a:prstGeom prst="rect">
                <a:avLst/>
              </a:prstGeom>
              <a:blipFill>
                <a:blip r:embed="rId8"/>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2" name="Rechteck 31">
                <a:extLst>
                  <a:ext uri="{FF2B5EF4-FFF2-40B4-BE49-F238E27FC236}">
                    <a16:creationId xmlns:a16="http://schemas.microsoft.com/office/drawing/2014/main" id="{BBD645A2-0155-4269-9EC2-ADEB8118C6BD}"/>
                  </a:ext>
                </a:extLst>
              </p:cNvPr>
              <p:cNvSpPr/>
              <p:nvPr/>
            </p:nvSpPr>
            <p:spPr>
              <a:xfrm>
                <a:off x="3626094" y="3084012"/>
                <a:ext cx="36740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𝒊</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2" name="Rechteck 31">
                <a:extLst>
                  <a:ext uri="{FF2B5EF4-FFF2-40B4-BE49-F238E27FC236}">
                    <a16:creationId xmlns:a16="http://schemas.microsoft.com/office/drawing/2014/main" id="{BBD645A2-0155-4269-9EC2-ADEB8118C6BD}"/>
                  </a:ext>
                </a:extLst>
              </p:cNvPr>
              <p:cNvSpPr>
                <a:spLocks noRot="1" noChangeAspect="1" noMove="1" noResize="1" noEditPoints="1" noAdjustHandles="1" noChangeArrowheads="1" noChangeShapeType="1" noTextEdit="1"/>
              </p:cNvSpPr>
              <p:nvPr/>
            </p:nvSpPr>
            <p:spPr>
              <a:xfrm>
                <a:off x="3626094" y="3084012"/>
                <a:ext cx="367408" cy="461665"/>
              </a:xfrm>
              <a:prstGeom prst="rect">
                <a:avLst/>
              </a:prstGeom>
              <a:blipFill>
                <a:blip r:embed="rId9"/>
                <a:stretch>
                  <a:fillRect l="-3333"/>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2738460" y="4114568"/>
                <a:ext cx="44755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𝒉</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2738460" y="4114568"/>
                <a:ext cx="447558" cy="461665"/>
              </a:xfrm>
              <a:prstGeom prst="rect">
                <a:avLst/>
              </a:prstGeom>
              <a:blipFill>
                <a:blip r:embed="rId10"/>
                <a:stretch>
                  <a:fillRect l="-4054"/>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2660052" y="1894582"/>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2750622" y="1933749"/>
                <a:ext cx="44114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𝒃</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2750622" y="1933749"/>
                <a:ext cx="441146" cy="461665"/>
              </a:xfrm>
              <a:prstGeom prst="rect">
                <a:avLst/>
              </a:prstGeom>
              <a:blipFill>
                <a:blip r:embed="rId11"/>
                <a:stretch>
                  <a:fillRect l="-4110"/>
                </a:stretch>
              </a:blipFill>
            </p:spPr>
            <p:txBody>
              <a:bodyPr/>
              <a:lstStyle/>
              <a:p>
                <a:r>
                  <a:rPr lang="de-AT">
                    <a:noFill/>
                  </a:rPr>
                  <a:t> </a:t>
                </a:r>
              </a:p>
            </p:txBody>
          </p:sp>
        </mc:Fallback>
      </mc:AlternateContent>
      <p:cxnSp>
        <p:nvCxnSpPr>
          <p:cNvPr id="37" name="Gerader Verbinder 36">
            <a:extLst>
              <a:ext uri="{FF2B5EF4-FFF2-40B4-BE49-F238E27FC236}">
                <a16:creationId xmlns:a16="http://schemas.microsoft.com/office/drawing/2014/main" id="{F3E3843A-E92F-43AB-B0A9-94B985E7C544}"/>
              </a:ext>
            </a:extLst>
          </p:cNvPr>
          <p:cNvCxnSpPr>
            <a:cxnSpLocks/>
            <a:endCxn id="15" idx="0"/>
          </p:cNvCxnSpPr>
          <p:nvPr/>
        </p:nvCxnSpPr>
        <p:spPr>
          <a:xfrm>
            <a:off x="2930052" y="2442402"/>
            <a:ext cx="3976" cy="163300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5" name="Gerader Verbinder 64">
            <a:extLst>
              <a:ext uri="{FF2B5EF4-FFF2-40B4-BE49-F238E27FC236}">
                <a16:creationId xmlns:a16="http://schemas.microsoft.com/office/drawing/2014/main" id="{61EF7CA4-B164-42DC-8D6E-3EC13FCD7DE6}"/>
              </a:ext>
            </a:extLst>
          </p:cNvPr>
          <p:cNvCxnSpPr>
            <a:cxnSpLocks/>
            <a:stCxn id="6" idx="3"/>
            <a:endCxn id="13" idx="7"/>
          </p:cNvCxnSpPr>
          <p:nvPr/>
        </p:nvCxnSpPr>
        <p:spPr>
          <a:xfrm flipH="1">
            <a:off x="3949687" y="2350826"/>
            <a:ext cx="424311" cy="77310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10471F76-5116-4D6B-A155-D73713780F7D}"/>
              </a:ext>
            </a:extLst>
          </p:cNvPr>
          <p:cNvCxnSpPr>
            <a:cxnSpLocks noChangeAspect="1"/>
            <a:stCxn id="6" idx="5"/>
            <a:endCxn id="11" idx="1"/>
          </p:cNvCxnSpPr>
          <p:nvPr/>
        </p:nvCxnSpPr>
        <p:spPr>
          <a:xfrm>
            <a:off x="4755836" y="2350826"/>
            <a:ext cx="1314850" cy="1822503"/>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F9C81691-76B6-4234-8E3B-AD67476CAB96}"/>
              </a:ext>
            </a:extLst>
          </p:cNvPr>
          <p:cNvCxnSpPr>
            <a:cxnSpLocks noChangeAspect="1"/>
            <a:endCxn id="12" idx="1"/>
          </p:cNvCxnSpPr>
          <p:nvPr/>
        </p:nvCxnSpPr>
        <p:spPr>
          <a:xfrm>
            <a:off x="6452524" y="2309185"/>
            <a:ext cx="767463" cy="80473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Gerader Verbinder 74">
            <a:extLst>
              <a:ext uri="{FF2B5EF4-FFF2-40B4-BE49-F238E27FC236}">
                <a16:creationId xmlns:a16="http://schemas.microsoft.com/office/drawing/2014/main" id="{6320B7E0-5CD1-44DA-A766-1ED4940C0D64}"/>
              </a:ext>
            </a:extLst>
          </p:cNvPr>
          <p:cNvCxnSpPr>
            <a:cxnSpLocks/>
            <a:stCxn id="12" idx="3"/>
            <a:endCxn id="11" idx="7"/>
          </p:cNvCxnSpPr>
          <p:nvPr/>
        </p:nvCxnSpPr>
        <p:spPr>
          <a:xfrm flipH="1">
            <a:off x="6452524" y="3495753"/>
            <a:ext cx="767463" cy="677576"/>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2052354" y="237766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2052354" y="2377666"/>
                <a:ext cx="437940" cy="461665"/>
              </a:xfrm>
              <a:prstGeom prst="rect">
                <a:avLst/>
              </a:prstGeom>
              <a:blipFill>
                <a:blip r:embed="rId12"/>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2043383"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2043383" y="3761169"/>
                <a:ext cx="437940" cy="461665"/>
              </a:xfrm>
              <a:prstGeom prst="rect">
                <a:avLst/>
              </a:prstGeom>
              <a:blipFill>
                <a:blip r:embed="rId13"/>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2395495" y="2965053"/>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2395495" y="2965053"/>
                <a:ext cx="622285" cy="461665"/>
              </a:xfrm>
              <a:prstGeom prst="rect">
                <a:avLst/>
              </a:prstGeom>
              <a:blipFill>
                <a:blip r:embed="rId14"/>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3545282" y="17172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3545282" y="1717290"/>
                <a:ext cx="437940" cy="461665"/>
              </a:xfrm>
              <a:prstGeom prst="rect">
                <a:avLst/>
              </a:prstGeom>
              <a:blipFill>
                <a:blip r:embed="rId15"/>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2" name="Rechteck 81">
                <a:extLst>
                  <a:ext uri="{FF2B5EF4-FFF2-40B4-BE49-F238E27FC236}">
                    <a16:creationId xmlns:a16="http://schemas.microsoft.com/office/drawing/2014/main" id="{298124D2-8A18-45CC-B439-9F88BE4D7631}"/>
                  </a:ext>
                </a:extLst>
              </p:cNvPr>
              <p:cNvSpPr/>
              <p:nvPr/>
            </p:nvSpPr>
            <p:spPr>
              <a:xfrm>
                <a:off x="5346888" y="168336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2" name="Rechteck 81">
                <a:extLst>
                  <a:ext uri="{FF2B5EF4-FFF2-40B4-BE49-F238E27FC236}">
                    <a16:creationId xmlns:a16="http://schemas.microsoft.com/office/drawing/2014/main" id="{298124D2-8A18-45CC-B439-9F88BE4D7631}"/>
                  </a:ext>
                </a:extLst>
              </p:cNvPr>
              <p:cNvSpPr>
                <a:spLocks noRot="1" noChangeAspect="1" noMove="1" noResize="1" noEditPoints="1" noAdjustHandles="1" noChangeArrowheads="1" noChangeShapeType="1" noTextEdit="1"/>
              </p:cNvSpPr>
              <p:nvPr/>
            </p:nvSpPr>
            <p:spPr>
              <a:xfrm>
                <a:off x="5346888" y="1683365"/>
                <a:ext cx="437940" cy="461665"/>
              </a:xfrm>
              <a:prstGeom prst="rect">
                <a:avLst/>
              </a:prstGeom>
              <a:blipFill>
                <a:blip r:embed="rId16"/>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3" name="Rechteck 82">
                <a:extLst>
                  <a:ext uri="{FF2B5EF4-FFF2-40B4-BE49-F238E27FC236}">
                    <a16:creationId xmlns:a16="http://schemas.microsoft.com/office/drawing/2014/main" id="{B29A7D0E-97DC-420A-84BA-9C2390ACE9A5}"/>
                  </a:ext>
                </a:extLst>
              </p:cNvPr>
              <p:cNvSpPr/>
              <p:nvPr/>
            </p:nvSpPr>
            <p:spPr>
              <a:xfrm>
                <a:off x="3036616" y="346466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3" name="Rechteck 82">
                <a:extLst>
                  <a:ext uri="{FF2B5EF4-FFF2-40B4-BE49-F238E27FC236}">
                    <a16:creationId xmlns:a16="http://schemas.microsoft.com/office/drawing/2014/main" id="{B29A7D0E-97DC-420A-84BA-9C2390ACE9A5}"/>
                  </a:ext>
                </a:extLst>
              </p:cNvPr>
              <p:cNvSpPr>
                <a:spLocks noRot="1" noChangeAspect="1" noMove="1" noResize="1" noEditPoints="1" noAdjustHandles="1" noChangeArrowheads="1" noChangeShapeType="1" noTextEdit="1"/>
              </p:cNvSpPr>
              <p:nvPr/>
            </p:nvSpPr>
            <p:spPr>
              <a:xfrm>
                <a:off x="3036616" y="3464660"/>
                <a:ext cx="437940" cy="461665"/>
              </a:xfrm>
              <a:prstGeom prst="rect">
                <a:avLst/>
              </a:prstGeom>
              <a:blipFill>
                <a:blip r:embed="rId1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4" name="Rechteck 83">
                <a:extLst>
                  <a:ext uri="{FF2B5EF4-FFF2-40B4-BE49-F238E27FC236}">
                    <a16:creationId xmlns:a16="http://schemas.microsoft.com/office/drawing/2014/main" id="{F3F15ADC-C2D3-4D34-92AF-2464C5472C9B}"/>
                  </a:ext>
                </a:extLst>
              </p:cNvPr>
              <p:cNvSpPr/>
              <p:nvPr/>
            </p:nvSpPr>
            <p:spPr>
              <a:xfrm>
                <a:off x="3514598" y="430548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4" name="Rechteck 83">
                <a:extLst>
                  <a:ext uri="{FF2B5EF4-FFF2-40B4-BE49-F238E27FC236}">
                    <a16:creationId xmlns:a16="http://schemas.microsoft.com/office/drawing/2014/main" id="{F3F15ADC-C2D3-4D34-92AF-2464C5472C9B}"/>
                  </a:ext>
                </a:extLst>
              </p:cNvPr>
              <p:cNvSpPr>
                <a:spLocks noRot="1" noChangeAspect="1" noMove="1" noResize="1" noEditPoints="1" noAdjustHandles="1" noChangeArrowheads="1" noChangeShapeType="1" noTextEdit="1"/>
              </p:cNvSpPr>
              <p:nvPr/>
            </p:nvSpPr>
            <p:spPr>
              <a:xfrm>
                <a:off x="3514598" y="4305486"/>
                <a:ext cx="437940" cy="461665"/>
              </a:xfrm>
              <a:prstGeom prst="rect">
                <a:avLst/>
              </a:prstGeom>
              <a:blipFill>
                <a:blip r:embed="rId18"/>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5" name="Rechteck 84">
                <a:extLst>
                  <a:ext uri="{FF2B5EF4-FFF2-40B4-BE49-F238E27FC236}">
                    <a16:creationId xmlns:a16="http://schemas.microsoft.com/office/drawing/2014/main" id="{7D9FB7DE-A05F-468E-9740-BDA433A0C9CE}"/>
                  </a:ext>
                </a:extLst>
              </p:cNvPr>
              <p:cNvSpPr/>
              <p:nvPr/>
            </p:nvSpPr>
            <p:spPr>
              <a:xfrm>
                <a:off x="5298908" y="434540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5" name="Rechteck 84">
                <a:extLst>
                  <a:ext uri="{FF2B5EF4-FFF2-40B4-BE49-F238E27FC236}">
                    <a16:creationId xmlns:a16="http://schemas.microsoft.com/office/drawing/2014/main" id="{7D9FB7DE-A05F-468E-9740-BDA433A0C9CE}"/>
                  </a:ext>
                </a:extLst>
              </p:cNvPr>
              <p:cNvSpPr>
                <a:spLocks noRot="1" noChangeAspect="1" noMove="1" noResize="1" noEditPoints="1" noAdjustHandles="1" noChangeArrowheads="1" noChangeShapeType="1" noTextEdit="1"/>
              </p:cNvSpPr>
              <p:nvPr/>
            </p:nvSpPr>
            <p:spPr>
              <a:xfrm>
                <a:off x="5298908" y="4345400"/>
                <a:ext cx="437940" cy="461665"/>
              </a:xfrm>
              <a:prstGeom prst="rect">
                <a:avLst/>
              </a:prstGeom>
              <a:blipFill>
                <a:blip r:embed="rId19"/>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6" name="Rechteck 85">
                <a:extLst>
                  <a:ext uri="{FF2B5EF4-FFF2-40B4-BE49-F238E27FC236}">
                    <a16:creationId xmlns:a16="http://schemas.microsoft.com/office/drawing/2014/main" id="{06176405-D87B-4121-A46C-7A51EC795EFA}"/>
                  </a:ext>
                </a:extLst>
              </p:cNvPr>
              <p:cNvSpPr/>
              <p:nvPr/>
            </p:nvSpPr>
            <p:spPr>
              <a:xfrm>
                <a:off x="3799108" y="2437931"/>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6" name="Rechteck 85">
                <a:extLst>
                  <a:ext uri="{FF2B5EF4-FFF2-40B4-BE49-F238E27FC236}">
                    <a16:creationId xmlns:a16="http://schemas.microsoft.com/office/drawing/2014/main" id="{06176405-D87B-4121-A46C-7A51EC795EFA}"/>
                  </a:ext>
                </a:extLst>
              </p:cNvPr>
              <p:cNvSpPr>
                <a:spLocks noRot="1" noChangeAspect="1" noMove="1" noResize="1" noEditPoints="1" noAdjustHandles="1" noChangeArrowheads="1" noChangeShapeType="1" noTextEdit="1"/>
              </p:cNvSpPr>
              <p:nvPr/>
            </p:nvSpPr>
            <p:spPr>
              <a:xfrm>
                <a:off x="3799108" y="2437931"/>
                <a:ext cx="437940" cy="461665"/>
              </a:xfrm>
              <a:prstGeom prst="rect">
                <a:avLst/>
              </a:prstGeom>
              <a:blipFill>
                <a:blip r:embed="rId2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7" name="Rechteck 86">
                <a:extLst>
                  <a:ext uri="{FF2B5EF4-FFF2-40B4-BE49-F238E27FC236}">
                    <a16:creationId xmlns:a16="http://schemas.microsoft.com/office/drawing/2014/main" id="{35D57E8A-0CA7-4AAE-9520-47F9FC741CB2}"/>
                  </a:ext>
                </a:extLst>
              </p:cNvPr>
              <p:cNvSpPr/>
              <p:nvPr/>
            </p:nvSpPr>
            <p:spPr>
              <a:xfrm>
                <a:off x="5355429" y="281401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7" name="Rechteck 86">
                <a:extLst>
                  <a:ext uri="{FF2B5EF4-FFF2-40B4-BE49-F238E27FC236}">
                    <a16:creationId xmlns:a16="http://schemas.microsoft.com/office/drawing/2014/main" id="{35D57E8A-0CA7-4AAE-9520-47F9FC741CB2}"/>
                  </a:ext>
                </a:extLst>
              </p:cNvPr>
              <p:cNvSpPr>
                <a:spLocks noRot="1" noChangeAspect="1" noMove="1" noResize="1" noEditPoints="1" noAdjustHandles="1" noChangeArrowheads="1" noChangeShapeType="1" noTextEdit="1"/>
              </p:cNvSpPr>
              <p:nvPr/>
            </p:nvSpPr>
            <p:spPr>
              <a:xfrm>
                <a:off x="5355429" y="2814012"/>
                <a:ext cx="437940" cy="461665"/>
              </a:xfrm>
              <a:prstGeom prst="rect">
                <a:avLst/>
              </a:prstGeom>
              <a:blipFill>
                <a:blip r:embed="rId21"/>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9" name="Rechteck 88">
                <a:extLst>
                  <a:ext uri="{FF2B5EF4-FFF2-40B4-BE49-F238E27FC236}">
                    <a16:creationId xmlns:a16="http://schemas.microsoft.com/office/drawing/2014/main" id="{8FC7DAA1-15B1-4700-9E56-DCB5182CB8B5}"/>
                  </a:ext>
                </a:extLst>
              </p:cNvPr>
              <p:cNvSpPr/>
              <p:nvPr/>
            </p:nvSpPr>
            <p:spPr>
              <a:xfrm>
                <a:off x="6709188" y="3863415"/>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9" name="Rechteck 88">
                <a:extLst>
                  <a:ext uri="{FF2B5EF4-FFF2-40B4-BE49-F238E27FC236}">
                    <a16:creationId xmlns:a16="http://schemas.microsoft.com/office/drawing/2014/main" id="{8FC7DAA1-15B1-4700-9E56-DCB5182CB8B5}"/>
                  </a:ext>
                </a:extLst>
              </p:cNvPr>
              <p:cNvSpPr>
                <a:spLocks noRot="1" noChangeAspect="1" noMove="1" noResize="1" noEditPoints="1" noAdjustHandles="1" noChangeArrowheads="1" noChangeShapeType="1" noTextEdit="1"/>
              </p:cNvSpPr>
              <p:nvPr/>
            </p:nvSpPr>
            <p:spPr>
              <a:xfrm>
                <a:off x="6709188" y="3863415"/>
                <a:ext cx="622285" cy="461665"/>
              </a:xfrm>
              <a:prstGeom prst="rect">
                <a:avLst/>
              </a:prstGeom>
              <a:blipFill>
                <a:blip r:embed="rId22"/>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90" name="Rechteck 89">
                <a:extLst>
                  <a:ext uri="{FF2B5EF4-FFF2-40B4-BE49-F238E27FC236}">
                    <a16:creationId xmlns:a16="http://schemas.microsoft.com/office/drawing/2014/main" id="{4C0F4F8D-E27D-4695-8804-CAADAFBD8953}"/>
                  </a:ext>
                </a:extLst>
              </p:cNvPr>
              <p:cNvSpPr/>
              <p:nvPr/>
            </p:nvSpPr>
            <p:spPr>
              <a:xfrm>
                <a:off x="6228955" y="2899596"/>
                <a:ext cx="6222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0" name="Rechteck 89">
                <a:extLst>
                  <a:ext uri="{FF2B5EF4-FFF2-40B4-BE49-F238E27FC236}">
                    <a16:creationId xmlns:a16="http://schemas.microsoft.com/office/drawing/2014/main" id="{4C0F4F8D-E27D-4695-8804-CAADAFBD8953}"/>
                  </a:ext>
                </a:extLst>
              </p:cNvPr>
              <p:cNvSpPr>
                <a:spLocks noRot="1" noChangeAspect="1" noMove="1" noResize="1" noEditPoints="1" noAdjustHandles="1" noChangeArrowheads="1" noChangeShapeType="1" noTextEdit="1"/>
              </p:cNvSpPr>
              <p:nvPr/>
            </p:nvSpPr>
            <p:spPr>
              <a:xfrm>
                <a:off x="6228955" y="2899596"/>
                <a:ext cx="622286" cy="461665"/>
              </a:xfrm>
              <a:prstGeom prst="rect">
                <a:avLst/>
              </a:prstGeom>
              <a:blipFill>
                <a:blip r:embed="rId23"/>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91" name="Rechteck 90">
                <a:extLst>
                  <a:ext uri="{FF2B5EF4-FFF2-40B4-BE49-F238E27FC236}">
                    <a16:creationId xmlns:a16="http://schemas.microsoft.com/office/drawing/2014/main" id="{28BE0E77-F05D-4B98-B084-627FB321900E}"/>
                  </a:ext>
                </a:extLst>
              </p:cNvPr>
              <p:cNvSpPr/>
              <p:nvPr/>
            </p:nvSpPr>
            <p:spPr>
              <a:xfrm>
                <a:off x="6900870" y="236607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1" name="Rechteck 90">
                <a:extLst>
                  <a:ext uri="{FF2B5EF4-FFF2-40B4-BE49-F238E27FC236}">
                    <a16:creationId xmlns:a16="http://schemas.microsoft.com/office/drawing/2014/main" id="{28BE0E77-F05D-4B98-B084-627FB321900E}"/>
                  </a:ext>
                </a:extLst>
              </p:cNvPr>
              <p:cNvSpPr>
                <a:spLocks noRot="1" noChangeAspect="1" noMove="1" noResize="1" noEditPoints="1" noAdjustHandles="1" noChangeArrowheads="1" noChangeShapeType="1" noTextEdit="1"/>
              </p:cNvSpPr>
              <p:nvPr/>
            </p:nvSpPr>
            <p:spPr>
              <a:xfrm>
                <a:off x="6900870" y="2366070"/>
                <a:ext cx="437940" cy="461665"/>
              </a:xfrm>
              <a:prstGeom prst="rect">
                <a:avLst/>
              </a:prstGeom>
              <a:blipFill>
                <a:blip r:embed="rId24"/>
                <a:stretch>
                  <a:fillRect l="-2778"/>
                </a:stretch>
              </a:blipFill>
            </p:spPr>
            <p:txBody>
              <a:bodyPr/>
              <a:lstStyle/>
              <a:p>
                <a:r>
                  <a:rPr lang="de-AT">
                    <a:noFill/>
                  </a:rPr>
                  <a:t> </a:t>
                </a:r>
              </a:p>
            </p:txBody>
          </p:sp>
        </mc:Fallback>
      </mc:AlternateContent>
    </p:spTree>
    <p:extLst>
      <p:ext uri="{BB962C8B-B14F-4D97-AF65-F5344CB8AC3E}">
        <p14:creationId xmlns:p14="http://schemas.microsoft.com/office/powerpoint/2010/main" val="15257416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Prim’s algorithm</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4294917" y="1889907"/>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1561347" y="3030250"/>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8" name="Ellipse 7">
            <a:extLst>
              <a:ext uri="{FF2B5EF4-FFF2-40B4-BE49-F238E27FC236}">
                <a16:creationId xmlns:a16="http://schemas.microsoft.com/office/drawing/2014/main" id="{752AEAEB-3C77-4AEF-AFA9-578EE1AAE409}"/>
              </a:ext>
            </a:extLst>
          </p:cNvPr>
          <p:cNvSpPr>
            <a:spLocks noChangeAspect="1"/>
          </p:cNvSpPr>
          <p:nvPr/>
        </p:nvSpPr>
        <p:spPr>
          <a:xfrm>
            <a:off x="5971285" y="1894987"/>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4306247" y="4075400"/>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1" name="Ellipse 10">
            <a:extLst>
              <a:ext uri="{FF2B5EF4-FFF2-40B4-BE49-F238E27FC236}">
                <a16:creationId xmlns:a16="http://schemas.microsoft.com/office/drawing/2014/main" id="{E0FE1F20-7860-4EDB-AEA2-FD7055AA10E4}"/>
              </a:ext>
            </a:extLst>
          </p:cNvPr>
          <p:cNvSpPr>
            <a:spLocks noChangeAspect="1"/>
          </p:cNvSpPr>
          <p:nvPr/>
        </p:nvSpPr>
        <p:spPr>
          <a:xfrm>
            <a:off x="5991605" y="4094248"/>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2" name="Ellipse 11">
            <a:extLst>
              <a:ext uri="{FF2B5EF4-FFF2-40B4-BE49-F238E27FC236}">
                <a16:creationId xmlns:a16="http://schemas.microsoft.com/office/drawing/2014/main" id="{F0AB5142-0388-44ED-BC72-B38A2D2645A3}"/>
              </a:ext>
            </a:extLst>
          </p:cNvPr>
          <p:cNvSpPr>
            <a:spLocks noChangeAspect="1"/>
          </p:cNvSpPr>
          <p:nvPr/>
        </p:nvSpPr>
        <p:spPr>
          <a:xfrm>
            <a:off x="7140906" y="3034834"/>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3" name="Ellipse 12">
            <a:extLst>
              <a:ext uri="{FF2B5EF4-FFF2-40B4-BE49-F238E27FC236}">
                <a16:creationId xmlns:a16="http://schemas.microsoft.com/office/drawing/2014/main" id="{DCD3FBCD-E339-4CF5-887A-BB8193F68359}"/>
              </a:ext>
            </a:extLst>
          </p:cNvPr>
          <p:cNvSpPr>
            <a:spLocks noChangeAspect="1"/>
          </p:cNvSpPr>
          <p:nvPr/>
        </p:nvSpPr>
        <p:spPr>
          <a:xfrm>
            <a:off x="3488768" y="3044845"/>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2664028" y="4075403"/>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4407217" y="1925466"/>
                <a:ext cx="4090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𝒄</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4407217" y="1925466"/>
                <a:ext cx="409086"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2"/>
            <a:endCxn id="35" idx="6"/>
          </p:cNvCxnSpPr>
          <p:nvPr/>
        </p:nvCxnSpPr>
        <p:spPr>
          <a:xfrm flipH="1">
            <a:off x="3200052" y="2159907"/>
            <a:ext cx="1094865" cy="4675"/>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EF4C0182-B9FA-4BEE-B1A6-BC1D8BA0C05C}"/>
              </a:ext>
            </a:extLst>
          </p:cNvPr>
          <p:cNvCxnSpPr>
            <a:cxnSpLocks noChangeAspect="1"/>
            <a:stCxn id="6" idx="6"/>
            <a:endCxn id="8" idx="2"/>
          </p:cNvCxnSpPr>
          <p:nvPr/>
        </p:nvCxnSpPr>
        <p:spPr>
          <a:xfrm>
            <a:off x="4834917" y="2159907"/>
            <a:ext cx="1136368" cy="508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75F056E-D9DB-482B-A7AD-8A97D9E79599}"/>
              </a:ext>
            </a:extLst>
          </p:cNvPr>
          <p:cNvCxnSpPr>
            <a:cxnSpLocks noChangeAspect="1"/>
            <a:stCxn id="11" idx="2"/>
            <a:endCxn id="10" idx="6"/>
          </p:cNvCxnSpPr>
          <p:nvPr/>
        </p:nvCxnSpPr>
        <p:spPr>
          <a:xfrm flipH="1" flipV="1">
            <a:off x="4846247" y="4345400"/>
            <a:ext cx="1145358" cy="18848"/>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B4343DE-46D9-47BE-AFAC-4BCCA412453B}"/>
              </a:ext>
            </a:extLst>
          </p:cNvPr>
          <p:cNvCxnSpPr>
            <a:cxnSpLocks noChangeAspect="1"/>
            <a:stCxn id="13" idx="5"/>
            <a:endCxn id="10" idx="1"/>
          </p:cNvCxnSpPr>
          <p:nvPr/>
        </p:nvCxnSpPr>
        <p:spPr>
          <a:xfrm>
            <a:off x="3949687" y="3505764"/>
            <a:ext cx="435641" cy="64871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52E7495-609B-46AB-90E5-64596785C234}"/>
              </a:ext>
            </a:extLst>
          </p:cNvPr>
          <p:cNvCxnSpPr>
            <a:cxnSpLocks noChangeAspect="1"/>
            <a:stCxn id="35" idx="3"/>
            <a:endCxn id="7" idx="7"/>
          </p:cNvCxnSpPr>
          <p:nvPr/>
        </p:nvCxnSpPr>
        <p:spPr>
          <a:xfrm flipH="1">
            <a:off x="2022266" y="2355501"/>
            <a:ext cx="716867" cy="75383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2022266" y="3491169"/>
            <a:ext cx="720843" cy="6633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3B1CF234-0CAC-45CD-8757-37E964295334}"/>
              </a:ext>
            </a:extLst>
          </p:cNvPr>
          <p:cNvCxnSpPr>
            <a:cxnSpLocks/>
            <a:stCxn id="13" idx="3"/>
            <a:endCxn id="15" idx="7"/>
          </p:cNvCxnSpPr>
          <p:nvPr/>
        </p:nvCxnSpPr>
        <p:spPr>
          <a:xfrm flipH="1">
            <a:off x="3124947" y="3505764"/>
            <a:ext cx="442902" cy="6487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BCFAB5F7-D54F-4708-8C19-457A9FAE8E56}"/>
              </a:ext>
            </a:extLst>
          </p:cNvPr>
          <p:cNvCxnSpPr>
            <a:cxnSpLocks noChangeAspect="1"/>
            <a:stCxn id="8" idx="4"/>
            <a:endCxn id="11" idx="0"/>
          </p:cNvCxnSpPr>
          <p:nvPr/>
        </p:nvCxnSpPr>
        <p:spPr>
          <a:xfrm>
            <a:off x="6241285" y="2434987"/>
            <a:ext cx="20320" cy="165926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3211077" y="4345400"/>
            <a:ext cx="1095170" cy="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1659402" y="3061759"/>
                <a:ext cx="44435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𝒂</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1659402" y="3061759"/>
                <a:ext cx="44435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7" name="Rechteck 26">
                <a:extLst>
                  <a:ext uri="{FF2B5EF4-FFF2-40B4-BE49-F238E27FC236}">
                    <a16:creationId xmlns:a16="http://schemas.microsoft.com/office/drawing/2014/main" id="{B64E8F0B-53E9-489F-9BAC-D289A39D7333}"/>
                  </a:ext>
                </a:extLst>
              </p:cNvPr>
              <p:cNvSpPr/>
              <p:nvPr/>
            </p:nvSpPr>
            <p:spPr>
              <a:xfrm>
                <a:off x="6058917" y="1925466"/>
                <a:ext cx="45236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𝒅</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7" name="Rechteck 26">
                <a:extLst>
                  <a:ext uri="{FF2B5EF4-FFF2-40B4-BE49-F238E27FC236}">
                    <a16:creationId xmlns:a16="http://schemas.microsoft.com/office/drawing/2014/main" id="{B64E8F0B-53E9-489F-9BAC-D289A39D7333}"/>
                  </a:ext>
                </a:extLst>
              </p:cNvPr>
              <p:cNvSpPr>
                <a:spLocks noRot="1" noChangeAspect="1" noMove="1" noResize="1" noEditPoints="1" noAdjustHandles="1" noChangeArrowheads="1" noChangeShapeType="1" noTextEdit="1"/>
              </p:cNvSpPr>
              <p:nvPr/>
            </p:nvSpPr>
            <p:spPr>
              <a:xfrm>
                <a:off x="6058917" y="1925466"/>
                <a:ext cx="452368" cy="461665"/>
              </a:xfrm>
              <a:prstGeom prst="rect">
                <a:avLst/>
              </a:prstGeom>
              <a:blipFill>
                <a:blip r:embed="rId5"/>
                <a:stretch>
                  <a:fillRect l="-4054"/>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4375067" y="4114568"/>
                <a:ext cx="4619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𝒈</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4375067" y="4114568"/>
                <a:ext cx="461986" cy="461665"/>
              </a:xfrm>
              <a:prstGeom prst="rect">
                <a:avLst/>
              </a:prstGeom>
              <a:blipFill>
                <a:blip r:embed="rId6"/>
                <a:stretch>
                  <a:fillRect l="-4000" b="-10526"/>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0" name="Rechteck 29">
                <a:extLst>
                  <a:ext uri="{FF2B5EF4-FFF2-40B4-BE49-F238E27FC236}">
                    <a16:creationId xmlns:a16="http://schemas.microsoft.com/office/drawing/2014/main" id="{E51A97D1-FBBB-4892-B608-09513C9A1585}"/>
                  </a:ext>
                </a:extLst>
              </p:cNvPr>
              <p:cNvSpPr/>
              <p:nvPr/>
            </p:nvSpPr>
            <p:spPr>
              <a:xfrm>
                <a:off x="5991605" y="4133415"/>
                <a:ext cx="622286"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𝒇</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0" name="Rechteck 29">
                <a:extLst>
                  <a:ext uri="{FF2B5EF4-FFF2-40B4-BE49-F238E27FC236}">
                    <a16:creationId xmlns:a16="http://schemas.microsoft.com/office/drawing/2014/main" id="{E51A97D1-FBBB-4892-B608-09513C9A1585}"/>
                  </a:ext>
                </a:extLst>
              </p:cNvPr>
              <p:cNvSpPr>
                <a:spLocks noRot="1" noChangeAspect="1" noMove="1" noResize="1" noEditPoints="1" noAdjustHandles="1" noChangeArrowheads="1" noChangeShapeType="1" noTextEdit="1"/>
              </p:cNvSpPr>
              <p:nvPr/>
            </p:nvSpPr>
            <p:spPr>
              <a:xfrm>
                <a:off x="5991605" y="4133415"/>
                <a:ext cx="622286" cy="461665"/>
              </a:xfrm>
              <a:prstGeom prst="rect">
                <a:avLst/>
              </a:prstGeom>
              <a:blipFill>
                <a:blip r:embed="rId7"/>
                <a:stretch>
                  <a:fillRect b="-17105"/>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1" name="Rechteck 30">
                <a:extLst>
                  <a:ext uri="{FF2B5EF4-FFF2-40B4-BE49-F238E27FC236}">
                    <a16:creationId xmlns:a16="http://schemas.microsoft.com/office/drawing/2014/main" id="{A9A11FB6-69FC-4B4C-B235-A613F7A85F89}"/>
                  </a:ext>
                </a:extLst>
              </p:cNvPr>
              <p:cNvSpPr/>
              <p:nvPr/>
            </p:nvSpPr>
            <p:spPr>
              <a:xfrm>
                <a:off x="7243767" y="3061759"/>
                <a:ext cx="42191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𝒆</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1" name="Rechteck 30">
                <a:extLst>
                  <a:ext uri="{FF2B5EF4-FFF2-40B4-BE49-F238E27FC236}">
                    <a16:creationId xmlns:a16="http://schemas.microsoft.com/office/drawing/2014/main" id="{A9A11FB6-69FC-4B4C-B235-A613F7A85F89}"/>
                  </a:ext>
                </a:extLst>
              </p:cNvPr>
              <p:cNvSpPr>
                <a:spLocks noRot="1" noChangeAspect="1" noMove="1" noResize="1" noEditPoints="1" noAdjustHandles="1" noChangeArrowheads="1" noChangeShapeType="1" noTextEdit="1"/>
              </p:cNvSpPr>
              <p:nvPr/>
            </p:nvSpPr>
            <p:spPr>
              <a:xfrm>
                <a:off x="7243767" y="3061759"/>
                <a:ext cx="421910" cy="461665"/>
              </a:xfrm>
              <a:prstGeom prst="rect">
                <a:avLst/>
              </a:prstGeom>
              <a:blipFill>
                <a:blip r:embed="rId8"/>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2" name="Rechteck 31">
                <a:extLst>
                  <a:ext uri="{FF2B5EF4-FFF2-40B4-BE49-F238E27FC236}">
                    <a16:creationId xmlns:a16="http://schemas.microsoft.com/office/drawing/2014/main" id="{BBD645A2-0155-4269-9EC2-ADEB8118C6BD}"/>
                  </a:ext>
                </a:extLst>
              </p:cNvPr>
              <p:cNvSpPr/>
              <p:nvPr/>
            </p:nvSpPr>
            <p:spPr>
              <a:xfrm>
                <a:off x="3626094" y="3084012"/>
                <a:ext cx="36740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𝒊</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2" name="Rechteck 31">
                <a:extLst>
                  <a:ext uri="{FF2B5EF4-FFF2-40B4-BE49-F238E27FC236}">
                    <a16:creationId xmlns:a16="http://schemas.microsoft.com/office/drawing/2014/main" id="{BBD645A2-0155-4269-9EC2-ADEB8118C6BD}"/>
                  </a:ext>
                </a:extLst>
              </p:cNvPr>
              <p:cNvSpPr>
                <a:spLocks noRot="1" noChangeAspect="1" noMove="1" noResize="1" noEditPoints="1" noAdjustHandles="1" noChangeArrowheads="1" noChangeShapeType="1" noTextEdit="1"/>
              </p:cNvSpPr>
              <p:nvPr/>
            </p:nvSpPr>
            <p:spPr>
              <a:xfrm>
                <a:off x="3626094" y="3084012"/>
                <a:ext cx="367408" cy="461665"/>
              </a:xfrm>
              <a:prstGeom prst="rect">
                <a:avLst/>
              </a:prstGeom>
              <a:blipFill>
                <a:blip r:embed="rId9"/>
                <a:stretch>
                  <a:fillRect l="-3333"/>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2738460" y="4114568"/>
                <a:ext cx="44755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𝒉</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2738460" y="4114568"/>
                <a:ext cx="447558" cy="461665"/>
              </a:xfrm>
              <a:prstGeom prst="rect">
                <a:avLst/>
              </a:prstGeom>
              <a:blipFill>
                <a:blip r:embed="rId10"/>
                <a:stretch>
                  <a:fillRect l="-4054"/>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2660052" y="1894582"/>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2750622" y="1933749"/>
                <a:ext cx="44114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𝒃</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2750622" y="1933749"/>
                <a:ext cx="441146" cy="461665"/>
              </a:xfrm>
              <a:prstGeom prst="rect">
                <a:avLst/>
              </a:prstGeom>
              <a:blipFill>
                <a:blip r:embed="rId11"/>
                <a:stretch>
                  <a:fillRect l="-4110"/>
                </a:stretch>
              </a:blipFill>
            </p:spPr>
            <p:txBody>
              <a:bodyPr/>
              <a:lstStyle/>
              <a:p>
                <a:r>
                  <a:rPr lang="de-AT">
                    <a:noFill/>
                  </a:rPr>
                  <a:t> </a:t>
                </a:r>
              </a:p>
            </p:txBody>
          </p:sp>
        </mc:Fallback>
      </mc:AlternateContent>
      <p:cxnSp>
        <p:nvCxnSpPr>
          <p:cNvPr id="37" name="Gerader Verbinder 36">
            <a:extLst>
              <a:ext uri="{FF2B5EF4-FFF2-40B4-BE49-F238E27FC236}">
                <a16:creationId xmlns:a16="http://schemas.microsoft.com/office/drawing/2014/main" id="{F3E3843A-E92F-43AB-B0A9-94B985E7C544}"/>
              </a:ext>
            </a:extLst>
          </p:cNvPr>
          <p:cNvCxnSpPr>
            <a:cxnSpLocks/>
            <a:endCxn id="15" idx="0"/>
          </p:cNvCxnSpPr>
          <p:nvPr/>
        </p:nvCxnSpPr>
        <p:spPr>
          <a:xfrm>
            <a:off x="2930052" y="2442402"/>
            <a:ext cx="3976" cy="163300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5" name="Gerader Verbinder 64">
            <a:extLst>
              <a:ext uri="{FF2B5EF4-FFF2-40B4-BE49-F238E27FC236}">
                <a16:creationId xmlns:a16="http://schemas.microsoft.com/office/drawing/2014/main" id="{61EF7CA4-B164-42DC-8D6E-3EC13FCD7DE6}"/>
              </a:ext>
            </a:extLst>
          </p:cNvPr>
          <p:cNvCxnSpPr>
            <a:cxnSpLocks/>
            <a:stCxn id="6" idx="3"/>
            <a:endCxn id="13" idx="7"/>
          </p:cNvCxnSpPr>
          <p:nvPr/>
        </p:nvCxnSpPr>
        <p:spPr>
          <a:xfrm flipH="1">
            <a:off x="3949687" y="2350826"/>
            <a:ext cx="424311" cy="77310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10471F76-5116-4D6B-A155-D73713780F7D}"/>
              </a:ext>
            </a:extLst>
          </p:cNvPr>
          <p:cNvCxnSpPr>
            <a:cxnSpLocks noChangeAspect="1"/>
            <a:stCxn id="6" idx="5"/>
            <a:endCxn id="11" idx="1"/>
          </p:cNvCxnSpPr>
          <p:nvPr/>
        </p:nvCxnSpPr>
        <p:spPr>
          <a:xfrm>
            <a:off x="4755836" y="2350826"/>
            <a:ext cx="1314850" cy="1822503"/>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F9C81691-76B6-4234-8E3B-AD67476CAB96}"/>
              </a:ext>
            </a:extLst>
          </p:cNvPr>
          <p:cNvCxnSpPr>
            <a:cxnSpLocks noChangeAspect="1"/>
            <a:endCxn id="12" idx="1"/>
          </p:cNvCxnSpPr>
          <p:nvPr/>
        </p:nvCxnSpPr>
        <p:spPr>
          <a:xfrm>
            <a:off x="6452524" y="2309185"/>
            <a:ext cx="767463" cy="80473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Gerader Verbinder 74">
            <a:extLst>
              <a:ext uri="{FF2B5EF4-FFF2-40B4-BE49-F238E27FC236}">
                <a16:creationId xmlns:a16="http://schemas.microsoft.com/office/drawing/2014/main" id="{6320B7E0-5CD1-44DA-A766-1ED4940C0D64}"/>
              </a:ext>
            </a:extLst>
          </p:cNvPr>
          <p:cNvCxnSpPr>
            <a:cxnSpLocks/>
            <a:stCxn id="12" idx="3"/>
            <a:endCxn id="11" idx="7"/>
          </p:cNvCxnSpPr>
          <p:nvPr/>
        </p:nvCxnSpPr>
        <p:spPr>
          <a:xfrm flipH="1">
            <a:off x="6452524" y="3495753"/>
            <a:ext cx="767463" cy="677576"/>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2052354" y="237766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2052354" y="2377666"/>
                <a:ext cx="437940" cy="461665"/>
              </a:xfrm>
              <a:prstGeom prst="rect">
                <a:avLst/>
              </a:prstGeom>
              <a:blipFill>
                <a:blip r:embed="rId12"/>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2043383"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2043383" y="3761169"/>
                <a:ext cx="437940" cy="461665"/>
              </a:xfrm>
              <a:prstGeom prst="rect">
                <a:avLst/>
              </a:prstGeom>
              <a:blipFill>
                <a:blip r:embed="rId13"/>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2395495" y="2965053"/>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2395495" y="2965053"/>
                <a:ext cx="622285" cy="461665"/>
              </a:xfrm>
              <a:prstGeom prst="rect">
                <a:avLst/>
              </a:prstGeom>
              <a:blipFill>
                <a:blip r:embed="rId14"/>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3545282" y="17172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3545282" y="1717290"/>
                <a:ext cx="437940" cy="461665"/>
              </a:xfrm>
              <a:prstGeom prst="rect">
                <a:avLst/>
              </a:prstGeom>
              <a:blipFill>
                <a:blip r:embed="rId15"/>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2" name="Rechteck 81">
                <a:extLst>
                  <a:ext uri="{FF2B5EF4-FFF2-40B4-BE49-F238E27FC236}">
                    <a16:creationId xmlns:a16="http://schemas.microsoft.com/office/drawing/2014/main" id="{298124D2-8A18-45CC-B439-9F88BE4D7631}"/>
                  </a:ext>
                </a:extLst>
              </p:cNvPr>
              <p:cNvSpPr/>
              <p:nvPr/>
            </p:nvSpPr>
            <p:spPr>
              <a:xfrm>
                <a:off x="5346888" y="168336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2" name="Rechteck 81">
                <a:extLst>
                  <a:ext uri="{FF2B5EF4-FFF2-40B4-BE49-F238E27FC236}">
                    <a16:creationId xmlns:a16="http://schemas.microsoft.com/office/drawing/2014/main" id="{298124D2-8A18-45CC-B439-9F88BE4D7631}"/>
                  </a:ext>
                </a:extLst>
              </p:cNvPr>
              <p:cNvSpPr>
                <a:spLocks noRot="1" noChangeAspect="1" noMove="1" noResize="1" noEditPoints="1" noAdjustHandles="1" noChangeArrowheads="1" noChangeShapeType="1" noTextEdit="1"/>
              </p:cNvSpPr>
              <p:nvPr/>
            </p:nvSpPr>
            <p:spPr>
              <a:xfrm>
                <a:off x="5346888" y="1683365"/>
                <a:ext cx="437940" cy="461665"/>
              </a:xfrm>
              <a:prstGeom prst="rect">
                <a:avLst/>
              </a:prstGeom>
              <a:blipFill>
                <a:blip r:embed="rId16"/>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3" name="Rechteck 82">
                <a:extLst>
                  <a:ext uri="{FF2B5EF4-FFF2-40B4-BE49-F238E27FC236}">
                    <a16:creationId xmlns:a16="http://schemas.microsoft.com/office/drawing/2014/main" id="{B29A7D0E-97DC-420A-84BA-9C2390ACE9A5}"/>
                  </a:ext>
                </a:extLst>
              </p:cNvPr>
              <p:cNvSpPr/>
              <p:nvPr/>
            </p:nvSpPr>
            <p:spPr>
              <a:xfrm>
                <a:off x="3036616" y="346466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3" name="Rechteck 82">
                <a:extLst>
                  <a:ext uri="{FF2B5EF4-FFF2-40B4-BE49-F238E27FC236}">
                    <a16:creationId xmlns:a16="http://schemas.microsoft.com/office/drawing/2014/main" id="{B29A7D0E-97DC-420A-84BA-9C2390ACE9A5}"/>
                  </a:ext>
                </a:extLst>
              </p:cNvPr>
              <p:cNvSpPr>
                <a:spLocks noRot="1" noChangeAspect="1" noMove="1" noResize="1" noEditPoints="1" noAdjustHandles="1" noChangeArrowheads="1" noChangeShapeType="1" noTextEdit="1"/>
              </p:cNvSpPr>
              <p:nvPr/>
            </p:nvSpPr>
            <p:spPr>
              <a:xfrm>
                <a:off x="3036616" y="3464660"/>
                <a:ext cx="437940" cy="461665"/>
              </a:xfrm>
              <a:prstGeom prst="rect">
                <a:avLst/>
              </a:prstGeom>
              <a:blipFill>
                <a:blip r:embed="rId1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4" name="Rechteck 83">
                <a:extLst>
                  <a:ext uri="{FF2B5EF4-FFF2-40B4-BE49-F238E27FC236}">
                    <a16:creationId xmlns:a16="http://schemas.microsoft.com/office/drawing/2014/main" id="{F3F15ADC-C2D3-4D34-92AF-2464C5472C9B}"/>
                  </a:ext>
                </a:extLst>
              </p:cNvPr>
              <p:cNvSpPr/>
              <p:nvPr/>
            </p:nvSpPr>
            <p:spPr>
              <a:xfrm>
                <a:off x="3514598" y="430548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4" name="Rechteck 83">
                <a:extLst>
                  <a:ext uri="{FF2B5EF4-FFF2-40B4-BE49-F238E27FC236}">
                    <a16:creationId xmlns:a16="http://schemas.microsoft.com/office/drawing/2014/main" id="{F3F15ADC-C2D3-4D34-92AF-2464C5472C9B}"/>
                  </a:ext>
                </a:extLst>
              </p:cNvPr>
              <p:cNvSpPr>
                <a:spLocks noRot="1" noChangeAspect="1" noMove="1" noResize="1" noEditPoints="1" noAdjustHandles="1" noChangeArrowheads="1" noChangeShapeType="1" noTextEdit="1"/>
              </p:cNvSpPr>
              <p:nvPr/>
            </p:nvSpPr>
            <p:spPr>
              <a:xfrm>
                <a:off x="3514598" y="4305486"/>
                <a:ext cx="437940" cy="461665"/>
              </a:xfrm>
              <a:prstGeom prst="rect">
                <a:avLst/>
              </a:prstGeom>
              <a:blipFill>
                <a:blip r:embed="rId18"/>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5" name="Rechteck 84">
                <a:extLst>
                  <a:ext uri="{FF2B5EF4-FFF2-40B4-BE49-F238E27FC236}">
                    <a16:creationId xmlns:a16="http://schemas.microsoft.com/office/drawing/2014/main" id="{7D9FB7DE-A05F-468E-9740-BDA433A0C9CE}"/>
                  </a:ext>
                </a:extLst>
              </p:cNvPr>
              <p:cNvSpPr/>
              <p:nvPr/>
            </p:nvSpPr>
            <p:spPr>
              <a:xfrm>
                <a:off x="5298908" y="434540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5" name="Rechteck 84">
                <a:extLst>
                  <a:ext uri="{FF2B5EF4-FFF2-40B4-BE49-F238E27FC236}">
                    <a16:creationId xmlns:a16="http://schemas.microsoft.com/office/drawing/2014/main" id="{7D9FB7DE-A05F-468E-9740-BDA433A0C9CE}"/>
                  </a:ext>
                </a:extLst>
              </p:cNvPr>
              <p:cNvSpPr>
                <a:spLocks noRot="1" noChangeAspect="1" noMove="1" noResize="1" noEditPoints="1" noAdjustHandles="1" noChangeArrowheads="1" noChangeShapeType="1" noTextEdit="1"/>
              </p:cNvSpPr>
              <p:nvPr/>
            </p:nvSpPr>
            <p:spPr>
              <a:xfrm>
                <a:off x="5298908" y="4345400"/>
                <a:ext cx="437940" cy="461665"/>
              </a:xfrm>
              <a:prstGeom prst="rect">
                <a:avLst/>
              </a:prstGeom>
              <a:blipFill>
                <a:blip r:embed="rId19"/>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6" name="Rechteck 85">
                <a:extLst>
                  <a:ext uri="{FF2B5EF4-FFF2-40B4-BE49-F238E27FC236}">
                    <a16:creationId xmlns:a16="http://schemas.microsoft.com/office/drawing/2014/main" id="{06176405-D87B-4121-A46C-7A51EC795EFA}"/>
                  </a:ext>
                </a:extLst>
              </p:cNvPr>
              <p:cNvSpPr/>
              <p:nvPr/>
            </p:nvSpPr>
            <p:spPr>
              <a:xfrm>
                <a:off x="3799108" y="2437931"/>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6" name="Rechteck 85">
                <a:extLst>
                  <a:ext uri="{FF2B5EF4-FFF2-40B4-BE49-F238E27FC236}">
                    <a16:creationId xmlns:a16="http://schemas.microsoft.com/office/drawing/2014/main" id="{06176405-D87B-4121-A46C-7A51EC795EFA}"/>
                  </a:ext>
                </a:extLst>
              </p:cNvPr>
              <p:cNvSpPr>
                <a:spLocks noRot="1" noChangeAspect="1" noMove="1" noResize="1" noEditPoints="1" noAdjustHandles="1" noChangeArrowheads="1" noChangeShapeType="1" noTextEdit="1"/>
              </p:cNvSpPr>
              <p:nvPr/>
            </p:nvSpPr>
            <p:spPr>
              <a:xfrm>
                <a:off x="3799108" y="2437931"/>
                <a:ext cx="437940" cy="461665"/>
              </a:xfrm>
              <a:prstGeom prst="rect">
                <a:avLst/>
              </a:prstGeom>
              <a:blipFill>
                <a:blip r:embed="rId2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7" name="Rechteck 86">
                <a:extLst>
                  <a:ext uri="{FF2B5EF4-FFF2-40B4-BE49-F238E27FC236}">
                    <a16:creationId xmlns:a16="http://schemas.microsoft.com/office/drawing/2014/main" id="{35D57E8A-0CA7-4AAE-9520-47F9FC741CB2}"/>
                  </a:ext>
                </a:extLst>
              </p:cNvPr>
              <p:cNvSpPr/>
              <p:nvPr/>
            </p:nvSpPr>
            <p:spPr>
              <a:xfrm>
                <a:off x="5355429" y="281401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7" name="Rechteck 86">
                <a:extLst>
                  <a:ext uri="{FF2B5EF4-FFF2-40B4-BE49-F238E27FC236}">
                    <a16:creationId xmlns:a16="http://schemas.microsoft.com/office/drawing/2014/main" id="{35D57E8A-0CA7-4AAE-9520-47F9FC741CB2}"/>
                  </a:ext>
                </a:extLst>
              </p:cNvPr>
              <p:cNvSpPr>
                <a:spLocks noRot="1" noChangeAspect="1" noMove="1" noResize="1" noEditPoints="1" noAdjustHandles="1" noChangeArrowheads="1" noChangeShapeType="1" noTextEdit="1"/>
              </p:cNvSpPr>
              <p:nvPr/>
            </p:nvSpPr>
            <p:spPr>
              <a:xfrm>
                <a:off x="5355429" y="2814012"/>
                <a:ext cx="437940" cy="461665"/>
              </a:xfrm>
              <a:prstGeom prst="rect">
                <a:avLst/>
              </a:prstGeom>
              <a:blipFill>
                <a:blip r:embed="rId21"/>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9" name="Rechteck 88">
                <a:extLst>
                  <a:ext uri="{FF2B5EF4-FFF2-40B4-BE49-F238E27FC236}">
                    <a16:creationId xmlns:a16="http://schemas.microsoft.com/office/drawing/2014/main" id="{8FC7DAA1-15B1-4700-9E56-DCB5182CB8B5}"/>
                  </a:ext>
                </a:extLst>
              </p:cNvPr>
              <p:cNvSpPr/>
              <p:nvPr/>
            </p:nvSpPr>
            <p:spPr>
              <a:xfrm>
                <a:off x="6709188" y="3863415"/>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9" name="Rechteck 88">
                <a:extLst>
                  <a:ext uri="{FF2B5EF4-FFF2-40B4-BE49-F238E27FC236}">
                    <a16:creationId xmlns:a16="http://schemas.microsoft.com/office/drawing/2014/main" id="{8FC7DAA1-15B1-4700-9E56-DCB5182CB8B5}"/>
                  </a:ext>
                </a:extLst>
              </p:cNvPr>
              <p:cNvSpPr>
                <a:spLocks noRot="1" noChangeAspect="1" noMove="1" noResize="1" noEditPoints="1" noAdjustHandles="1" noChangeArrowheads="1" noChangeShapeType="1" noTextEdit="1"/>
              </p:cNvSpPr>
              <p:nvPr/>
            </p:nvSpPr>
            <p:spPr>
              <a:xfrm>
                <a:off x="6709188" y="3863415"/>
                <a:ext cx="622285" cy="461665"/>
              </a:xfrm>
              <a:prstGeom prst="rect">
                <a:avLst/>
              </a:prstGeom>
              <a:blipFill>
                <a:blip r:embed="rId22"/>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90" name="Rechteck 89">
                <a:extLst>
                  <a:ext uri="{FF2B5EF4-FFF2-40B4-BE49-F238E27FC236}">
                    <a16:creationId xmlns:a16="http://schemas.microsoft.com/office/drawing/2014/main" id="{4C0F4F8D-E27D-4695-8804-CAADAFBD8953}"/>
                  </a:ext>
                </a:extLst>
              </p:cNvPr>
              <p:cNvSpPr/>
              <p:nvPr/>
            </p:nvSpPr>
            <p:spPr>
              <a:xfrm>
                <a:off x="6228955" y="2899596"/>
                <a:ext cx="6222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0" name="Rechteck 89">
                <a:extLst>
                  <a:ext uri="{FF2B5EF4-FFF2-40B4-BE49-F238E27FC236}">
                    <a16:creationId xmlns:a16="http://schemas.microsoft.com/office/drawing/2014/main" id="{4C0F4F8D-E27D-4695-8804-CAADAFBD8953}"/>
                  </a:ext>
                </a:extLst>
              </p:cNvPr>
              <p:cNvSpPr>
                <a:spLocks noRot="1" noChangeAspect="1" noMove="1" noResize="1" noEditPoints="1" noAdjustHandles="1" noChangeArrowheads="1" noChangeShapeType="1" noTextEdit="1"/>
              </p:cNvSpPr>
              <p:nvPr/>
            </p:nvSpPr>
            <p:spPr>
              <a:xfrm>
                <a:off x="6228955" y="2899596"/>
                <a:ext cx="622286" cy="461665"/>
              </a:xfrm>
              <a:prstGeom prst="rect">
                <a:avLst/>
              </a:prstGeom>
              <a:blipFill>
                <a:blip r:embed="rId23"/>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91" name="Rechteck 90">
                <a:extLst>
                  <a:ext uri="{FF2B5EF4-FFF2-40B4-BE49-F238E27FC236}">
                    <a16:creationId xmlns:a16="http://schemas.microsoft.com/office/drawing/2014/main" id="{28BE0E77-F05D-4B98-B084-627FB321900E}"/>
                  </a:ext>
                </a:extLst>
              </p:cNvPr>
              <p:cNvSpPr/>
              <p:nvPr/>
            </p:nvSpPr>
            <p:spPr>
              <a:xfrm>
                <a:off x="6900870" y="236607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1" name="Rechteck 90">
                <a:extLst>
                  <a:ext uri="{FF2B5EF4-FFF2-40B4-BE49-F238E27FC236}">
                    <a16:creationId xmlns:a16="http://schemas.microsoft.com/office/drawing/2014/main" id="{28BE0E77-F05D-4B98-B084-627FB321900E}"/>
                  </a:ext>
                </a:extLst>
              </p:cNvPr>
              <p:cNvSpPr>
                <a:spLocks noRot="1" noChangeAspect="1" noMove="1" noResize="1" noEditPoints="1" noAdjustHandles="1" noChangeArrowheads="1" noChangeShapeType="1" noTextEdit="1"/>
              </p:cNvSpPr>
              <p:nvPr/>
            </p:nvSpPr>
            <p:spPr>
              <a:xfrm>
                <a:off x="6900870" y="2366070"/>
                <a:ext cx="437940" cy="461665"/>
              </a:xfrm>
              <a:prstGeom prst="rect">
                <a:avLst/>
              </a:prstGeom>
              <a:blipFill>
                <a:blip r:embed="rId24"/>
                <a:stretch>
                  <a:fillRect l="-2778"/>
                </a:stretch>
              </a:blipFill>
            </p:spPr>
            <p:txBody>
              <a:bodyPr/>
              <a:lstStyle/>
              <a:p>
                <a:r>
                  <a:rPr lang="de-AT">
                    <a:noFill/>
                  </a:rPr>
                  <a:t> </a:t>
                </a:r>
              </a:p>
            </p:txBody>
          </p:sp>
        </mc:Fallback>
      </mc:AlternateContent>
    </p:spTree>
    <p:extLst>
      <p:ext uri="{BB962C8B-B14F-4D97-AF65-F5344CB8AC3E}">
        <p14:creationId xmlns:p14="http://schemas.microsoft.com/office/powerpoint/2010/main" val="40136572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Prim’s algorithm</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4294917" y="1889907"/>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1561347" y="3030250"/>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8" name="Ellipse 7">
            <a:extLst>
              <a:ext uri="{FF2B5EF4-FFF2-40B4-BE49-F238E27FC236}">
                <a16:creationId xmlns:a16="http://schemas.microsoft.com/office/drawing/2014/main" id="{752AEAEB-3C77-4AEF-AFA9-578EE1AAE409}"/>
              </a:ext>
            </a:extLst>
          </p:cNvPr>
          <p:cNvSpPr>
            <a:spLocks noChangeAspect="1"/>
          </p:cNvSpPr>
          <p:nvPr/>
        </p:nvSpPr>
        <p:spPr>
          <a:xfrm>
            <a:off x="5971285" y="1894987"/>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4306247" y="4075400"/>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1" name="Ellipse 10">
            <a:extLst>
              <a:ext uri="{FF2B5EF4-FFF2-40B4-BE49-F238E27FC236}">
                <a16:creationId xmlns:a16="http://schemas.microsoft.com/office/drawing/2014/main" id="{E0FE1F20-7860-4EDB-AEA2-FD7055AA10E4}"/>
              </a:ext>
            </a:extLst>
          </p:cNvPr>
          <p:cNvSpPr>
            <a:spLocks noChangeAspect="1"/>
          </p:cNvSpPr>
          <p:nvPr/>
        </p:nvSpPr>
        <p:spPr>
          <a:xfrm>
            <a:off x="5991605" y="4094248"/>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2" name="Ellipse 11">
            <a:extLst>
              <a:ext uri="{FF2B5EF4-FFF2-40B4-BE49-F238E27FC236}">
                <a16:creationId xmlns:a16="http://schemas.microsoft.com/office/drawing/2014/main" id="{F0AB5142-0388-44ED-BC72-B38A2D2645A3}"/>
              </a:ext>
            </a:extLst>
          </p:cNvPr>
          <p:cNvSpPr>
            <a:spLocks noChangeAspect="1"/>
          </p:cNvSpPr>
          <p:nvPr/>
        </p:nvSpPr>
        <p:spPr>
          <a:xfrm>
            <a:off x="7140906" y="3034834"/>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3" name="Ellipse 12">
            <a:extLst>
              <a:ext uri="{FF2B5EF4-FFF2-40B4-BE49-F238E27FC236}">
                <a16:creationId xmlns:a16="http://schemas.microsoft.com/office/drawing/2014/main" id="{DCD3FBCD-E339-4CF5-887A-BB8193F68359}"/>
              </a:ext>
            </a:extLst>
          </p:cNvPr>
          <p:cNvSpPr>
            <a:spLocks noChangeAspect="1"/>
          </p:cNvSpPr>
          <p:nvPr/>
        </p:nvSpPr>
        <p:spPr>
          <a:xfrm>
            <a:off x="3488768" y="3044845"/>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2664028" y="4075403"/>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4407217" y="1925466"/>
                <a:ext cx="4090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𝒄</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4407217" y="1925466"/>
                <a:ext cx="409086"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2"/>
            <a:endCxn id="35" idx="6"/>
          </p:cNvCxnSpPr>
          <p:nvPr/>
        </p:nvCxnSpPr>
        <p:spPr>
          <a:xfrm flipH="1">
            <a:off x="3200052" y="2159907"/>
            <a:ext cx="1094865" cy="4675"/>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EF4C0182-B9FA-4BEE-B1A6-BC1D8BA0C05C}"/>
              </a:ext>
            </a:extLst>
          </p:cNvPr>
          <p:cNvCxnSpPr>
            <a:cxnSpLocks noChangeAspect="1"/>
            <a:stCxn id="6" idx="6"/>
            <a:endCxn id="8" idx="2"/>
          </p:cNvCxnSpPr>
          <p:nvPr/>
        </p:nvCxnSpPr>
        <p:spPr>
          <a:xfrm>
            <a:off x="4834917" y="2159907"/>
            <a:ext cx="1136368" cy="508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75F056E-D9DB-482B-A7AD-8A97D9E79599}"/>
              </a:ext>
            </a:extLst>
          </p:cNvPr>
          <p:cNvCxnSpPr>
            <a:cxnSpLocks noChangeAspect="1"/>
            <a:stCxn id="11" idx="2"/>
            <a:endCxn id="10" idx="6"/>
          </p:cNvCxnSpPr>
          <p:nvPr/>
        </p:nvCxnSpPr>
        <p:spPr>
          <a:xfrm flipH="1" flipV="1">
            <a:off x="4846247" y="4345400"/>
            <a:ext cx="1145358" cy="18848"/>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B4343DE-46D9-47BE-AFAC-4BCCA412453B}"/>
              </a:ext>
            </a:extLst>
          </p:cNvPr>
          <p:cNvCxnSpPr>
            <a:cxnSpLocks noChangeAspect="1"/>
            <a:stCxn id="13" idx="5"/>
            <a:endCxn id="10" idx="1"/>
          </p:cNvCxnSpPr>
          <p:nvPr/>
        </p:nvCxnSpPr>
        <p:spPr>
          <a:xfrm>
            <a:off x="3949687" y="3505764"/>
            <a:ext cx="435641" cy="64871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52E7495-609B-46AB-90E5-64596785C234}"/>
              </a:ext>
            </a:extLst>
          </p:cNvPr>
          <p:cNvCxnSpPr>
            <a:cxnSpLocks noChangeAspect="1"/>
            <a:stCxn id="35" idx="3"/>
            <a:endCxn id="7" idx="7"/>
          </p:cNvCxnSpPr>
          <p:nvPr/>
        </p:nvCxnSpPr>
        <p:spPr>
          <a:xfrm flipH="1">
            <a:off x="2022266" y="2355501"/>
            <a:ext cx="716867" cy="75383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2022266" y="3491169"/>
            <a:ext cx="720843" cy="6633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3B1CF234-0CAC-45CD-8757-37E964295334}"/>
              </a:ext>
            </a:extLst>
          </p:cNvPr>
          <p:cNvCxnSpPr>
            <a:cxnSpLocks/>
            <a:stCxn id="13" idx="3"/>
            <a:endCxn id="15" idx="7"/>
          </p:cNvCxnSpPr>
          <p:nvPr/>
        </p:nvCxnSpPr>
        <p:spPr>
          <a:xfrm flipH="1">
            <a:off x="3124947" y="3505764"/>
            <a:ext cx="442902" cy="6487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BCFAB5F7-D54F-4708-8C19-457A9FAE8E56}"/>
              </a:ext>
            </a:extLst>
          </p:cNvPr>
          <p:cNvCxnSpPr>
            <a:cxnSpLocks noChangeAspect="1"/>
            <a:stCxn id="8" idx="4"/>
            <a:endCxn id="11" idx="0"/>
          </p:cNvCxnSpPr>
          <p:nvPr/>
        </p:nvCxnSpPr>
        <p:spPr>
          <a:xfrm>
            <a:off x="6241285" y="2434987"/>
            <a:ext cx="20320" cy="165926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3211077" y="4345400"/>
            <a:ext cx="1095170" cy="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1659402" y="3061759"/>
                <a:ext cx="44435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𝒂</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1659402" y="3061759"/>
                <a:ext cx="44435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7" name="Rechteck 26">
                <a:extLst>
                  <a:ext uri="{FF2B5EF4-FFF2-40B4-BE49-F238E27FC236}">
                    <a16:creationId xmlns:a16="http://schemas.microsoft.com/office/drawing/2014/main" id="{B64E8F0B-53E9-489F-9BAC-D289A39D7333}"/>
                  </a:ext>
                </a:extLst>
              </p:cNvPr>
              <p:cNvSpPr/>
              <p:nvPr/>
            </p:nvSpPr>
            <p:spPr>
              <a:xfrm>
                <a:off x="6058917" y="1925466"/>
                <a:ext cx="45236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𝒅</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7" name="Rechteck 26">
                <a:extLst>
                  <a:ext uri="{FF2B5EF4-FFF2-40B4-BE49-F238E27FC236}">
                    <a16:creationId xmlns:a16="http://schemas.microsoft.com/office/drawing/2014/main" id="{B64E8F0B-53E9-489F-9BAC-D289A39D7333}"/>
                  </a:ext>
                </a:extLst>
              </p:cNvPr>
              <p:cNvSpPr>
                <a:spLocks noRot="1" noChangeAspect="1" noMove="1" noResize="1" noEditPoints="1" noAdjustHandles="1" noChangeArrowheads="1" noChangeShapeType="1" noTextEdit="1"/>
              </p:cNvSpPr>
              <p:nvPr/>
            </p:nvSpPr>
            <p:spPr>
              <a:xfrm>
                <a:off x="6058917" y="1925466"/>
                <a:ext cx="452368" cy="461665"/>
              </a:xfrm>
              <a:prstGeom prst="rect">
                <a:avLst/>
              </a:prstGeom>
              <a:blipFill>
                <a:blip r:embed="rId5"/>
                <a:stretch>
                  <a:fillRect l="-4054"/>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4375067" y="4114568"/>
                <a:ext cx="4619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𝒈</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4375067" y="4114568"/>
                <a:ext cx="461986" cy="461665"/>
              </a:xfrm>
              <a:prstGeom prst="rect">
                <a:avLst/>
              </a:prstGeom>
              <a:blipFill>
                <a:blip r:embed="rId6"/>
                <a:stretch>
                  <a:fillRect l="-4000" b="-10526"/>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0" name="Rechteck 29">
                <a:extLst>
                  <a:ext uri="{FF2B5EF4-FFF2-40B4-BE49-F238E27FC236}">
                    <a16:creationId xmlns:a16="http://schemas.microsoft.com/office/drawing/2014/main" id="{E51A97D1-FBBB-4892-B608-09513C9A1585}"/>
                  </a:ext>
                </a:extLst>
              </p:cNvPr>
              <p:cNvSpPr/>
              <p:nvPr/>
            </p:nvSpPr>
            <p:spPr>
              <a:xfrm>
                <a:off x="5991605" y="4133415"/>
                <a:ext cx="622286"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𝒇</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0" name="Rechteck 29">
                <a:extLst>
                  <a:ext uri="{FF2B5EF4-FFF2-40B4-BE49-F238E27FC236}">
                    <a16:creationId xmlns:a16="http://schemas.microsoft.com/office/drawing/2014/main" id="{E51A97D1-FBBB-4892-B608-09513C9A1585}"/>
                  </a:ext>
                </a:extLst>
              </p:cNvPr>
              <p:cNvSpPr>
                <a:spLocks noRot="1" noChangeAspect="1" noMove="1" noResize="1" noEditPoints="1" noAdjustHandles="1" noChangeArrowheads="1" noChangeShapeType="1" noTextEdit="1"/>
              </p:cNvSpPr>
              <p:nvPr/>
            </p:nvSpPr>
            <p:spPr>
              <a:xfrm>
                <a:off x="5991605" y="4133415"/>
                <a:ext cx="622286" cy="461665"/>
              </a:xfrm>
              <a:prstGeom prst="rect">
                <a:avLst/>
              </a:prstGeom>
              <a:blipFill>
                <a:blip r:embed="rId7"/>
                <a:stretch>
                  <a:fillRect b="-17105"/>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1" name="Rechteck 30">
                <a:extLst>
                  <a:ext uri="{FF2B5EF4-FFF2-40B4-BE49-F238E27FC236}">
                    <a16:creationId xmlns:a16="http://schemas.microsoft.com/office/drawing/2014/main" id="{A9A11FB6-69FC-4B4C-B235-A613F7A85F89}"/>
                  </a:ext>
                </a:extLst>
              </p:cNvPr>
              <p:cNvSpPr/>
              <p:nvPr/>
            </p:nvSpPr>
            <p:spPr>
              <a:xfrm>
                <a:off x="7243767" y="3061759"/>
                <a:ext cx="42191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𝒆</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1" name="Rechteck 30">
                <a:extLst>
                  <a:ext uri="{FF2B5EF4-FFF2-40B4-BE49-F238E27FC236}">
                    <a16:creationId xmlns:a16="http://schemas.microsoft.com/office/drawing/2014/main" id="{A9A11FB6-69FC-4B4C-B235-A613F7A85F89}"/>
                  </a:ext>
                </a:extLst>
              </p:cNvPr>
              <p:cNvSpPr>
                <a:spLocks noRot="1" noChangeAspect="1" noMove="1" noResize="1" noEditPoints="1" noAdjustHandles="1" noChangeArrowheads="1" noChangeShapeType="1" noTextEdit="1"/>
              </p:cNvSpPr>
              <p:nvPr/>
            </p:nvSpPr>
            <p:spPr>
              <a:xfrm>
                <a:off x="7243767" y="3061759"/>
                <a:ext cx="421910" cy="461665"/>
              </a:xfrm>
              <a:prstGeom prst="rect">
                <a:avLst/>
              </a:prstGeom>
              <a:blipFill>
                <a:blip r:embed="rId8"/>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2" name="Rechteck 31">
                <a:extLst>
                  <a:ext uri="{FF2B5EF4-FFF2-40B4-BE49-F238E27FC236}">
                    <a16:creationId xmlns:a16="http://schemas.microsoft.com/office/drawing/2014/main" id="{BBD645A2-0155-4269-9EC2-ADEB8118C6BD}"/>
                  </a:ext>
                </a:extLst>
              </p:cNvPr>
              <p:cNvSpPr/>
              <p:nvPr/>
            </p:nvSpPr>
            <p:spPr>
              <a:xfrm>
                <a:off x="3626094" y="3084012"/>
                <a:ext cx="36740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𝒊</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2" name="Rechteck 31">
                <a:extLst>
                  <a:ext uri="{FF2B5EF4-FFF2-40B4-BE49-F238E27FC236}">
                    <a16:creationId xmlns:a16="http://schemas.microsoft.com/office/drawing/2014/main" id="{BBD645A2-0155-4269-9EC2-ADEB8118C6BD}"/>
                  </a:ext>
                </a:extLst>
              </p:cNvPr>
              <p:cNvSpPr>
                <a:spLocks noRot="1" noChangeAspect="1" noMove="1" noResize="1" noEditPoints="1" noAdjustHandles="1" noChangeArrowheads="1" noChangeShapeType="1" noTextEdit="1"/>
              </p:cNvSpPr>
              <p:nvPr/>
            </p:nvSpPr>
            <p:spPr>
              <a:xfrm>
                <a:off x="3626094" y="3084012"/>
                <a:ext cx="367408" cy="461665"/>
              </a:xfrm>
              <a:prstGeom prst="rect">
                <a:avLst/>
              </a:prstGeom>
              <a:blipFill>
                <a:blip r:embed="rId9"/>
                <a:stretch>
                  <a:fillRect l="-3333"/>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2738460" y="4114568"/>
                <a:ext cx="44755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𝒉</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2738460" y="4114568"/>
                <a:ext cx="447558" cy="461665"/>
              </a:xfrm>
              <a:prstGeom prst="rect">
                <a:avLst/>
              </a:prstGeom>
              <a:blipFill>
                <a:blip r:embed="rId10"/>
                <a:stretch>
                  <a:fillRect l="-4054"/>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2660052" y="1894582"/>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2750622" y="1933749"/>
                <a:ext cx="44114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𝒃</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2750622" y="1933749"/>
                <a:ext cx="441146" cy="461665"/>
              </a:xfrm>
              <a:prstGeom prst="rect">
                <a:avLst/>
              </a:prstGeom>
              <a:blipFill>
                <a:blip r:embed="rId11"/>
                <a:stretch>
                  <a:fillRect l="-4110"/>
                </a:stretch>
              </a:blipFill>
            </p:spPr>
            <p:txBody>
              <a:bodyPr/>
              <a:lstStyle/>
              <a:p>
                <a:r>
                  <a:rPr lang="de-AT">
                    <a:noFill/>
                  </a:rPr>
                  <a:t> </a:t>
                </a:r>
              </a:p>
            </p:txBody>
          </p:sp>
        </mc:Fallback>
      </mc:AlternateContent>
      <p:cxnSp>
        <p:nvCxnSpPr>
          <p:cNvPr id="37" name="Gerader Verbinder 36">
            <a:extLst>
              <a:ext uri="{FF2B5EF4-FFF2-40B4-BE49-F238E27FC236}">
                <a16:creationId xmlns:a16="http://schemas.microsoft.com/office/drawing/2014/main" id="{F3E3843A-E92F-43AB-B0A9-94B985E7C544}"/>
              </a:ext>
            </a:extLst>
          </p:cNvPr>
          <p:cNvCxnSpPr>
            <a:cxnSpLocks/>
            <a:endCxn id="15" idx="0"/>
          </p:cNvCxnSpPr>
          <p:nvPr/>
        </p:nvCxnSpPr>
        <p:spPr>
          <a:xfrm>
            <a:off x="2930052" y="2442402"/>
            <a:ext cx="3976" cy="163300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5" name="Gerader Verbinder 64">
            <a:extLst>
              <a:ext uri="{FF2B5EF4-FFF2-40B4-BE49-F238E27FC236}">
                <a16:creationId xmlns:a16="http://schemas.microsoft.com/office/drawing/2014/main" id="{61EF7CA4-B164-42DC-8D6E-3EC13FCD7DE6}"/>
              </a:ext>
            </a:extLst>
          </p:cNvPr>
          <p:cNvCxnSpPr>
            <a:cxnSpLocks/>
            <a:stCxn id="6" idx="3"/>
            <a:endCxn id="13" idx="7"/>
          </p:cNvCxnSpPr>
          <p:nvPr/>
        </p:nvCxnSpPr>
        <p:spPr>
          <a:xfrm flipH="1">
            <a:off x="3949687" y="2350826"/>
            <a:ext cx="424311" cy="77310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10471F76-5116-4D6B-A155-D73713780F7D}"/>
              </a:ext>
            </a:extLst>
          </p:cNvPr>
          <p:cNvCxnSpPr>
            <a:cxnSpLocks noChangeAspect="1"/>
            <a:stCxn id="6" idx="5"/>
            <a:endCxn id="11" idx="1"/>
          </p:cNvCxnSpPr>
          <p:nvPr/>
        </p:nvCxnSpPr>
        <p:spPr>
          <a:xfrm>
            <a:off x="4755836" y="2350826"/>
            <a:ext cx="1314850" cy="1822503"/>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F9C81691-76B6-4234-8E3B-AD67476CAB96}"/>
              </a:ext>
            </a:extLst>
          </p:cNvPr>
          <p:cNvCxnSpPr>
            <a:cxnSpLocks noChangeAspect="1"/>
            <a:endCxn id="12" idx="1"/>
          </p:cNvCxnSpPr>
          <p:nvPr/>
        </p:nvCxnSpPr>
        <p:spPr>
          <a:xfrm>
            <a:off x="6452524" y="2309185"/>
            <a:ext cx="767463" cy="80473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5" name="Gerader Verbinder 74">
            <a:extLst>
              <a:ext uri="{FF2B5EF4-FFF2-40B4-BE49-F238E27FC236}">
                <a16:creationId xmlns:a16="http://schemas.microsoft.com/office/drawing/2014/main" id="{6320B7E0-5CD1-44DA-A766-1ED4940C0D64}"/>
              </a:ext>
            </a:extLst>
          </p:cNvPr>
          <p:cNvCxnSpPr>
            <a:cxnSpLocks/>
            <a:stCxn id="12" idx="3"/>
            <a:endCxn id="11" idx="7"/>
          </p:cNvCxnSpPr>
          <p:nvPr/>
        </p:nvCxnSpPr>
        <p:spPr>
          <a:xfrm flipH="1">
            <a:off x="6452524" y="3495753"/>
            <a:ext cx="767463" cy="677576"/>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2052354" y="237766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2052354" y="2377666"/>
                <a:ext cx="437940" cy="461665"/>
              </a:xfrm>
              <a:prstGeom prst="rect">
                <a:avLst/>
              </a:prstGeom>
              <a:blipFill>
                <a:blip r:embed="rId12"/>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2043383"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2043383" y="3761169"/>
                <a:ext cx="437940" cy="461665"/>
              </a:xfrm>
              <a:prstGeom prst="rect">
                <a:avLst/>
              </a:prstGeom>
              <a:blipFill>
                <a:blip r:embed="rId13"/>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2395495" y="2965053"/>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2395495" y="2965053"/>
                <a:ext cx="622285" cy="461665"/>
              </a:xfrm>
              <a:prstGeom prst="rect">
                <a:avLst/>
              </a:prstGeom>
              <a:blipFill>
                <a:blip r:embed="rId14"/>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3545282" y="17172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3545282" y="1717290"/>
                <a:ext cx="437940" cy="461665"/>
              </a:xfrm>
              <a:prstGeom prst="rect">
                <a:avLst/>
              </a:prstGeom>
              <a:blipFill>
                <a:blip r:embed="rId15"/>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2" name="Rechteck 81">
                <a:extLst>
                  <a:ext uri="{FF2B5EF4-FFF2-40B4-BE49-F238E27FC236}">
                    <a16:creationId xmlns:a16="http://schemas.microsoft.com/office/drawing/2014/main" id="{298124D2-8A18-45CC-B439-9F88BE4D7631}"/>
                  </a:ext>
                </a:extLst>
              </p:cNvPr>
              <p:cNvSpPr/>
              <p:nvPr/>
            </p:nvSpPr>
            <p:spPr>
              <a:xfrm>
                <a:off x="5346888" y="168336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2" name="Rechteck 81">
                <a:extLst>
                  <a:ext uri="{FF2B5EF4-FFF2-40B4-BE49-F238E27FC236}">
                    <a16:creationId xmlns:a16="http://schemas.microsoft.com/office/drawing/2014/main" id="{298124D2-8A18-45CC-B439-9F88BE4D7631}"/>
                  </a:ext>
                </a:extLst>
              </p:cNvPr>
              <p:cNvSpPr>
                <a:spLocks noRot="1" noChangeAspect="1" noMove="1" noResize="1" noEditPoints="1" noAdjustHandles="1" noChangeArrowheads="1" noChangeShapeType="1" noTextEdit="1"/>
              </p:cNvSpPr>
              <p:nvPr/>
            </p:nvSpPr>
            <p:spPr>
              <a:xfrm>
                <a:off x="5346888" y="1683365"/>
                <a:ext cx="437940" cy="461665"/>
              </a:xfrm>
              <a:prstGeom prst="rect">
                <a:avLst/>
              </a:prstGeom>
              <a:blipFill>
                <a:blip r:embed="rId16"/>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3" name="Rechteck 82">
                <a:extLst>
                  <a:ext uri="{FF2B5EF4-FFF2-40B4-BE49-F238E27FC236}">
                    <a16:creationId xmlns:a16="http://schemas.microsoft.com/office/drawing/2014/main" id="{B29A7D0E-97DC-420A-84BA-9C2390ACE9A5}"/>
                  </a:ext>
                </a:extLst>
              </p:cNvPr>
              <p:cNvSpPr/>
              <p:nvPr/>
            </p:nvSpPr>
            <p:spPr>
              <a:xfrm>
                <a:off x="3036616" y="346466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3" name="Rechteck 82">
                <a:extLst>
                  <a:ext uri="{FF2B5EF4-FFF2-40B4-BE49-F238E27FC236}">
                    <a16:creationId xmlns:a16="http://schemas.microsoft.com/office/drawing/2014/main" id="{B29A7D0E-97DC-420A-84BA-9C2390ACE9A5}"/>
                  </a:ext>
                </a:extLst>
              </p:cNvPr>
              <p:cNvSpPr>
                <a:spLocks noRot="1" noChangeAspect="1" noMove="1" noResize="1" noEditPoints="1" noAdjustHandles="1" noChangeArrowheads="1" noChangeShapeType="1" noTextEdit="1"/>
              </p:cNvSpPr>
              <p:nvPr/>
            </p:nvSpPr>
            <p:spPr>
              <a:xfrm>
                <a:off x="3036616" y="3464660"/>
                <a:ext cx="437940" cy="461665"/>
              </a:xfrm>
              <a:prstGeom prst="rect">
                <a:avLst/>
              </a:prstGeom>
              <a:blipFill>
                <a:blip r:embed="rId1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4" name="Rechteck 83">
                <a:extLst>
                  <a:ext uri="{FF2B5EF4-FFF2-40B4-BE49-F238E27FC236}">
                    <a16:creationId xmlns:a16="http://schemas.microsoft.com/office/drawing/2014/main" id="{F3F15ADC-C2D3-4D34-92AF-2464C5472C9B}"/>
                  </a:ext>
                </a:extLst>
              </p:cNvPr>
              <p:cNvSpPr/>
              <p:nvPr/>
            </p:nvSpPr>
            <p:spPr>
              <a:xfrm>
                <a:off x="3514598" y="430548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4" name="Rechteck 83">
                <a:extLst>
                  <a:ext uri="{FF2B5EF4-FFF2-40B4-BE49-F238E27FC236}">
                    <a16:creationId xmlns:a16="http://schemas.microsoft.com/office/drawing/2014/main" id="{F3F15ADC-C2D3-4D34-92AF-2464C5472C9B}"/>
                  </a:ext>
                </a:extLst>
              </p:cNvPr>
              <p:cNvSpPr>
                <a:spLocks noRot="1" noChangeAspect="1" noMove="1" noResize="1" noEditPoints="1" noAdjustHandles="1" noChangeArrowheads="1" noChangeShapeType="1" noTextEdit="1"/>
              </p:cNvSpPr>
              <p:nvPr/>
            </p:nvSpPr>
            <p:spPr>
              <a:xfrm>
                <a:off x="3514598" y="4305486"/>
                <a:ext cx="437940" cy="461665"/>
              </a:xfrm>
              <a:prstGeom prst="rect">
                <a:avLst/>
              </a:prstGeom>
              <a:blipFill>
                <a:blip r:embed="rId18"/>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5" name="Rechteck 84">
                <a:extLst>
                  <a:ext uri="{FF2B5EF4-FFF2-40B4-BE49-F238E27FC236}">
                    <a16:creationId xmlns:a16="http://schemas.microsoft.com/office/drawing/2014/main" id="{7D9FB7DE-A05F-468E-9740-BDA433A0C9CE}"/>
                  </a:ext>
                </a:extLst>
              </p:cNvPr>
              <p:cNvSpPr/>
              <p:nvPr/>
            </p:nvSpPr>
            <p:spPr>
              <a:xfrm>
                <a:off x="5298908" y="434540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5" name="Rechteck 84">
                <a:extLst>
                  <a:ext uri="{FF2B5EF4-FFF2-40B4-BE49-F238E27FC236}">
                    <a16:creationId xmlns:a16="http://schemas.microsoft.com/office/drawing/2014/main" id="{7D9FB7DE-A05F-468E-9740-BDA433A0C9CE}"/>
                  </a:ext>
                </a:extLst>
              </p:cNvPr>
              <p:cNvSpPr>
                <a:spLocks noRot="1" noChangeAspect="1" noMove="1" noResize="1" noEditPoints="1" noAdjustHandles="1" noChangeArrowheads="1" noChangeShapeType="1" noTextEdit="1"/>
              </p:cNvSpPr>
              <p:nvPr/>
            </p:nvSpPr>
            <p:spPr>
              <a:xfrm>
                <a:off x="5298908" y="4345400"/>
                <a:ext cx="437940" cy="461665"/>
              </a:xfrm>
              <a:prstGeom prst="rect">
                <a:avLst/>
              </a:prstGeom>
              <a:blipFill>
                <a:blip r:embed="rId19"/>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6" name="Rechteck 85">
                <a:extLst>
                  <a:ext uri="{FF2B5EF4-FFF2-40B4-BE49-F238E27FC236}">
                    <a16:creationId xmlns:a16="http://schemas.microsoft.com/office/drawing/2014/main" id="{06176405-D87B-4121-A46C-7A51EC795EFA}"/>
                  </a:ext>
                </a:extLst>
              </p:cNvPr>
              <p:cNvSpPr/>
              <p:nvPr/>
            </p:nvSpPr>
            <p:spPr>
              <a:xfrm>
                <a:off x="3799108" y="2437931"/>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6" name="Rechteck 85">
                <a:extLst>
                  <a:ext uri="{FF2B5EF4-FFF2-40B4-BE49-F238E27FC236}">
                    <a16:creationId xmlns:a16="http://schemas.microsoft.com/office/drawing/2014/main" id="{06176405-D87B-4121-A46C-7A51EC795EFA}"/>
                  </a:ext>
                </a:extLst>
              </p:cNvPr>
              <p:cNvSpPr>
                <a:spLocks noRot="1" noChangeAspect="1" noMove="1" noResize="1" noEditPoints="1" noAdjustHandles="1" noChangeArrowheads="1" noChangeShapeType="1" noTextEdit="1"/>
              </p:cNvSpPr>
              <p:nvPr/>
            </p:nvSpPr>
            <p:spPr>
              <a:xfrm>
                <a:off x="3799108" y="2437931"/>
                <a:ext cx="437940" cy="461665"/>
              </a:xfrm>
              <a:prstGeom prst="rect">
                <a:avLst/>
              </a:prstGeom>
              <a:blipFill>
                <a:blip r:embed="rId2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7" name="Rechteck 86">
                <a:extLst>
                  <a:ext uri="{FF2B5EF4-FFF2-40B4-BE49-F238E27FC236}">
                    <a16:creationId xmlns:a16="http://schemas.microsoft.com/office/drawing/2014/main" id="{35D57E8A-0CA7-4AAE-9520-47F9FC741CB2}"/>
                  </a:ext>
                </a:extLst>
              </p:cNvPr>
              <p:cNvSpPr/>
              <p:nvPr/>
            </p:nvSpPr>
            <p:spPr>
              <a:xfrm>
                <a:off x="5355429" y="281401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7" name="Rechteck 86">
                <a:extLst>
                  <a:ext uri="{FF2B5EF4-FFF2-40B4-BE49-F238E27FC236}">
                    <a16:creationId xmlns:a16="http://schemas.microsoft.com/office/drawing/2014/main" id="{35D57E8A-0CA7-4AAE-9520-47F9FC741CB2}"/>
                  </a:ext>
                </a:extLst>
              </p:cNvPr>
              <p:cNvSpPr>
                <a:spLocks noRot="1" noChangeAspect="1" noMove="1" noResize="1" noEditPoints="1" noAdjustHandles="1" noChangeArrowheads="1" noChangeShapeType="1" noTextEdit="1"/>
              </p:cNvSpPr>
              <p:nvPr/>
            </p:nvSpPr>
            <p:spPr>
              <a:xfrm>
                <a:off x="5355429" y="2814012"/>
                <a:ext cx="437940" cy="461665"/>
              </a:xfrm>
              <a:prstGeom prst="rect">
                <a:avLst/>
              </a:prstGeom>
              <a:blipFill>
                <a:blip r:embed="rId21"/>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9" name="Rechteck 88">
                <a:extLst>
                  <a:ext uri="{FF2B5EF4-FFF2-40B4-BE49-F238E27FC236}">
                    <a16:creationId xmlns:a16="http://schemas.microsoft.com/office/drawing/2014/main" id="{8FC7DAA1-15B1-4700-9E56-DCB5182CB8B5}"/>
                  </a:ext>
                </a:extLst>
              </p:cNvPr>
              <p:cNvSpPr/>
              <p:nvPr/>
            </p:nvSpPr>
            <p:spPr>
              <a:xfrm>
                <a:off x="6709188" y="3863415"/>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9" name="Rechteck 88">
                <a:extLst>
                  <a:ext uri="{FF2B5EF4-FFF2-40B4-BE49-F238E27FC236}">
                    <a16:creationId xmlns:a16="http://schemas.microsoft.com/office/drawing/2014/main" id="{8FC7DAA1-15B1-4700-9E56-DCB5182CB8B5}"/>
                  </a:ext>
                </a:extLst>
              </p:cNvPr>
              <p:cNvSpPr>
                <a:spLocks noRot="1" noChangeAspect="1" noMove="1" noResize="1" noEditPoints="1" noAdjustHandles="1" noChangeArrowheads="1" noChangeShapeType="1" noTextEdit="1"/>
              </p:cNvSpPr>
              <p:nvPr/>
            </p:nvSpPr>
            <p:spPr>
              <a:xfrm>
                <a:off x="6709188" y="3863415"/>
                <a:ext cx="622285" cy="461665"/>
              </a:xfrm>
              <a:prstGeom prst="rect">
                <a:avLst/>
              </a:prstGeom>
              <a:blipFill>
                <a:blip r:embed="rId22"/>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90" name="Rechteck 89">
                <a:extLst>
                  <a:ext uri="{FF2B5EF4-FFF2-40B4-BE49-F238E27FC236}">
                    <a16:creationId xmlns:a16="http://schemas.microsoft.com/office/drawing/2014/main" id="{4C0F4F8D-E27D-4695-8804-CAADAFBD8953}"/>
                  </a:ext>
                </a:extLst>
              </p:cNvPr>
              <p:cNvSpPr/>
              <p:nvPr/>
            </p:nvSpPr>
            <p:spPr>
              <a:xfrm>
                <a:off x="6228955" y="2899596"/>
                <a:ext cx="6222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0" name="Rechteck 89">
                <a:extLst>
                  <a:ext uri="{FF2B5EF4-FFF2-40B4-BE49-F238E27FC236}">
                    <a16:creationId xmlns:a16="http://schemas.microsoft.com/office/drawing/2014/main" id="{4C0F4F8D-E27D-4695-8804-CAADAFBD8953}"/>
                  </a:ext>
                </a:extLst>
              </p:cNvPr>
              <p:cNvSpPr>
                <a:spLocks noRot="1" noChangeAspect="1" noMove="1" noResize="1" noEditPoints="1" noAdjustHandles="1" noChangeArrowheads="1" noChangeShapeType="1" noTextEdit="1"/>
              </p:cNvSpPr>
              <p:nvPr/>
            </p:nvSpPr>
            <p:spPr>
              <a:xfrm>
                <a:off x="6228955" y="2899596"/>
                <a:ext cx="622286" cy="461665"/>
              </a:xfrm>
              <a:prstGeom prst="rect">
                <a:avLst/>
              </a:prstGeom>
              <a:blipFill>
                <a:blip r:embed="rId23"/>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91" name="Rechteck 90">
                <a:extLst>
                  <a:ext uri="{FF2B5EF4-FFF2-40B4-BE49-F238E27FC236}">
                    <a16:creationId xmlns:a16="http://schemas.microsoft.com/office/drawing/2014/main" id="{28BE0E77-F05D-4B98-B084-627FB321900E}"/>
                  </a:ext>
                </a:extLst>
              </p:cNvPr>
              <p:cNvSpPr/>
              <p:nvPr/>
            </p:nvSpPr>
            <p:spPr>
              <a:xfrm>
                <a:off x="6900870" y="236607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1" name="Rechteck 90">
                <a:extLst>
                  <a:ext uri="{FF2B5EF4-FFF2-40B4-BE49-F238E27FC236}">
                    <a16:creationId xmlns:a16="http://schemas.microsoft.com/office/drawing/2014/main" id="{28BE0E77-F05D-4B98-B084-627FB321900E}"/>
                  </a:ext>
                </a:extLst>
              </p:cNvPr>
              <p:cNvSpPr>
                <a:spLocks noRot="1" noChangeAspect="1" noMove="1" noResize="1" noEditPoints="1" noAdjustHandles="1" noChangeArrowheads="1" noChangeShapeType="1" noTextEdit="1"/>
              </p:cNvSpPr>
              <p:nvPr/>
            </p:nvSpPr>
            <p:spPr>
              <a:xfrm>
                <a:off x="6900870" y="2366070"/>
                <a:ext cx="437940" cy="461665"/>
              </a:xfrm>
              <a:prstGeom prst="rect">
                <a:avLst/>
              </a:prstGeom>
              <a:blipFill>
                <a:blip r:embed="rId24"/>
                <a:stretch>
                  <a:fillRect l="-2778"/>
                </a:stretch>
              </a:blipFill>
            </p:spPr>
            <p:txBody>
              <a:bodyPr/>
              <a:lstStyle/>
              <a:p>
                <a:r>
                  <a:rPr lang="de-AT">
                    <a:noFill/>
                  </a:rPr>
                  <a:t> </a:t>
                </a:r>
              </a:p>
            </p:txBody>
          </p:sp>
        </mc:Fallback>
      </mc:AlternateContent>
    </p:spTree>
    <p:extLst>
      <p:ext uri="{BB962C8B-B14F-4D97-AF65-F5344CB8AC3E}">
        <p14:creationId xmlns:p14="http://schemas.microsoft.com/office/powerpoint/2010/main" val="29084369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7" name="Google Shape;87;p2"/>
          <p:cNvSpPr txBox="1">
            <a:spLocks noGrp="1"/>
          </p:cNvSpPr>
          <p:nvPr>
            <p:ph type="body" idx="1"/>
          </p:nvPr>
        </p:nvSpPr>
        <p:spPr>
          <a:xfrm>
            <a:off x="457200" y="1606216"/>
            <a:ext cx="8229600" cy="1717429"/>
          </a:xfrm>
          <a:prstGeom prst="rect">
            <a:avLst/>
          </a:prstGeom>
          <a:noFill/>
          <a:ln>
            <a:noFill/>
          </a:ln>
        </p:spPr>
        <p:txBody>
          <a:bodyPr spcFirstLastPara="1" wrap="square" lIns="91425" tIns="91425" rIns="91425" bIns="91425" anchor="t" anchorCtr="0">
            <a:noAutofit/>
          </a:bodyPr>
          <a:lstStyle/>
          <a:p>
            <a:pPr marL="0" indent="0">
              <a:spcBef>
                <a:spcPts val="640"/>
              </a:spcBef>
            </a:pPr>
            <a:endParaRPr lang="en-US" sz="1800" noProof="0" dirty="0">
              <a:latin typeface="Calibri" panose="020F0502020204030204" pitchFamily="34" charset="0"/>
              <a:cs typeface="Calibri" panose="020F0502020204030204" pitchFamily="34" charset="0"/>
            </a:endParaRPr>
          </a:p>
          <a:p>
            <a:pPr marL="0" indent="0">
              <a:spcBef>
                <a:spcPts val="640"/>
              </a:spcBef>
            </a:pPr>
            <a:endParaRPr lang="en-US" sz="1800" noProof="0" dirty="0">
              <a:latin typeface="Calibri" panose="020F0502020204030204" pitchFamily="34" charset="0"/>
              <a:cs typeface="Calibri" panose="020F0502020204030204" pitchFamily="34" charset="0"/>
            </a:endParaRPr>
          </a:p>
        </p:txBody>
      </p:sp>
      <p:sp>
        <p:nvSpPr>
          <p:cNvPr id="3" name="Titel 2">
            <a:extLst>
              <a:ext uri="{FF2B5EF4-FFF2-40B4-BE49-F238E27FC236}">
                <a16:creationId xmlns:a16="http://schemas.microsoft.com/office/drawing/2014/main" id="{E91C8A42-093C-4664-A394-225128BADCD0}"/>
              </a:ext>
            </a:extLst>
          </p:cNvPr>
          <p:cNvSpPr>
            <a:spLocks noGrp="1"/>
          </p:cNvSpPr>
          <p:nvPr>
            <p:ph type="title"/>
          </p:nvPr>
        </p:nvSpPr>
        <p:spPr>
          <a:xfrm>
            <a:off x="457200" y="2856600"/>
            <a:ext cx="8229300" cy="1144800"/>
          </a:xfrm>
        </p:spPr>
        <p:txBody>
          <a:bodyPr/>
          <a:lstStyle/>
          <a:p>
            <a:pPr algn="ctr"/>
            <a:r>
              <a:rPr lang="en-US" sz="4400" b="1" noProof="0" dirty="0">
                <a:latin typeface="Calibri" panose="020F0502020204030204" pitchFamily="34" charset="0"/>
                <a:cs typeface="Calibri" panose="020F0502020204030204" pitchFamily="34" charset="0"/>
              </a:rPr>
              <a:t>Exercise</a:t>
            </a:r>
            <a:endParaRPr lang="en-US" sz="4400" b="1" noProof="0" dirty="0"/>
          </a:p>
        </p:txBody>
      </p:sp>
    </p:spTree>
    <p:extLst>
      <p:ext uri="{BB962C8B-B14F-4D97-AF65-F5344CB8AC3E}">
        <p14:creationId xmlns:p14="http://schemas.microsoft.com/office/powerpoint/2010/main" val="41954091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noProof="0" dirty="0">
                <a:latin typeface="Calibri" panose="020F0502020204030204" pitchFamily="34" charset="0"/>
                <a:cs typeface="Calibri" panose="020F0502020204030204" pitchFamily="34" charset="0"/>
              </a:rPr>
              <a:t>Student task</a:t>
            </a:r>
          </a:p>
        </p:txBody>
      </p:sp>
      <mc:AlternateContent xmlns:mc="http://schemas.openxmlformats.org/markup-compatibility/2006" xmlns:a14="http://schemas.microsoft.com/office/drawing/2010/main">
        <mc:Choice Requires="a14">
          <p:sp>
            <p:nvSpPr>
              <p:cNvPr id="4" name="Textfeld 2">
                <a:extLst>
                  <a:ext uri="{FF2B5EF4-FFF2-40B4-BE49-F238E27FC236}">
                    <a16:creationId xmlns:a16="http://schemas.microsoft.com/office/drawing/2014/main" id="{B1AB2DE2-BFB4-403B-9976-58C0812A00AF}"/>
                  </a:ext>
                </a:extLst>
              </p:cNvPr>
              <p:cNvSpPr txBox="1"/>
              <p:nvPr/>
            </p:nvSpPr>
            <p:spPr>
              <a:xfrm>
                <a:off x="519423" y="1589970"/>
                <a:ext cx="8229600" cy="2585323"/>
              </a:xfrm>
              <a:prstGeom prst="rect">
                <a:avLst/>
              </a:prstGeom>
              <a:solidFill>
                <a:schemeClr val="accent3">
                  <a:lumMod val="60000"/>
                  <a:lumOff val="40000"/>
                </a:schemeClr>
              </a:solid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a:latin typeface="Calibri" panose="020F0502020204030204" pitchFamily="34" charset="0"/>
                    <a:cs typeface="Calibri" panose="020F0502020204030204" pitchFamily="34" charset="0"/>
                  </a:rPr>
                  <a:t>Task</a:t>
                </a:r>
                <a:r>
                  <a:rPr kumimoji="0" lang="en-US" sz="18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9: </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Explore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the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documentation</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of</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the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networkx</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library</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related</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to</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hlinkClick r:id="rId3"/>
                  </a:rPr>
                  <a:t>spanning</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hlinkClick r:id="rId3"/>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hlinkClick r:id="rId3"/>
                  </a:rPr>
                  <a:t>trees</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en-US" sz="1800" i="0" u="none" strike="noStrike" kern="0" cap="none" spc="0" normalizeH="0" noProof="0" dirty="0">
                    <a:ln>
                      <a:noFill/>
                    </a:ln>
                    <a:solidFill>
                      <a:srgbClr val="000000"/>
                    </a:solidFill>
                    <a:effectLst/>
                    <a:uLnTx/>
                    <a:uFillTx/>
                    <a:latin typeface="Calibri" panose="020F0502020204030204" pitchFamily="34" charset="0"/>
                    <a:cs typeface="Calibri" panose="020F0502020204030204" pitchFamily="34" charset="0"/>
                    <a:sym typeface="Arial"/>
                  </a:rPr>
                  <a:t>Load the </a:t>
                </a:r>
                <a:r>
                  <a:rPr lang="en-US" sz="1800" dirty="0">
                    <a:latin typeface="Calibri" panose="020F0502020204030204" pitchFamily="34" charset="0"/>
                    <a:cs typeface="Calibri" panose="020F0502020204030204" pitchFamily="34" charset="0"/>
                    <a:hlinkClick r:id="rId4"/>
                  </a:rPr>
                  <a:t>Star Wars </a:t>
                </a:r>
                <a:r>
                  <a:rPr kumimoji="0" lang="en-US" sz="1800" i="0" u="none" strike="noStrike" kern="0" cap="none" spc="0" normalizeH="0" noProof="0" dirty="0">
                    <a:ln>
                      <a:noFill/>
                    </a:ln>
                    <a:solidFill>
                      <a:srgbClr val="000000"/>
                    </a:solidFill>
                    <a:effectLst/>
                    <a:uLnTx/>
                    <a:uFillTx/>
                    <a:latin typeface="Calibri" panose="020F0502020204030204" pitchFamily="34" charset="0"/>
                    <a:cs typeface="Calibri" panose="020F0502020204030204" pitchFamily="34" charset="0"/>
                    <a:sym typeface="Arial"/>
                  </a:rPr>
                  <a:t>graph. This graph is stored in a different format. Use this command to load it:</a:t>
                </a:r>
              </a:p>
              <a:p>
                <a:pPr lvl="0">
                  <a:defRPr/>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cs typeface="Calibri" panose="020F0502020204030204" pitchFamily="34" charset="0"/>
                        </a:rPr>
                        <m:t>𝑛𝑥</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𝑟𝑒𝑎𝑑</m:t>
                      </m:r>
                      <m:r>
                        <a:rPr lang="en-US" sz="1800" i="1" dirty="0" smtClean="0">
                          <a:latin typeface="Cambria Math" panose="02040503050406030204" pitchFamily="18" charset="0"/>
                          <a:cs typeface="Calibri" panose="020F0502020204030204" pitchFamily="34" charset="0"/>
                        </a:rPr>
                        <m:t>_</m:t>
                      </m:r>
                      <m:r>
                        <a:rPr lang="en-US" sz="1800" i="1" dirty="0" smtClean="0">
                          <a:latin typeface="Cambria Math" panose="02040503050406030204" pitchFamily="18" charset="0"/>
                          <a:cs typeface="Calibri" panose="020F0502020204030204" pitchFamily="34" charset="0"/>
                        </a:rPr>
                        <m:t>𝑤𝑒𝑖𝑔h𝑡𝑒𝑑</m:t>
                      </m:r>
                      <m:r>
                        <a:rPr lang="en-US" sz="1800" i="1" dirty="0" smtClean="0">
                          <a:latin typeface="Cambria Math" panose="02040503050406030204" pitchFamily="18" charset="0"/>
                          <a:cs typeface="Calibri" panose="020F0502020204030204" pitchFamily="34" charset="0"/>
                        </a:rPr>
                        <m:t>_</m:t>
                      </m:r>
                      <m:r>
                        <a:rPr lang="en-US" sz="1800" i="1" dirty="0" smtClean="0">
                          <a:latin typeface="Cambria Math" panose="02040503050406030204" pitchFamily="18" charset="0"/>
                          <a:cs typeface="Calibri" panose="020F0502020204030204" pitchFamily="34" charset="0"/>
                        </a:rPr>
                        <m:t>𝑒𝑑𝑔𝑒𝑙𝑖𝑠𝑡</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𝑠𝑡𝑎𝑟𝑤𝑎𝑟𝑠</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𝑐𝑠𝑣</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𝑑𝑒𝑙𝑖𝑚𝑖𝑡𝑒𝑟</m:t>
                      </m:r>
                      <m:r>
                        <a:rPr lang="en-US" sz="1800" i="1" dirty="0">
                          <a:latin typeface="Cambria Math" panose="02040503050406030204" pitchFamily="18" charset="0"/>
                          <a:cs typeface="Calibri" panose="020F0502020204030204" pitchFamily="34" charset="0"/>
                        </a:rPr>
                        <m:t>=′,′)</m:t>
                      </m:r>
                    </m:oMath>
                  </m:oMathPara>
                </a14:m>
                <a:endParaRPr lang="en-US" sz="18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This graph stores characters from the Episode IV of Star Wars and how often they interacted with each other in the movie. Compute the minimum spanning tree as well as the maximum spanning tree of the graph. Explore its properties and draw both trees.</a:t>
                </a:r>
              </a:p>
            </p:txBody>
          </p:sp>
        </mc:Choice>
        <mc:Fallback xmlns="">
          <p:sp>
            <p:nvSpPr>
              <p:cNvPr id="4" name="Textfeld 2">
                <a:extLst>
                  <a:ext uri="{FF2B5EF4-FFF2-40B4-BE49-F238E27FC236}">
                    <a16:creationId xmlns:a16="http://schemas.microsoft.com/office/drawing/2014/main" id="{B1AB2DE2-BFB4-403B-9976-58C0812A00AF}"/>
                  </a:ext>
                </a:extLst>
              </p:cNvPr>
              <p:cNvSpPr txBox="1">
                <a:spLocks noRot="1" noChangeAspect="1" noMove="1" noResize="1" noEditPoints="1" noAdjustHandles="1" noChangeArrowheads="1" noChangeShapeType="1" noTextEdit="1"/>
              </p:cNvSpPr>
              <p:nvPr/>
            </p:nvSpPr>
            <p:spPr>
              <a:xfrm>
                <a:off x="519423" y="1589970"/>
                <a:ext cx="8229600" cy="2585323"/>
              </a:xfrm>
              <a:prstGeom prst="rect">
                <a:avLst/>
              </a:prstGeom>
              <a:blipFill>
                <a:blip r:embed="rId5"/>
                <a:stretch>
                  <a:fillRect l="-593" t="-1415" r="-593" b="-2830"/>
                </a:stretch>
              </a:blipFill>
            </p:spPr>
            <p:txBody>
              <a:bodyPr/>
              <a:lstStyle/>
              <a:p>
                <a:r>
                  <a:rPr lang="de-AT">
                    <a:noFill/>
                  </a:rPr>
                  <a:t> </a:t>
                </a:r>
              </a:p>
            </p:txBody>
          </p:sp>
        </mc:Fallback>
      </mc:AlternateContent>
    </p:spTree>
    <p:extLst>
      <p:ext uri="{BB962C8B-B14F-4D97-AF65-F5344CB8AC3E}">
        <p14:creationId xmlns:p14="http://schemas.microsoft.com/office/powerpoint/2010/main" val="15887007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7" name="Google Shape;87;p2"/>
          <p:cNvSpPr txBox="1">
            <a:spLocks noGrp="1"/>
          </p:cNvSpPr>
          <p:nvPr>
            <p:ph type="body" idx="1"/>
          </p:nvPr>
        </p:nvSpPr>
        <p:spPr>
          <a:xfrm>
            <a:off x="457200" y="1606216"/>
            <a:ext cx="8229600" cy="1717429"/>
          </a:xfrm>
          <a:prstGeom prst="rect">
            <a:avLst/>
          </a:prstGeom>
          <a:noFill/>
          <a:ln>
            <a:noFill/>
          </a:ln>
        </p:spPr>
        <p:txBody>
          <a:bodyPr spcFirstLastPara="1" wrap="square" lIns="91425" tIns="91425" rIns="91425" bIns="91425" anchor="t" anchorCtr="0">
            <a:noAutofit/>
          </a:bodyPr>
          <a:lstStyle/>
          <a:p>
            <a:pPr marL="0" indent="0">
              <a:spcBef>
                <a:spcPts val="640"/>
              </a:spcBef>
            </a:pPr>
            <a:endParaRPr lang="en-US" sz="1800" noProof="0" dirty="0">
              <a:latin typeface="Calibri" panose="020F0502020204030204" pitchFamily="34" charset="0"/>
              <a:cs typeface="Calibri" panose="020F0502020204030204" pitchFamily="34" charset="0"/>
            </a:endParaRPr>
          </a:p>
          <a:p>
            <a:pPr marL="0" indent="0">
              <a:spcBef>
                <a:spcPts val="640"/>
              </a:spcBef>
            </a:pPr>
            <a:endParaRPr lang="en-US" sz="1800" noProof="0" dirty="0">
              <a:latin typeface="Calibri" panose="020F0502020204030204" pitchFamily="34" charset="0"/>
              <a:cs typeface="Calibri" panose="020F0502020204030204" pitchFamily="34" charset="0"/>
            </a:endParaRPr>
          </a:p>
        </p:txBody>
      </p:sp>
      <p:sp>
        <p:nvSpPr>
          <p:cNvPr id="3" name="Titel 2">
            <a:extLst>
              <a:ext uri="{FF2B5EF4-FFF2-40B4-BE49-F238E27FC236}">
                <a16:creationId xmlns:a16="http://schemas.microsoft.com/office/drawing/2014/main" id="{E91C8A42-093C-4664-A394-225128BADCD0}"/>
              </a:ext>
            </a:extLst>
          </p:cNvPr>
          <p:cNvSpPr>
            <a:spLocks noGrp="1"/>
          </p:cNvSpPr>
          <p:nvPr>
            <p:ph type="title"/>
          </p:nvPr>
        </p:nvSpPr>
        <p:spPr>
          <a:xfrm>
            <a:off x="457200" y="2856600"/>
            <a:ext cx="8229300" cy="1144800"/>
          </a:xfrm>
        </p:spPr>
        <p:txBody>
          <a:bodyPr/>
          <a:lstStyle/>
          <a:p>
            <a:pPr algn="ctr"/>
            <a:r>
              <a:rPr lang="en-US" sz="4400" b="1" noProof="0" dirty="0">
                <a:latin typeface="Calibri" panose="020F0502020204030204" pitchFamily="34" charset="0"/>
                <a:cs typeface="Calibri" panose="020F0502020204030204" pitchFamily="34" charset="0"/>
              </a:rPr>
              <a:t>Single-source shortest paths</a:t>
            </a:r>
            <a:endParaRPr lang="en-US" sz="4400" b="1" noProof="0" dirty="0"/>
          </a:p>
        </p:txBody>
      </p:sp>
    </p:spTree>
    <p:extLst>
      <p:ext uri="{BB962C8B-B14F-4D97-AF65-F5344CB8AC3E}">
        <p14:creationId xmlns:p14="http://schemas.microsoft.com/office/powerpoint/2010/main" val="23876991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Single-source shortest paths</a:t>
            </a:r>
            <a:endParaRPr lang="en-US" sz="2800" b="1" noProof="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 name="Textplatzhalter 2">
                <a:extLst>
                  <a:ext uri="{FF2B5EF4-FFF2-40B4-BE49-F238E27FC236}">
                    <a16:creationId xmlns:a16="http://schemas.microsoft.com/office/drawing/2014/main" id="{D95A1223-FAAC-4B79-909E-99096DD37757}"/>
                  </a:ext>
                </a:extLst>
              </p:cNvPr>
              <p:cNvSpPr>
                <a:spLocks noGrp="1"/>
              </p:cNvSpPr>
              <p:nvPr>
                <p:ph type="body" idx="1"/>
              </p:nvPr>
            </p:nvSpPr>
            <p:spPr>
              <a:xfrm>
                <a:off x="457200" y="1276160"/>
                <a:ext cx="8229300" cy="5080252"/>
              </a:xfrm>
            </p:spPr>
            <p:txBody>
              <a:bodyPr/>
              <a:lstStyle/>
              <a:p>
                <a:pPr marL="400050" indent="-285750">
                  <a:spcBef>
                    <a:spcPts val="600"/>
                  </a:spcBef>
                  <a:spcAft>
                    <a:spcPts val="600"/>
                  </a:spcAft>
                  <a:buFont typeface="Wingdings" panose="05000000000000000000" pitchFamily="2" charset="2"/>
                  <a:buChar char="v"/>
                </a:pPr>
                <a:r>
                  <a:rPr lang="de-AT" sz="1800" dirty="0">
                    <a:latin typeface="Calibri" panose="020F0502020204030204" pitchFamily="34" charset="0"/>
                    <a:ea typeface="Calibri" panose="020F0502020204030204" pitchFamily="34" charset="0"/>
                    <a:cs typeface="Calibri" panose="020F0502020204030204" pitchFamily="34" charset="0"/>
                  </a:rPr>
                  <a:t>In a </a:t>
                </a:r>
                <a:r>
                  <a:rPr lang="de-AT" sz="1800" dirty="0" err="1">
                    <a:latin typeface="Calibri" panose="020F0502020204030204" pitchFamily="34" charset="0"/>
                    <a:ea typeface="Calibri" panose="020F0502020204030204" pitchFamily="34" charset="0"/>
                    <a:cs typeface="Calibri" panose="020F0502020204030204" pitchFamily="34" charset="0"/>
                  </a:rPr>
                  <a:t>shortest-path</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problem</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we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are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given</a:t>
                </a:r>
                <a:r>
                  <a:rPr lang="de-AT" sz="1800" dirty="0">
                    <a:latin typeface="Calibri" panose="020F0502020204030204" pitchFamily="34" charset="0"/>
                    <a:ea typeface="Calibri" panose="020F0502020204030204" pitchFamily="34" charset="0"/>
                    <a:cs typeface="Calibri" panose="020F0502020204030204" pitchFamily="34" charset="0"/>
                  </a:rPr>
                  <a:t> a </a:t>
                </a:r>
                <a:r>
                  <a:rPr lang="de-AT" sz="1800" dirty="0" err="1">
                    <a:latin typeface="Calibri" panose="020F0502020204030204" pitchFamily="34" charset="0"/>
                    <a:ea typeface="Calibri" panose="020F0502020204030204" pitchFamily="34" charset="0"/>
                    <a:cs typeface="Calibri" panose="020F0502020204030204" pitchFamily="34" charset="0"/>
                  </a:rPr>
                  <a:t>weighted</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directed</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graph</a:t>
                </a:r>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We have </a:t>
                </a:r>
                <a14:m>
                  <m:oMath xmlns:m="http://schemas.openxmlformats.org/officeDocument/2006/math">
                    <m:r>
                      <a:rPr lang="en-US" sz="1800" i="1" dirty="0">
                        <a:latin typeface="Cambria Math" panose="02040503050406030204" pitchFamily="18" charset="0"/>
                        <a:ea typeface="Calibri" panose="020F0502020204030204" pitchFamily="34" charset="0"/>
                        <a:cs typeface="Calibri" panose="020F0502020204030204" pitchFamily="34" charset="0"/>
                      </a:rPr>
                      <m:t>𝐺</m:t>
                    </m:r>
                    <m:r>
                      <a:rPr lang="en-US" sz="1800" i="1" dirty="0">
                        <a:latin typeface="Cambria Math" panose="02040503050406030204" pitchFamily="18" charset="0"/>
                        <a:ea typeface="Calibri" panose="020F0502020204030204" pitchFamily="34" charset="0"/>
                        <a:cs typeface="Calibri" panose="020F0502020204030204" pitchFamily="34" charset="0"/>
                      </a:rPr>
                      <m:t>=(</m:t>
                    </m:r>
                    <m:r>
                      <a:rPr lang="en-US" sz="1800" i="1" dirty="0">
                        <a:latin typeface="Cambria Math" panose="02040503050406030204" pitchFamily="18" charset="0"/>
                        <a:ea typeface="Calibri" panose="020F0502020204030204" pitchFamily="34" charset="0"/>
                        <a:cs typeface="Calibri" panose="020F0502020204030204" pitchFamily="34" charset="0"/>
                      </a:rPr>
                      <m:t>𝑉</m:t>
                    </m:r>
                    <m:r>
                      <a:rPr lang="en-US" sz="1800" i="1" dirty="0">
                        <a:latin typeface="Cambria Math" panose="02040503050406030204" pitchFamily="18" charset="0"/>
                        <a:ea typeface="Calibri" panose="020F0502020204030204" pitchFamily="34" charset="0"/>
                        <a:cs typeface="Calibri" panose="020F0502020204030204" pitchFamily="34" charset="0"/>
                      </a:rPr>
                      <m:t>,</m:t>
                    </m:r>
                    <m:r>
                      <a:rPr lang="en-US" sz="1800" i="1" dirty="0">
                        <a:latin typeface="Cambria Math" panose="02040503050406030204" pitchFamily="18" charset="0"/>
                        <a:ea typeface="Calibri" panose="020F0502020204030204" pitchFamily="34" charset="0"/>
                        <a:cs typeface="Calibri" panose="020F0502020204030204" pitchFamily="34" charset="0"/>
                      </a:rPr>
                      <m:t>𝐸</m:t>
                    </m:r>
                    <m:r>
                      <a:rPr lang="en-US" sz="1800" i="1" dirty="0">
                        <a:latin typeface="Cambria Math" panose="02040503050406030204" pitchFamily="18" charset="0"/>
                        <a:ea typeface="Calibri" panose="020F0502020204030204" pitchFamily="34" charset="0"/>
                        <a:cs typeface="Calibri" panose="020F0502020204030204" pitchFamily="34" charset="0"/>
                      </a:rPr>
                      <m:t>)</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For each link from </a:t>
                </a:r>
                <a14:m>
                  <m:oMath xmlns:m="http://schemas.openxmlformats.org/officeDocument/2006/math">
                    <m:r>
                      <a:rPr lang="en-US" sz="1800" i="1" dirty="0">
                        <a:latin typeface="Cambria Math" panose="02040503050406030204" pitchFamily="18" charset="0"/>
                        <a:ea typeface="Calibri" panose="020F0502020204030204" pitchFamily="34" charset="0"/>
                        <a:cs typeface="Calibri" panose="020F0502020204030204" pitchFamily="34" charset="0"/>
                      </a:rPr>
                      <m:t>𝐸</m:t>
                    </m:r>
                  </m:oMath>
                </a14:m>
                <a:r>
                  <a:rPr lang="en-US" sz="1800" dirty="0">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en-US" sz="1800" i="1" dirty="0">
                        <a:latin typeface="Cambria Math" panose="02040503050406030204" pitchFamily="18" charset="0"/>
                        <a:ea typeface="Calibri" panose="020F0502020204030204" pitchFamily="34" charset="0"/>
                        <a:cs typeface="Calibri" panose="020F0502020204030204" pitchFamily="34" charset="0"/>
                      </a:rPr>
                      <m:t>(</m:t>
                    </m:r>
                    <m:r>
                      <a:rPr lang="en-US" sz="1800" i="1" dirty="0">
                        <a:latin typeface="Cambria Math" panose="02040503050406030204" pitchFamily="18" charset="0"/>
                        <a:ea typeface="Calibri" panose="020F0502020204030204" pitchFamily="34" charset="0"/>
                        <a:cs typeface="Calibri" panose="020F0502020204030204" pitchFamily="34" charset="0"/>
                      </a:rPr>
                      <m:t>𝑢</m:t>
                    </m:r>
                    <m:r>
                      <a:rPr lang="en-US" sz="1800" i="1" dirty="0">
                        <a:latin typeface="Cambria Math" panose="02040503050406030204" pitchFamily="18" charset="0"/>
                        <a:ea typeface="Calibri" panose="020F0502020204030204" pitchFamily="34" charset="0"/>
                        <a:cs typeface="Calibri" panose="020F0502020204030204" pitchFamily="34" charset="0"/>
                      </a:rPr>
                      <m:t>, </m:t>
                    </m:r>
                    <m:r>
                      <a:rPr lang="en-US" sz="1800" i="1" dirty="0">
                        <a:latin typeface="Cambria Math" panose="02040503050406030204" pitchFamily="18" charset="0"/>
                        <a:ea typeface="Calibri" panose="020F0502020204030204" pitchFamily="34" charset="0"/>
                        <a:cs typeface="Calibri" panose="020F0502020204030204" pitchFamily="34" charset="0"/>
                      </a:rPr>
                      <m:t>𝑣</m:t>
                    </m:r>
                    <m:r>
                      <a:rPr lang="en-US" sz="1800" i="1" dirty="0">
                        <a:latin typeface="Cambria Math" panose="02040503050406030204" pitchFamily="18" charset="0"/>
                        <a:ea typeface="Calibri" panose="020F0502020204030204" pitchFamily="34" charset="0"/>
                        <a:cs typeface="Calibri" panose="020F0502020204030204" pitchFamily="34" charset="0"/>
                      </a:rPr>
                      <m:t>) ∈ </m:t>
                    </m:r>
                    <m:r>
                      <a:rPr lang="en-US" sz="1800" i="1" dirty="0">
                        <a:latin typeface="Cambria Math" panose="02040503050406030204" pitchFamily="18" charset="0"/>
                        <a:ea typeface="Calibri" panose="020F0502020204030204" pitchFamily="34" charset="0"/>
                        <a:cs typeface="Calibri" panose="020F0502020204030204" pitchFamily="34" charset="0"/>
                      </a:rPr>
                      <m:t>𝐸</m:t>
                    </m:r>
                    <m:r>
                      <a:rPr lang="en-US" sz="1800" i="1" dirty="0">
                        <a:latin typeface="Cambria Math" panose="02040503050406030204" pitchFamily="18" charset="0"/>
                        <a:ea typeface="Calibri" panose="020F0502020204030204" pitchFamily="34" charset="0"/>
                        <a:cs typeface="Calibri" panose="020F0502020204030204" pitchFamily="34" charset="0"/>
                      </a:rPr>
                      <m:t> </m:t>
                    </m:r>
                  </m:oMath>
                </a14:m>
                <a:r>
                  <a:rPr lang="en-US" sz="1800" dirty="0">
                    <a:latin typeface="Calibri" panose="020F0502020204030204" pitchFamily="34" charset="0"/>
                    <a:ea typeface="Calibri" panose="020F0502020204030204" pitchFamily="34" charset="0"/>
                    <a:cs typeface="Calibri" panose="020F0502020204030204" pitchFamily="34" charset="0"/>
                  </a:rPr>
                  <a:t>we have a weight </a:t>
                </a:r>
                <a14:m>
                  <m:oMath xmlns:m="http://schemas.openxmlformats.org/officeDocument/2006/math">
                    <m:r>
                      <a:rPr lang="en-US" sz="1800" i="1" dirty="0">
                        <a:latin typeface="Cambria Math" panose="02040503050406030204" pitchFamily="18" charset="0"/>
                        <a:ea typeface="Calibri" panose="020F0502020204030204" pitchFamily="34" charset="0"/>
                        <a:cs typeface="Calibri" panose="020F0502020204030204" pitchFamily="34" charset="0"/>
                      </a:rPr>
                      <m:t>𝑤</m:t>
                    </m:r>
                    <m:r>
                      <a:rPr lang="en-US" sz="1800" i="1" dirty="0">
                        <a:latin typeface="Cambria Math" panose="02040503050406030204" pitchFamily="18" charset="0"/>
                        <a:ea typeface="Calibri" panose="020F0502020204030204" pitchFamily="34" charset="0"/>
                        <a:cs typeface="Calibri" panose="020F0502020204030204" pitchFamily="34" charset="0"/>
                      </a:rPr>
                      <m:t>(</m:t>
                    </m:r>
                    <m:r>
                      <a:rPr lang="en-US" sz="1800" i="1" dirty="0">
                        <a:latin typeface="Cambria Math" panose="02040503050406030204" pitchFamily="18" charset="0"/>
                        <a:ea typeface="Calibri" panose="020F0502020204030204" pitchFamily="34" charset="0"/>
                        <a:cs typeface="Calibri" panose="020F0502020204030204" pitchFamily="34" charset="0"/>
                      </a:rPr>
                      <m:t>𝑢</m:t>
                    </m:r>
                    <m:r>
                      <a:rPr lang="en-US" sz="1800" i="1" dirty="0">
                        <a:latin typeface="Cambria Math" panose="02040503050406030204" pitchFamily="18" charset="0"/>
                        <a:ea typeface="Calibri" panose="020F0502020204030204" pitchFamily="34" charset="0"/>
                        <a:cs typeface="Calibri" panose="020F0502020204030204" pitchFamily="34" charset="0"/>
                      </a:rPr>
                      <m:t>, </m:t>
                    </m:r>
                    <m:r>
                      <a:rPr lang="en-US" sz="1800" i="1" dirty="0">
                        <a:latin typeface="Cambria Math" panose="02040503050406030204" pitchFamily="18" charset="0"/>
                        <a:ea typeface="Calibri" panose="020F0502020204030204" pitchFamily="34" charset="0"/>
                        <a:cs typeface="Calibri" panose="020F0502020204030204" pitchFamily="34" charset="0"/>
                      </a:rPr>
                      <m:t>𝑣</m:t>
                    </m:r>
                    <m:r>
                      <a:rPr lang="en-US" sz="1800" i="1" dirty="0">
                        <a:latin typeface="Cambria Math" panose="02040503050406030204" pitchFamily="18" charset="0"/>
                        <a:ea typeface="Calibri" panose="020F0502020204030204" pitchFamily="34" charset="0"/>
                        <a:cs typeface="Calibri" panose="020F0502020204030204" pitchFamily="34" charset="0"/>
                      </a:rPr>
                      <m:t>)</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The weight of a path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𝑝</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sSub>
                      <m:sSubPr>
                        <m:ctrlPr>
                          <a:rPr lang="en-US" sz="1800" i="1" dirty="0" smtClean="0">
                            <a:latin typeface="Cambria Math" panose="02040503050406030204" pitchFamily="18" charset="0"/>
                            <a:ea typeface="Calibri" panose="020F0502020204030204" pitchFamily="34" charset="0"/>
                            <a:cs typeface="Calibri" panose="020F0502020204030204" pitchFamily="34" charset="0"/>
                          </a:rPr>
                        </m:ctrlPr>
                      </m:sSubPr>
                      <m:e>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e>
                      <m:sub>
                        <m:r>
                          <a:rPr lang="en-US" sz="1800" i="1" dirty="0" smtClean="0">
                            <a:latin typeface="Cambria Math" panose="02040503050406030204" pitchFamily="18" charset="0"/>
                            <a:ea typeface="Calibri" panose="020F0502020204030204" pitchFamily="34" charset="0"/>
                            <a:cs typeface="Calibri" panose="020F0502020204030204" pitchFamily="34" charset="0"/>
                          </a:rPr>
                          <m:t>0</m:t>
                        </m:r>
                      </m:sub>
                    </m:sSub>
                    <m:r>
                      <a:rPr lang="en-US" sz="1800" i="1" dirty="0" smtClean="0">
                        <a:latin typeface="Cambria Math" panose="02040503050406030204" pitchFamily="18" charset="0"/>
                        <a:ea typeface="Calibri" panose="020F0502020204030204" pitchFamily="34" charset="0"/>
                        <a:cs typeface="Calibri" panose="020F0502020204030204" pitchFamily="34" charset="0"/>
                      </a:rPr>
                      <m:t>, </m:t>
                    </m:r>
                    <m:sSub>
                      <m:sSubPr>
                        <m:ctrlPr>
                          <a:rPr lang="en-US" sz="1800" i="1" dirty="0" smtClean="0">
                            <a:latin typeface="Cambria Math" panose="02040503050406030204" pitchFamily="18" charset="0"/>
                            <a:ea typeface="Calibri" panose="020F0502020204030204" pitchFamily="34" charset="0"/>
                            <a:cs typeface="Calibri" panose="020F0502020204030204" pitchFamily="34" charset="0"/>
                          </a:rPr>
                        </m:ctrlPr>
                      </m:sSubPr>
                      <m:e>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e>
                      <m:sub>
                        <m:r>
                          <a:rPr lang="en-US" sz="1800" i="1" dirty="0" smtClean="0">
                            <a:latin typeface="Cambria Math" panose="02040503050406030204" pitchFamily="18" charset="0"/>
                            <a:ea typeface="Calibri" panose="020F0502020204030204" pitchFamily="34" charset="0"/>
                            <a:cs typeface="Calibri" panose="020F0502020204030204" pitchFamily="34" charset="0"/>
                          </a:rPr>
                          <m:t>1</m:t>
                        </m:r>
                      </m:sub>
                    </m:sSub>
                    <m:r>
                      <a:rPr lang="en-US" sz="1800" i="1" dirty="0" smtClean="0">
                        <a:latin typeface="Cambria Math" panose="02040503050406030204" pitchFamily="18" charset="0"/>
                        <a:ea typeface="Calibri" panose="020F0502020204030204" pitchFamily="34" charset="0"/>
                        <a:cs typeface="Calibri" panose="020F0502020204030204" pitchFamily="34" charset="0"/>
                      </a:rPr>
                      <m:t>, …, </m:t>
                    </m:r>
                    <m:sSub>
                      <m:sSubPr>
                        <m:ctrlPr>
                          <a:rPr lang="en-US" sz="1800" i="1" dirty="0" err="1" smtClean="0">
                            <a:latin typeface="Cambria Math" panose="02040503050406030204" pitchFamily="18" charset="0"/>
                            <a:ea typeface="Calibri" panose="020F0502020204030204" pitchFamily="34" charset="0"/>
                            <a:cs typeface="Calibri" panose="020F0502020204030204" pitchFamily="34" charset="0"/>
                          </a:rPr>
                        </m:ctrlPr>
                      </m:sSubPr>
                      <m:e>
                        <m:r>
                          <a:rPr lang="en-US" sz="1800" i="1" dirty="0" err="1" smtClean="0">
                            <a:latin typeface="Cambria Math" panose="02040503050406030204" pitchFamily="18" charset="0"/>
                            <a:ea typeface="Calibri" panose="020F0502020204030204" pitchFamily="34" charset="0"/>
                            <a:cs typeface="Calibri" panose="020F0502020204030204" pitchFamily="34" charset="0"/>
                          </a:rPr>
                          <m:t>𝑣</m:t>
                        </m:r>
                      </m:e>
                      <m:sub>
                        <m:r>
                          <a:rPr lang="en-US" sz="1800" i="1" dirty="0" err="1" smtClean="0">
                            <a:latin typeface="Cambria Math" panose="02040503050406030204" pitchFamily="18" charset="0"/>
                            <a:ea typeface="Calibri" panose="020F0502020204030204" pitchFamily="34" charset="0"/>
                            <a:cs typeface="Calibri" panose="020F0502020204030204" pitchFamily="34" charset="0"/>
                          </a:rPr>
                          <m:t>𝑘</m:t>
                        </m:r>
                      </m:sub>
                    </m:sSub>
                    <m:r>
                      <a:rPr lang="en-US" sz="1800" i="1" dirty="0" smtClean="0">
                        <a:latin typeface="Cambria Math" panose="02040503050406030204" pitchFamily="18" charset="0"/>
                        <a:ea typeface="Calibri" panose="020F0502020204030204" pitchFamily="34" charset="0"/>
                        <a:cs typeface="Calibri" panose="020F0502020204030204" pitchFamily="34" charset="0"/>
                      </a:rPr>
                      <m:t>) </m:t>
                    </m:r>
                  </m:oMath>
                </a14:m>
                <a:r>
                  <a:rPr lang="en-US" sz="1800" dirty="0">
                    <a:latin typeface="Calibri" panose="020F0502020204030204" pitchFamily="34" charset="0"/>
                    <a:ea typeface="Calibri" panose="020F0502020204030204" pitchFamily="34" charset="0"/>
                    <a:cs typeface="Calibri" panose="020F0502020204030204" pitchFamily="34" charset="0"/>
                  </a:rPr>
                  <a:t>is the sum</a:t>
                </a:r>
              </a:p>
              <a:p>
                <a:pPr marL="114300" indent="0">
                  <a:spcBef>
                    <a:spcPts val="600"/>
                  </a:spcBef>
                  <a:spcAft>
                    <a:spcPts val="600"/>
                  </a:spcAft>
                </a:pPr>
                <a14:m>
                  <m:oMathPara xmlns:m="http://schemas.openxmlformats.org/officeDocument/2006/math">
                    <m:oMathParaPr>
                      <m:jc m:val="centerGroup"/>
                    </m:oMathParaPr>
                    <m:oMath xmlns:m="http://schemas.openxmlformats.org/officeDocument/2006/math">
                      <m:r>
                        <a:rPr lang="de-AT" sz="1800" i="1" dirty="0">
                          <a:latin typeface="Cambria Math" panose="02040503050406030204" pitchFamily="18" charset="0"/>
                          <a:ea typeface="Calibri" panose="020F0502020204030204" pitchFamily="34" charset="0"/>
                          <a:cs typeface="Calibri" panose="020F0502020204030204" pitchFamily="34" charset="0"/>
                        </a:rPr>
                        <m:t>𝑤</m:t>
                      </m:r>
                      <m:d>
                        <m:dPr>
                          <m:ctrlPr>
                            <a:rPr lang="de-AT" sz="1800" i="1" dirty="0">
                              <a:latin typeface="Cambria Math" panose="02040503050406030204" pitchFamily="18" charset="0"/>
                              <a:ea typeface="Calibri" panose="020F0502020204030204" pitchFamily="34" charset="0"/>
                              <a:cs typeface="Calibri" panose="020F0502020204030204" pitchFamily="34" charset="0"/>
                            </a:rPr>
                          </m:ctrlPr>
                        </m:dPr>
                        <m:e>
                          <m:r>
                            <a:rPr lang="de-AT" sz="1800" b="0" i="1" dirty="0" smtClean="0">
                              <a:latin typeface="Cambria Math" panose="02040503050406030204" pitchFamily="18" charset="0"/>
                              <a:ea typeface="Calibri" panose="020F0502020204030204" pitchFamily="34" charset="0"/>
                              <a:cs typeface="Calibri" panose="020F0502020204030204" pitchFamily="34" charset="0"/>
                            </a:rPr>
                            <m:t>𝑝</m:t>
                          </m:r>
                        </m:e>
                      </m:d>
                      <m:r>
                        <a:rPr lang="de-AT" sz="1800" i="1" dirty="0">
                          <a:latin typeface="Cambria Math" panose="02040503050406030204" pitchFamily="18" charset="0"/>
                          <a:ea typeface="Calibri" panose="020F0502020204030204" pitchFamily="34" charset="0"/>
                          <a:cs typeface="Calibri" panose="020F0502020204030204" pitchFamily="34" charset="0"/>
                        </a:rPr>
                        <m:t>=</m:t>
                      </m:r>
                      <m:r>
                        <a:rPr lang="de-AT" sz="1800" b="0" i="1" dirty="0" smtClean="0">
                          <a:latin typeface="Cambria Math" panose="02040503050406030204" pitchFamily="18" charset="0"/>
                          <a:ea typeface="Calibri" panose="020F0502020204030204" pitchFamily="34" charset="0"/>
                          <a:cs typeface="Calibri" panose="020F0502020204030204" pitchFamily="34" charset="0"/>
                        </a:rPr>
                        <m:t> </m:t>
                      </m:r>
                      <m:nary>
                        <m:naryPr>
                          <m:chr m:val="∑"/>
                          <m:ctrlPr>
                            <a:rPr lang="de-AT" sz="1800" b="0" i="1" dirty="0" smtClean="0">
                              <a:latin typeface="Cambria Math" panose="02040503050406030204" pitchFamily="18" charset="0"/>
                              <a:ea typeface="Calibri" panose="020F0502020204030204" pitchFamily="34" charset="0"/>
                              <a:cs typeface="Calibri" panose="020F0502020204030204" pitchFamily="34" charset="0"/>
                            </a:rPr>
                          </m:ctrlPr>
                        </m:naryPr>
                        <m:sub>
                          <m:r>
                            <m:rPr>
                              <m:brk m:alnAt="23"/>
                            </m:rPr>
                            <a:rPr lang="de-AT" sz="1800" b="0" i="1" dirty="0" smtClean="0">
                              <a:latin typeface="Cambria Math" panose="02040503050406030204" pitchFamily="18" charset="0"/>
                              <a:ea typeface="Calibri" panose="020F0502020204030204" pitchFamily="34" charset="0"/>
                              <a:cs typeface="Calibri" panose="020F0502020204030204" pitchFamily="34" charset="0"/>
                            </a:rPr>
                            <m:t>𝑖</m:t>
                          </m:r>
                          <m:r>
                            <a:rPr lang="de-AT" sz="1800" b="0" i="1" dirty="0" smtClean="0">
                              <a:latin typeface="Cambria Math" panose="02040503050406030204" pitchFamily="18" charset="0"/>
                              <a:ea typeface="Calibri" panose="020F0502020204030204" pitchFamily="34" charset="0"/>
                              <a:cs typeface="Calibri" panose="020F0502020204030204" pitchFamily="34" charset="0"/>
                            </a:rPr>
                            <m:t>=1</m:t>
                          </m:r>
                        </m:sub>
                        <m:sup>
                          <m:r>
                            <a:rPr lang="de-AT" sz="1800" b="0" i="1" dirty="0" smtClean="0">
                              <a:latin typeface="Cambria Math" panose="02040503050406030204" pitchFamily="18" charset="0"/>
                              <a:ea typeface="Calibri" panose="020F0502020204030204" pitchFamily="34" charset="0"/>
                              <a:cs typeface="Calibri" panose="020F0502020204030204" pitchFamily="34" charset="0"/>
                            </a:rPr>
                            <m:t>𝑘</m:t>
                          </m:r>
                        </m:sup>
                        <m:e>
                          <m:r>
                            <a:rPr lang="de-AT" sz="1800" b="0" i="1" dirty="0" smtClean="0">
                              <a:latin typeface="Cambria Math" panose="02040503050406030204" pitchFamily="18" charset="0"/>
                              <a:ea typeface="Calibri" panose="020F0502020204030204" pitchFamily="34" charset="0"/>
                              <a:cs typeface="Calibri" panose="020F0502020204030204" pitchFamily="34" charset="0"/>
                            </a:rPr>
                            <m:t>𝑤</m:t>
                          </m:r>
                          <m:r>
                            <a:rPr lang="de-AT" sz="1800" b="0" i="1" dirty="0" smtClean="0">
                              <a:latin typeface="Cambria Math" panose="02040503050406030204" pitchFamily="18" charset="0"/>
                              <a:ea typeface="Calibri" panose="020F0502020204030204" pitchFamily="34" charset="0"/>
                              <a:cs typeface="Calibri" panose="020F0502020204030204" pitchFamily="34" charset="0"/>
                            </a:rPr>
                            <m:t>(</m:t>
                          </m:r>
                          <m:sSub>
                            <m:sSubPr>
                              <m:ctrlPr>
                                <a:rPr lang="de-AT" sz="1800" b="0" i="1" dirty="0" smtClean="0">
                                  <a:latin typeface="Cambria Math" panose="02040503050406030204" pitchFamily="18" charset="0"/>
                                  <a:ea typeface="Calibri" panose="020F0502020204030204" pitchFamily="34" charset="0"/>
                                  <a:cs typeface="Calibri" panose="020F0502020204030204" pitchFamily="34" charset="0"/>
                                </a:rPr>
                              </m:ctrlPr>
                            </m:sSubPr>
                            <m:e>
                              <m:r>
                                <a:rPr lang="de-AT" sz="1800" b="0" i="1" dirty="0" smtClean="0">
                                  <a:latin typeface="Cambria Math" panose="02040503050406030204" pitchFamily="18" charset="0"/>
                                  <a:ea typeface="Calibri" panose="020F0502020204030204" pitchFamily="34" charset="0"/>
                                  <a:cs typeface="Calibri" panose="020F0502020204030204" pitchFamily="34" charset="0"/>
                                </a:rPr>
                                <m:t>𝑣</m:t>
                              </m:r>
                            </m:e>
                            <m:sub>
                              <m:r>
                                <a:rPr lang="de-AT" sz="1800" b="0" i="1" dirty="0" smtClean="0">
                                  <a:latin typeface="Cambria Math" panose="02040503050406030204" pitchFamily="18" charset="0"/>
                                  <a:ea typeface="Calibri" panose="020F0502020204030204" pitchFamily="34" charset="0"/>
                                  <a:cs typeface="Calibri" panose="020F0502020204030204" pitchFamily="34" charset="0"/>
                                </a:rPr>
                                <m:t>𝑖</m:t>
                              </m:r>
                              <m:r>
                                <a:rPr lang="de-AT" sz="1800" b="0" i="1" dirty="0" smtClean="0">
                                  <a:latin typeface="Cambria Math" panose="02040503050406030204" pitchFamily="18" charset="0"/>
                                  <a:ea typeface="Calibri" panose="020F0502020204030204" pitchFamily="34" charset="0"/>
                                  <a:cs typeface="Calibri" panose="020F0502020204030204" pitchFamily="34" charset="0"/>
                                </a:rPr>
                                <m:t>−1</m:t>
                              </m:r>
                            </m:sub>
                          </m:sSub>
                          <m:r>
                            <a:rPr lang="de-AT" sz="1800" b="0" i="1" dirty="0" smtClean="0">
                              <a:latin typeface="Cambria Math" panose="02040503050406030204" pitchFamily="18" charset="0"/>
                              <a:ea typeface="Calibri" panose="020F0502020204030204" pitchFamily="34" charset="0"/>
                              <a:cs typeface="Calibri" panose="020F0502020204030204" pitchFamily="34" charset="0"/>
                            </a:rPr>
                            <m:t>, </m:t>
                          </m:r>
                          <m:sSub>
                            <m:sSubPr>
                              <m:ctrlPr>
                                <a:rPr lang="de-AT" sz="1800" b="0" i="1" dirty="0" smtClean="0">
                                  <a:latin typeface="Cambria Math" panose="02040503050406030204" pitchFamily="18" charset="0"/>
                                  <a:ea typeface="Calibri" panose="020F0502020204030204" pitchFamily="34" charset="0"/>
                                  <a:cs typeface="Calibri" panose="020F0502020204030204" pitchFamily="34" charset="0"/>
                                </a:rPr>
                              </m:ctrlPr>
                            </m:sSubPr>
                            <m:e>
                              <m:r>
                                <a:rPr lang="de-AT" sz="1800" b="0" i="1" dirty="0" smtClean="0">
                                  <a:latin typeface="Cambria Math" panose="02040503050406030204" pitchFamily="18" charset="0"/>
                                  <a:ea typeface="Calibri" panose="020F0502020204030204" pitchFamily="34" charset="0"/>
                                  <a:cs typeface="Calibri" panose="020F0502020204030204" pitchFamily="34" charset="0"/>
                                </a:rPr>
                                <m:t>𝑣</m:t>
                              </m:r>
                            </m:e>
                            <m:sub>
                              <m:r>
                                <a:rPr lang="de-AT" sz="1800" b="0" i="1" dirty="0" smtClean="0">
                                  <a:latin typeface="Cambria Math" panose="02040503050406030204" pitchFamily="18" charset="0"/>
                                  <a:ea typeface="Calibri" panose="020F0502020204030204" pitchFamily="34" charset="0"/>
                                  <a:cs typeface="Calibri" panose="020F0502020204030204" pitchFamily="34" charset="0"/>
                                </a:rPr>
                                <m:t>𝑖</m:t>
                              </m:r>
                            </m:sub>
                          </m:sSub>
                          <m:r>
                            <a:rPr lang="de-AT" sz="1800" b="0" i="1" dirty="0" smtClean="0">
                              <a:latin typeface="Cambria Math" panose="02040503050406030204" pitchFamily="18" charset="0"/>
                              <a:ea typeface="Calibri" panose="020F0502020204030204" pitchFamily="34" charset="0"/>
                              <a:cs typeface="Calibri" panose="020F0502020204030204" pitchFamily="34" charset="0"/>
                            </a:rPr>
                            <m:t>)</m:t>
                          </m:r>
                        </m:e>
                      </m:nary>
                    </m:oMath>
                  </m:oMathPara>
                </a14:m>
                <a:endParaRPr lang="en-US"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We define the shortest-path weight from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𝑢</m:t>
                    </m:r>
                  </m:oMath>
                </a14:m>
                <a:r>
                  <a:rPr lang="en-US" sz="1800" dirty="0">
                    <a:latin typeface="Calibri" panose="020F0502020204030204" pitchFamily="34" charset="0"/>
                    <a:ea typeface="Calibri" panose="020F0502020204030204" pitchFamily="34" charset="0"/>
                    <a:cs typeface="Calibri" panose="020F0502020204030204" pitchFamily="34" charset="0"/>
                  </a:rPr>
                  <a:t> to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oMath>
                </a14:m>
                <a:r>
                  <a:rPr lang="en-US" sz="1800" dirty="0">
                    <a:latin typeface="Calibri" panose="020F0502020204030204" pitchFamily="34" charset="0"/>
                    <a:ea typeface="Calibri" panose="020F0502020204030204" pitchFamily="34" charset="0"/>
                    <a:cs typeface="Calibri" panose="020F0502020204030204" pitchFamily="34" charset="0"/>
                  </a:rPr>
                  <a:t> by</a:t>
                </a:r>
              </a:p>
              <a:p>
                <a:pPr marL="114300" indent="0" algn="ctr">
                  <a:spcBef>
                    <a:spcPts val="600"/>
                  </a:spcBef>
                  <a:spcAft>
                    <a:spcPts val="600"/>
                  </a:spcAft>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𝛿</m:t>
                    </m:r>
                    <m:d>
                      <m:dPr>
                        <m:ctrlPr>
                          <a:rPr lang="de-AT"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de-AT" sz="1800" b="0" i="1" smtClean="0">
                            <a:latin typeface="Cambria Math" panose="02040503050406030204" pitchFamily="18" charset="0"/>
                            <a:ea typeface="Cambria Math" panose="02040503050406030204" pitchFamily="18" charset="0"/>
                            <a:cs typeface="Calibri" panose="020F0502020204030204" pitchFamily="34" charset="0"/>
                          </a:rPr>
                          <m:t>𝑢</m:t>
                        </m:r>
                        <m:r>
                          <a:rPr lang="de-AT" sz="1800" b="0" i="1" smtClean="0">
                            <a:latin typeface="Cambria Math" panose="02040503050406030204" pitchFamily="18" charset="0"/>
                            <a:ea typeface="Cambria Math" panose="02040503050406030204" pitchFamily="18" charset="0"/>
                            <a:cs typeface="Calibri" panose="020F0502020204030204" pitchFamily="34" charset="0"/>
                          </a:rPr>
                          <m:t>, </m:t>
                        </m:r>
                        <m:r>
                          <a:rPr lang="de-AT" sz="1800" b="0" i="1" smtClean="0">
                            <a:latin typeface="Cambria Math" panose="02040503050406030204" pitchFamily="18" charset="0"/>
                            <a:ea typeface="Cambria Math" panose="02040503050406030204" pitchFamily="18" charset="0"/>
                            <a:cs typeface="Calibri" panose="020F0502020204030204" pitchFamily="34" charset="0"/>
                          </a:rPr>
                          <m:t>𝑣</m:t>
                        </m:r>
                      </m:e>
                    </m:d>
                    <m:r>
                      <a:rPr lang="de-AT" sz="1800" b="0" i="1" smtClean="0">
                        <a:latin typeface="Cambria Math" panose="02040503050406030204" pitchFamily="18" charset="0"/>
                        <a:ea typeface="Cambria Math" panose="02040503050406030204" pitchFamily="18" charset="0"/>
                        <a:cs typeface="Calibri" panose="020F0502020204030204" pitchFamily="34" charset="0"/>
                      </a:rPr>
                      <m:t>=</m:t>
                    </m:r>
                    <m:func>
                      <m:funcPr>
                        <m:ctrlPr>
                          <a:rPr lang="de-AT" sz="1800" b="0" i="1" smtClean="0">
                            <a:latin typeface="Cambria Math" panose="02040503050406030204" pitchFamily="18" charset="0"/>
                            <a:ea typeface="Cambria Math" panose="02040503050406030204" pitchFamily="18" charset="0"/>
                            <a:cs typeface="Calibri" panose="020F0502020204030204" pitchFamily="34" charset="0"/>
                          </a:rPr>
                        </m:ctrlPr>
                      </m:funcPr>
                      <m:fName>
                        <m:r>
                          <m:rPr>
                            <m:sty m:val="p"/>
                          </m:rPr>
                          <a:rPr lang="de-AT" sz="1800" b="0" i="0" smtClean="0">
                            <a:latin typeface="Cambria Math" panose="02040503050406030204" pitchFamily="18" charset="0"/>
                            <a:ea typeface="Cambria Math" panose="02040503050406030204" pitchFamily="18" charset="0"/>
                            <a:cs typeface="Calibri" panose="020F0502020204030204" pitchFamily="34" charset="0"/>
                          </a:rPr>
                          <m:t>min</m:t>
                        </m:r>
                      </m:fName>
                      <m:e>
                        <m:d>
                          <m:dPr>
                            <m:begChr m:val="{"/>
                            <m:endChr m:val="}"/>
                            <m:ctrlPr>
                              <a:rPr lang="de-AT"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de-AT" sz="1800" b="0" i="1" smtClean="0">
                                <a:latin typeface="Cambria Math" panose="02040503050406030204" pitchFamily="18" charset="0"/>
                                <a:ea typeface="Cambria Math" panose="02040503050406030204" pitchFamily="18" charset="0"/>
                                <a:cs typeface="Calibri" panose="020F0502020204030204" pitchFamily="34" charset="0"/>
                              </a:rPr>
                              <m:t>𝑤</m:t>
                            </m:r>
                            <m:d>
                              <m:dPr>
                                <m:ctrlPr>
                                  <a:rPr lang="de-AT"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de-AT" sz="1800" b="0" i="1" smtClean="0">
                                    <a:latin typeface="Cambria Math" panose="02040503050406030204" pitchFamily="18" charset="0"/>
                                    <a:ea typeface="Cambria Math" panose="02040503050406030204" pitchFamily="18" charset="0"/>
                                    <a:cs typeface="Calibri" panose="020F0502020204030204" pitchFamily="34" charset="0"/>
                                  </a:rPr>
                                  <m:t>𝑝</m:t>
                                </m:r>
                              </m:e>
                            </m:d>
                            <m:r>
                              <a:rPr lang="de-AT" sz="1800" b="0" i="1" smtClean="0">
                                <a:latin typeface="Cambria Math" panose="02040503050406030204" pitchFamily="18" charset="0"/>
                                <a:ea typeface="Cambria Math" panose="02040503050406030204" pitchFamily="18" charset="0"/>
                                <a:cs typeface="Calibri" panose="020F0502020204030204" pitchFamily="34" charset="0"/>
                              </a:rPr>
                              <m:t>:</m:t>
                            </m:r>
                            <m:r>
                              <a:rPr lang="de-AT" sz="1800" b="0" i="1" smtClean="0">
                                <a:latin typeface="Cambria Math" panose="02040503050406030204" pitchFamily="18" charset="0"/>
                                <a:ea typeface="Cambria Math" panose="02040503050406030204" pitchFamily="18" charset="0"/>
                                <a:cs typeface="Calibri" panose="020F0502020204030204" pitchFamily="34" charset="0"/>
                              </a:rPr>
                              <m:t>𝑢</m:t>
                            </m:r>
                            <m:r>
                              <a:rPr lang="de-AT" sz="1800" b="0" i="1" smtClean="0">
                                <a:latin typeface="Cambria Math" panose="02040503050406030204" pitchFamily="18" charset="0"/>
                                <a:ea typeface="Cambria Math" panose="02040503050406030204" pitchFamily="18" charset="0"/>
                                <a:cs typeface="Calibri" panose="020F0502020204030204" pitchFamily="34" charset="0"/>
                              </a:rPr>
                              <m:t> ∿ </m:t>
                            </m:r>
                            <m:r>
                              <a:rPr lang="de-AT" sz="1800" b="0" i="1" smtClean="0">
                                <a:latin typeface="Cambria Math" panose="02040503050406030204" pitchFamily="18" charset="0"/>
                                <a:ea typeface="Cambria Math" panose="02040503050406030204" pitchFamily="18" charset="0"/>
                                <a:cs typeface="Calibri" panose="020F0502020204030204" pitchFamily="34" charset="0"/>
                              </a:rPr>
                              <m:t>𝑣</m:t>
                            </m:r>
                          </m:e>
                        </m:d>
                      </m:e>
                    </m:func>
                  </m:oMath>
                </a14:m>
                <a:r>
                  <a:rPr lang="en-US" sz="1800" dirty="0">
                    <a:latin typeface="Calibri" panose="020F0502020204030204" pitchFamily="34" charset="0"/>
                    <a:ea typeface="Calibri" panose="020F0502020204030204" pitchFamily="34" charset="0"/>
                    <a:cs typeface="Calibri" panose="020F0502020204030204" pitchFamily="34" charset="0"/>
                  </a:rPr>
                  <a:t>  if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𝑢</m:t>
                    </m:r>
                  </m:oMath>
                </a14:m>
                <a:r>
                  <a:rPr lang="en-US" sz="1800" dirty="0">
                    <a:latin typeface="Calibri" panose="020F0502020204030204" pitchFamily="34" charset="0"/>
                    <a:ea typeface="Calibri" panose="020F0502020204030204" pitchFamily="34" charset="0"/>
                    <a:cs typeface="Calibri" panose="020F0502020204030204" pitchFamily="34" charset="0"/>
                  </a:rPr>
                  <a:t> and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oMath>
                </a14:m>
                <a:r>
                  <a:rPr lang="en-US" sz="1800" dirty="0">
                    <a:latin typeface="Calibri" panose="020F0502020204030204" pitchFamily="34" charset="0"/>
                    <a:ea typeface="Calibri" panose="020F0502020204030204" pitchFamily="34" charset="0"/>
                    <a:cs typeface="Calibri" panose="020F0502020204030204" pitchFamily="34" charset="0"/>
                  </a:rPr>
                  <a:t> are connected</a:t>
                </a:r>
              </a:p>
              <a:p>
                <a:pPr marL="114300" indent="0" algn="ctr">
                  <a:spcBef>
                    <a:spcPts val="600"/>
                  </a:spcBef>
                  <a:spcAft>
                    <a:spcPts val="600"/>
                  </a:spcAft>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𝛿</m:t>
                    </m:r>
                    <m:d>
                      <m:dPr>
                        <m:ctrlPr>
                          <a:rPr lang="de-AT"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de-AT" sz="1800" b="0" i="1" smtClean="0">
                            <a:latin typeface="Cambria Math" panose="02040503050406030204" pitchFamily="18" charset="0"/>
                            <a:ea typeface="Cambria Math" panose="02040503050406030204" pitchFamily="18" charset="0"/>
                            <a:cs typeface="Calibri" panose="020F0502020204030204" pitchFamily="34" charset="0"/>
                          </a:rPr>
                          <m:t>𝑢</m:t>
                        </m:r>
                        <m:r>
                          <a:rPr lang="de-AT" sz="1800" b="0" i="1" smtClean="0">
                            <a:latin typeface="Cambria Math" panose="02040503050406030204" pitchFamily="18" charset="0"/>
                            <a:ea typeface="Cambria Math" panose="02040503050406030204" pitchFamily="18" charset="0"/>
                            <a:cs typeface="Calibri" panose="020F0502020204030204" pitchFamily="34" charset="0"/>
                          </a:rPr>
                          <m:t>, </m:t>
                        </m:r>
                        <m:r>
                          <a:rPr lang="de-AT" sz="1800" b="0" i="1" smtClean="0">
                            <a:latin typeface="Cambria Math" panose="02040503050406030204" pitchFamily="18" charset="0"/>
                            <a:ea typeface="Cambria Math" panose="02040503050406030204" pitchFamily="18" charset="0"/>
                            <a:cs typeface="Calibri" panose="020F0502020204030204" pitchFamily="34" charset="0"/>
                          </a:rPr>
                          <m:t>𝑣</m:t>
                        </m:r>
                      </m:e>
                    </m:d>
                    <m:r>
                      <a:rPr lang="de-AT" sz="1800" b="0" i="1" smtClean="0">
                        <a:latin typeface="Cambria Math" panose="02040503050406030204" pitchFamily="18" charset="0"/>
                        <a:ea typeface="Cambria Math" panose="02040503050406030204" pitchFamily="18" charset="0"/>
                        <a:cs typeface="Calibri" panose="020F0502020204030204" pitchFamily="34" charset="0"/>
                      </a:rPr>
                      <m:t>= ∞</m:t>
                    </m:r>
                  </m:oMath>
                </a14:m>
                <a:r>
                  <a:rPr lang="en-US" sz="1800" dirty="0">
                    <a:latin typeface="Calibri" panose="020F0502020204030204" pitchFamily="34" charset="0"/>
                    <a:ea typeface="Calibri" panose="020F0502020204030204" pitchFamily="34" charset="0"/>
                    <a:cs typeface="Calibri" panose="020F0502020204030204" pitchFamily="34" charset="0"/>
                  </a:rPr>
                  <a:t>  if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oMath>
                </a14:m>
                <a:r>
                  <a:rPr lang="en-US" sz="1800" dirty="0">
                    <a:latin typeface="Calibri" panose="020F0502020204030204" pitchFamily="34" charset="0"/>
                    <a:ea typeface="Calibri" panose="020F0502020204030204" pitchFamily="34" charset="0"/>
                    <a:cs typeface="Calibri" panose="020F0502020204030204" pitchFamily="34" charset="0"/>
                  </a:rPr>
                  <a:t>and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oMath>
                </a14:m>
                <a:r>
                  <a:rPr lang="en-US" sz="1800" dirty="0">
                    <a:latin typeface="Calibri" panose="020F0502020204030204" pitchFamily="34" charset="0"/>
                    <a:ea typeface="Calibri" panose="020F0502020204030204" pitchFamily="34" charset="0"/>
                    <a:cs typeface="Calibri" panose="020F0502020204030204" pitchFamily="34" charset="0"/>
                  </a:rPr>
                  <a:t>are not connected</a:t>
                </a: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A shortest path from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𝑢</m:t>
                    </m:r>
                  </m:oMath>
                </a14:m>
                <a:r>
                  <a:rPr lang="en-US" sz="1800" dirty="0">
                    <a:latin typeface="Calibri" panose="020F0502020204030204" pitchFamily="34" charset="0"/>
                    <a:ea typeface="Calibri" panose="020F0502020204030204" pitchFamily="34" charset="0"/>
                    <a:cs typeface="Calibri" panose="020F0502020204030204" pitchFamily="34" charset="0"/>
                  </a:rPr>
                  <a:t> to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oMath>
                </a14:m>
                <a:r>
                  <a:rPr lang="en-US" sz="1800" dirty="0">
                    <a:latin typeface="Calibri" panose="020F0502020204030204" pitchFamily="34" charset="0"/>
                    <a:ea typeface="Calibri" panose="020F0502020204030204" pitchFamily="34" charset="0"/>
                    <a:cs typeface="Calibri" panose="020F0502020204030204" pitchFamily="34" charset="0"/>
                  </a:rPr>
                  <a:t> is defined as any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𝑝</m:t>
                    </m:r>
                  </m:oMath>
                </a14:m>
                <a:r>
                  <a:rPr lang="en-US" sz="1800" dirty="0">
                    <a:latin typeface="Calibri" panose="020F0502020204030204" pitchFamily="34" charset="0"/>
                    <a:ea typeface="Calibri" panose="020F0502020204030204" pitchFamily="34" charset="0"/>
                    <a:cs typeface="Calibri" panose="020F0502020204030204" pitchFamily="34" charset="0"/>
                  </a:rPr>
                  <a:t> with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𝑤</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smtClean="0">
                        <a:latin typeface="Cambria Math" panose="02040503050406030204" pitchFamily="18" charset="0"/>
                        <a:ea typeface="Calibri" panose="020F0502020204030204" pitchFamily="34" charset="0"/>
                        <a:cs typeface="Calibri" panose="020F0502020204030204" pitchFamily="34" charset="0"/>
                      </a:rPr>
                      <m:t>𝑝</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oMath>
                </a14:m>
                <a:r>
                  <a:rPr lang="en-US" sz="1800" dirty="0">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𝛿</m:t>
                    </m:r>
                    <m:d>
                      <m:dPr>
                        <m:ctrlPr>
                          <a:rPr lang="de-AT" sz="1800" i="1">
                            <a:latin typeface="Cambria Math" panose="02040503050406030204" pitchFamily="18" charset="0"/>
                            <a:ea typeface="Cambria Math" panose="02040503050406030204" pitchFamily="18" charset="0"/>
                            <a:cs typeface="Calibri" panose="020F0502020204030204" pitchFamily="34" charset="0"/>
                          </a:rPr>
                        </m:ctrlPr>
                      </m:dPr>
                      <m:e>
                        <m:r>
                          <a:rPr lang="de-AT" sz="1800" i="1">
                            <a:latin typeface="Cambria Math" panose="02040503050406030204" pitchFamily="18" charset="0"/>
                            <a:ea typeface="Cambria Math" panose="02040503050406030204" pitchFamily="18" charset="0"/>
                            <a:cs typeface="Calibri" panose="020F0502020204030204" pitchFamily="34" charset="0"/>
                          </a:rPr>
                          <m:t>𝑢</m:t>
                        </m:r>
                        <m:r>
                          <a:rPr lang="de-AT" sz="1800" i="1">
                            <a:latin typeface="Cambria Math" panose="02040503050406030204" pitchFamily="18" charset="0"/>
                            <a:ea typeface="Cambria Math" panose="02040503050406030204" pitchFamily="18" charset="0"/>
                            <a:cs typeface="Calibri" panose="020F0502020204030204" pitchFamily="34" charset="0"/>
                          </a:rPr>
                          <m:t>, </m:t>
                        </m:r>
                        <m:r>
                          <a:rPr lang="de-AT" sz="1800" i="1">
                            <a:latin typeface="Cambria Math" panose="02040503050406030204" pitchFamily="18" charset="0"/>
                            <a:ea typeface="Cambria Math" panose="02040503050406030204" pitchFamily="18" charset="0"/>
                            <a:cs typeface="Calibri" panose="020F0502020204030204" pitchFamily="34" charset="0"/>
                          </a:rPr>
                          <m:t>𝑣</m:t>
                        </m:r>
                      </m:e>
                    </m:d>
                  </m:oMath>
                </a14:m>
                <a:endParaRPr lang="en-US"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If the graph is unweighted (all weights are equal) we use BFS to find shortest paths</a:t>
                </a:r>
              </a:p>
            </p:txBody>
          </p:sp>
        </mc:Choice>
        <mc:Fallback xmlns="">
          <p:sp>
            <p:nvSpPr>
              <p:cNvPr id="4" name="Textplatzhalter 2">
                <a:extLst>
                  <a:ext uri="{FF2B5EF4-FFF2-40B4-BE49-F238E27FC236}">
                    <a16:creationId xmlns:a16="http://schemas.microsoft.com/office/drawing/2014/main" id="{D95A1223-FAAC-4B79-909E-99096DD37757}"/>
                  </a:ext>
                </a:extLst>
              </p:cNvPr>
              <p:cNvSpPr>
                <a:spLocks noGrp="1" noRot="1" noChangeAspect="1" noMove="1" noResize="1" noEditPoints="1" noAdjustHandles="1" noChangeArrowheads="1" noChangeShapeType="1" noTextEdit="1"/>
              </p:cNvSpPr>
              <p:nvPr>
                <p:ph type="body" idx="1"/>
              </p:nvPr>
            </p:nvSpPr>
            <p:spPr>
              <a:xfrm>
                <a:off x="457200" y="1276160"/>
                <a:ext cx="8229300" cy="5080252"/>
              </a:xfrm>
              <a:blipFill>
                <a:blip r:embed="rId3"/>
                <a:stretch>
                  <a:fillRect r="-148"/>
                </a:stretch>
              </a:blipFill>
            </p:spPr>
            <p:txBody>
              <a:bodyPr/>
              <a:lstStyle/>
              <a:p>
                <a:r>
                  <a:rPr lang="de-AT">
                    <a:noFill/>
                  </a:rPr>
                  <a:t> </a:t>
                </a:r>
              </a:p>
            </p:txBody>
          </p:sp>
        </mc:Fallback>
      </mc:AlternateContent>
    </p:spTree>
    <p:extLst>
      <p:ext uri="{BB962C8B-B14F-4D97-AF65-F5344CB8AC3E}">
        <p14:creationId xmlns:p14="http://schemas.microsoft.com/office/powerpoint/2010/main" val="21011826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Non-uniqueness of shortest paths</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5404625" y="188990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2671055" y="303025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5415955" y="407540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3773736" y="4075403"/>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5543473" y="1468975"/>
                <a:ext cx="4090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𝒄</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5543473" y="1468975"/>
                <a:ext cx="409086"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2"/>
            <a:endCxn id="35" idx="6"/>
          </p:cNvCxnSpPr>
          <p:nvPr/>
        </p:nvCxnSpPr>
        <p:spPr>
          <a:xfrm flipH="1">
            <a:off x="4309760" y="2159907"/>
            <a:ext cx="1094865" cy="4675"/>
          </a:xfrm>
          <a:prstGeom prst="line">
            <a:avLst/>
          </a:prstGeom>
          <a:ln w="25400">
            <a:headEnd type="stealth"/>
            <a:tailEnd type="none"/>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52E7495-609B-46AB-90E5-64596785C234}"/>
              </a:ext>
            </a:extLst>
          </p:cNvPr>
          <p:cNvCxnSpPr>
            <a:cxnSpLocks noChangeAspect="1"/>
            <a:stCxn id="35" idx="3"/>
            <a:endCxn id="7" idx="7"/>
          </p:cNvCxnSpPr>
          <p:nvPr/>
        </p:nvCxnSpPr>
        <p:spPr>
          <a:xfrm flipH="1">
            <a:off x="3131974" y="2355501"/>
            <a:ext cx="716867" cy="753830"/>
          </a:xfrm>
          <a:prstGeom prst="line">
            <a:avLst/>
          </a:prstGeom>
          <a:ln w="25400">
            <a:headEnd type="stealth"/>
            <a:tailEnd type="none" w="lg" len="lg"/>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3131974" y="3491169"/>
            <a:ext cx="720843" cy="663315"/>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BCFAB5F7-D54F-4708-8C19-457A9FAE8E56}"/>
              </a:ext>
            </a:extLst>
          </p:cNvPr>
          <p:cNvCxnSpPr>
            <a:cxnSpLocks noChangeAspect="1"/>
          </p:cNvCxnSpPr>
          <p:nvPr/>
        </p:nvCxnSpPr>
        <p:spPr>
          <a:xfrm>
            <a:off x="5543473" y="2373363"/>
            <a:ext cx="21324" cy="1741205"/>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4320785" y="4345400"/>
            <a:ext cx="1095170" cy="0"/>
          </a:xfrm>
          <a:prstGeom prst="line">
            <a:avLst/>
          </a:prstGeom>
          <a:ln w="25400">
            <a:headEnd type="none"/>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2251517" y="3069417"/>
                <a:ext cx="44435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𝒂</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2251517" y="3069417"/>
                <a:ext cx="44435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5537060" y="4574721"/>
                <a:ext cx="42191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𝒆</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5537060" y="4574721"/>
                <a:ext cx="421910" cy="461665"/>
              </a:xfrm>
              <a:prstGeom prst="rect">
                <a:avLst/>
              </a:prstGeom>
              <a:blipFill>
                <a:blip r:embed="rId5"/>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3854559" y="4620035"/>
                <a:ext cx="452367"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𝒅</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3854559" y="4620035"/>
                <a:ext cx="452367" cy="461665"/>
              </a:xfrm>
              <a:prstGeom prst="rect">
                <a:avLst/>
              </a:prstGeom>
              <a:blipFill>
                <a:blip r:embed="rId6"/>
                <a:stretch>
                  <a:fillRect l="-4000"/>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3769760" y="1894582"/>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3856963" y="1453248"/>
                <a:ext cx="44114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𝒃</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3856963" y="1453248"/>
                <a:ext cx="441146" cy="461665"/>
              </a:xfrm>
              <a:prstGeom prst="rect">
                <a:avLst/>
              </a:prstGeom>
              <a:blipFill>
                <a:blip r:embed="rId7"/>
                <a:stretch>
                  <a:fillRect l="-4167"/>
                </a:stretch>
              </a:blipFill>
            </p:spPr>
            <p:txBody>
              <a:bodyPr/>
              <a:lstStyle/>
              <a:p>
                <a:r>
                  <a:rPr lang="de-AT">
                    <a:noFill/>
                  </a:rPr>
                  <a:t> </a:t>
                </a:r>
              </a:p>
            </p:txBody>
          </p:sp>
        </mc:Fallback>
      </mc:AlternateContent>
      <p:cxnSp>
        <p:nvCxnSpPr>
          <p:cNvPr id="37" name="Gerader Verbinder 36">
            <a:extLst>
              <a:ext uri="{FF2B5EF4-FFF2-40B4-BE49-F238E27FC236}">
                <a16:creationId xmlns:a16="http://schemas.microsoft.com/office/drawing/2014/main" id="{F3E3843A-E92F-43AB-B0A9-94B985E7C544}"/>
              </a:ext>
            </a:extLst>
          </p:cNvPr>
          <p:cNvCxnSpPr>
            <a:cxnSpLocks/>
          </p:cNvCxnSpPr>
          <p:nvPr/>
        </p:nvCxnSpPr>
        <p:spPr>
          <a:xfrm>
            <a:off x="3923999" y="2387131"/>
            <a:ext cx="18182" cy="1727437"/>
          </a:xfrm>
          <a:prstGeom prst="line">
            <a:avLst/>
          </a:prstGeom>
          <a:ln w="25400">
            <a:headEnd w="lg" len="lg"/>
            <a:tailEnd type="stealth"/>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10471F76-5116-4D6B-A155-D73713780F7D}"/>
              </a:ext>
            </a:extLst>
          </p:cNvPr>
          <p:cNvCxnSpPr>
            <a:cxnSpLocks noChangeAspect="1"/>
            <a:stCxn id="15" idx="7"/>
            <a:endCxn id="6" idx="3"/>
          </p:cNvCxnSpPr>
          <p:nvPr/>
        </p:nvCxnSpPr>
        <p:spPr>
          <a:xfrm flipV="1">
            <a:off x="4234655" y="2350826"/>
            <a:ext cx="1249051" cy="180365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3162062" y="237766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3162062" y="2377666"/>
                <a:ext cx="437940" cy="461665"/>
              </a:xfrm>
              <a:prstGeom prst="rect">
                <a:avLst/>
              </a:prstGeom>
              <a:blipFill>
                <a:blip r:embed="rId8"/>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3153091"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3153091" y="3761169"/>
                <a:ext cx="437940" cy="461665"/>
              </a:xfrm>
              <a:prstGeom prst="rect">
                <a:avLst/>
              </a:prstGeom>
              <a:blipFill>
                <a:blip r:embed="rId9"/>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3572014" y="262808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3572014" y="2628084"/>
                <a:ext cx="437940" cy="461665"/>
              </a:xfrm>
              <a:prstGeom prst="rect">
                <a:avLst/>
              </a:prstGeom>
              <a:blipFill>
                <a:blip r:embed="rId1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4654990" y="17172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4654990" y="1717290"/>
                <a:ext cx="437940" cy="461665"/>
              </a:xfrm>
              <a:prstGeom prst="rect">
                <a:avLst/>
              </a:prstGeom>
              <a:blipFill>
                <a:blip r:embed="rId11"/>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4" name="Rechteck 83">
                <a:extLst>
                  <a:ext uri="{FF2B5EF4-FFF2-40B4-BE49-F238E27FC236}">
                    <a16:creationId xmlns:a16="http://schemas.microsoft.com/office/drawing/2014/main" id="{F3F15ADC-C2D3-4D34-92AF-2464C5472C9B}"/>
                  </a:ext>
                </a:extLst>
              </p:cNvPr>
              <p:cNvSpPr/>
              <p:nvPr/>
            </p:nvSpPr>
            <p:spPr>
              <a:xfrm>
                <a:off x="4763642" y="432635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4" name="Rechteck 83">
                <a:extLst>
                  <a:ext uri="{FF2B5EF4-FFF2-40B4-BE49-F238E27FC236}">
                    <a16:creationId xmlns:a16="http://schemas.microsoft.com/office/drawing/2014/main" id="{F3F15ADC-C2D3-4D34-92AF-2464C5472C9B}"/>
                  </a:ext>
                </a:extLst>
              </p:cNvPr>
              <p:cNvSpPr>
                <a:spLocks noRot="1" noChangeAspect="1" noMove="1" noResize="1" noEditPoints="1" noAdjustHandles="1" noChangeArrowheads="1" noChangeShapeType="1" noTextEdit="1"/>
              </p:cNvSpPr>
              <p:nvPr/>
            </p:nvSpPr>
            <p:spPr>
              <a:xfrm>
                <a:off x="4763642" y="4326355"/>
                <a:ext cx="437940" cy="461665"/>
              </a:xfrm>
              <a:prstGeom prst="rect">
                <a:avLst/>
              </a:prstGeom>
              <a:blipFill>
                <a:blip r:embed="rId12"/>
                <a:stretch>
                  <a:fillRect l="-2778"/>
                </a:stretch>
              </a:blipFill>
            </p:spPr>
            <p:txBody>
              <a:bodyPr/>
              <a:lstStyle/>
              <a:p>
                <a:r>
                  <a:rPr lang="de-AT">
                    <a:noFill/>
                  </a:rPr>
                  <a:t> </a:t>
                </a:r>
              </a:p>
            </p:txBody>
          </p:sp>
        </mc:Fallback>
      </mc:AlternateContent>
      <p:cxnSp>
        <p:nvCxnSpPr>
          <p:cNvPr id="54" name="Gerader Verbinder 53">
            <a:extLst>
              <a:ext uri="{FF2B5EF4-FFF2-40B4-BE49-F238E27FC236}">
                <a16:creationId xmlns:a16="http://schemas.microsoft.com/office/drawing/2014/main" id="{18C4D136-4C54-4C38-815D-D4A928CD5AC1}"/>
              </a:ext>
            </a:extLst>
          </p:cNvPr>
          <p:cNvCxnSpPr>
            <a:cxnSpLocks/>
          </p:cNvCxnSpPr>
          <p:nvPr/>
        </p:nvCxnSpPr>
        <p:spPr>
          <a:xfrm>
            <a:off x="4183254" y="2380464"/>
            <a:ext cx="18182" cy="1727437"/>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id="{BE0399E1-405B-4AE1-9A59-06E42819AD73}"/>
              </a:ext>
            </a:extLst>
          </p:cNvPr>
          <p:cNvCxnSpPr>
            <a:cxnSpLocks/>
          </p:cNvCxnSpPr>
          <p:nvPr/>
        </p:nvCxnSpPr>
        <p:spPr>
          <a:xfrm>
            <a:off x="5819043" y="2366070"/>
            <a:ext cx="18182" cy="1727437"/>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1" name="Gerader Verbinder 60">
            <a:extLst>
              <a:ext uri="{FF2B5EF4-FFF2-40B4-BE49-F238E27FC236}">
                <a16:creationId xmlns:a16="http://schemas.microsoft.com/office/drawing/2014/main" id="{3C17DAD7-1E38-4751-BA7E-B14B65BD67C1}"/>
              </a:ext>
            </a:extLst>
          </p:cNvPr>
          <p:cNvCxnSpPr>
            <a:cxnSpLocks noChangeAspect="1"/>
            <a:endCxn id="7" idx="6"/>
          </p:cNvCxnSpPr>
          <p:nvPr/>
        </p:nvCxnSpPr>
        <p:spPr>
          <a:xfrm flipH="1" flipV="1">
            <a:off x="3211055" y="3300250"/>
            <a:ext cx="2265402" cy="89912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echteck 62">
                <a:extLst>
                  <a:ext uri="{FF2B5EF4-FFF2-40B4-BE49-F238E27FC236}">
                    <a16:creationId xmlns:a16="http://schemas.microsoft.com/office/drawing/2014/main" id="{F63B1EF2-37F1-4211-BDCE-8E8DD2B1EEC5}"/>
                  </a:ext>
                </a:extLst>
              </p:cNvPr>
              <p:cNvSpPr/>
              <p:nvPr/>
            </p:nvSpPr>
            <p:spPr>
              <a:xfrm>
                <a:off x="4165309" y="262082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3" name="Rechteck 62">
                <a:extLst>
                  <a:ext uri="{FF2B5EF4-FFF2-40B4-BE49-F238E27FC236}">
                    <a16:creationId xmlns:a16="http://schemas.microsoft.com/office/drawing/2014/main" id="{F63B1EF2-37F1-4211-BDCE-8E8DD2B1EEC5}"/>
                  </a:ext>
                </a:extLst>
              </p:cNvPr>
              <p:cNvSpPr>
                <a:spLocks noRot="1" noChangeAspect="1" noMove="1" noResize="1" noEditPoints="1" noAdjustHandles="1" noChangeArrowheads="1" noChangeShapeType="1" noTextEdit="1"/>
              </p:cNvSpPr>
              <p:nvPr/>
            </p:nvSpPr>
            <p:spPr>
              <a:xfrm>
                <a:off x="4165309" y="2620826"/>
                <a:ext cx="437940" cy="461665"/>
              </a:xfrm>
              <a:prstGeom prst="rect">
                <a:avLst/>
              </a:prstGeom>
              <a:blipFill>
                <a:blip r:embed="rId13"/>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4" name="Rechteck 63">
                <a:extLst>
                  <a:ext uri="{FF2B5EF4-FFF2-40B4-BE49-F238E27FC236}">
                    <a16:creationId xmlns:a16="http://schemas.microsoft.com/office/drawing/2014/main" id="{172B71D6-4DCA-42C3-8445-04C45C896BA1}"/>
                  </a:ext>
                </a:extLst>
              </p:cNvPr>
              <p:cNvSpPr/>
              <p:nvPr/>
            </p:nvSpPr>
            <p:spPr>
              <a:xfrm>
                <a:off x="4559378" y="296733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4" name="Rechteck 63">
                <a:extLst>
                  <a:ext uri="{FF2B5EF4-FFF2-40B4-BE49-F238E27FC236}">
                    <a16:creationId xmlns:a16="http://schemas.microsoft.com/office/drawing/2014/main" id="{172B71D6-4DCA-42C3-8445-04C45C896BA1}"/>
                  </a:ext>
                </a:extLst>
              </p:cNvPr>
              <p:cNvSpPr>
                <a:spLocks noRot="1" noChangeAspect="1" noMove="1" noResize="1" noEditPoints="1" noAdjustHandles="1" noChangeArrowheads="1" noChangeShapeType="1" noTextEdit="1"/>
              </p:cNvSpPr>
              <p:nvPr/>
            </p:nvSpPr>
            <p:spPr>
              <a:xfrm>
                <a:off x="4559378" y="2967335"/>
                <a:ext cx="437940" cy="461665"/>
              </a:xfrm>
              <a:prstGeom prst="rect">
                <a:avLst/>
              </a:prstGeom>
              <a:blipFill>
                <a:blip r:embed="rId14"/>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6" name="Rechteck 65">
                <a:extLst>
                  <a:ext uri="{FF2B5EF4-FFF2-40B4-BE49-F238E27FC236}">
                    <a16:creationId xmlns:a16="http://schemas.microsoft.com/office/drawing/2014/main" id="{67F9B847-16EC-4524-8117-895D073AD5C0}"/>
                  </a:ext>
                </a:extLst>
              </p:cNvPr>
              <p:cNvSpPr/>
              <p:nvPr/>
            </p:nvSpPr>
            <p:spPr>
              <a:xfrm>
                <a:off x="5243618" y="335082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6" name="Rechteck 65">
                <a:extLst>
                  <a:ext uri="{FF2B5EF4-FFF2-40B4-BE49-F238E27FC236}">
                    <a16:creationId xmlns:a16="http://schemas.microsoft.com/office/drawing/2014/main" id="{67F9B847-16EC-4524-8117-895D073AD5C0}"/>
                  </a:ext>
                </a:extLst>
              </p:cNvPr>
              <p:cNvSpPr>
                <a:spLocks noRot="1" noChangeAspect="1" noMove="1" noResize="1" noEditPoints="1" noAdjustHandles="1" noChangeArrowheads="1" noChangeShapeType="1" noTextEdit="1"/>
              </p:cNvSpPr>
              <p:nvPr/>
            </p:nvSpPr>
            <p:spPr>
              <a:xfrm>
                <a:off x="5243618" y="3350825"/>
                <a:ext cx="437940" cy="461665"/>
              </a:xfrm>
              <a:prstGeom prst="rect">
                <a:avLst/>
              </a:prstGeom>
              <a:blipFill>
                <a:blip r:embed="rId15"/>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7" name="Rechteck 66">
                <a:extLst>
                  <a:ext uri="{FF2B5EF4-FFF2-40B4-BE49-F238E27FC236}">
                    <a16:creationId xmlns:a16="http://schemas.microsoft.com/office/drawing/2014/main" id="{B013A3B8-7D48-48FE-8903-96E7121EF271}"/>
                  </a:ext>
                </a:extLst>
              </p:cNvPr>
              <p:cNvSpPr/>
              <p:nvPr/>
            </p:nvSpPr>
            <p:spPr>
              <a:xfrm>
                <a:off x="5787311" y="335082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7" name="Rechteck 66">
                <a:extLst>
                  <a:ext uri="{FF2B5EF4-FFF2-40B4-BE49-F238E27FC236}">
                    <a16:creationId xmlns:a16="http://schemas.microsoft.com/office/drawing/2014/main" id="{B013A3B8-7D48-48FE-8903-96E7121EF271}"/>
                  </a:ext>
                </a:extLst>
              </p:cNvPr>
              <p:cNvSpPr>
                <a:spLocks noRot="1" noChangeAspect="1" noMove="1" noResize="1" noEditPoints="1" noAdjustHandles="1" noChangeArrowheads="1" noChangeShapeType="1" noTextEdit="1"/>
              </p:cNvSpPr>
              <p:nvPr/>
            </p:nvSpPr>
            <p:spPr>
              <a:xfrm>
                <a:off x="5787311" y="3350824"/>
                <a:ext cx="437940" cy="461665"/>
              </a:xfrm>
              <a:prstGeom prst="rect">
                <a:avLst/>
              </a:prstGeom>
              <a:blipFill>
                <a:blip r:embed="rId16"/>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8" name="Rechteck 67">
                <a:extLst>
                  <a:ext uri="{FF2B5EF4-FFF2-40B4-BE49-F238E27FC236}">
                    <a16:creationId xmlns:a16="http://schemas.microsoft.com/office/drawing/2014/main" id="{5743B53D-6BDF-49B6-B9E9-78DA19AB951E}"/>
                  </a:ext>
                </a:extLst>
              </p:cNvPr>
              <p:cNvSpPr/>
              <p:nvPr/>
            </p:nvSpPr>
            <p:spPr>
              <a:xfrm>
                <a:off x="4904511" y="363223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8" name="Rechteck 67">
                <a:extLst>
                  <a:ext uri="{FF2B5EF4-FFF2-40B4-BE49-F238E27FC236}">
                    <a16:creationId xmlns:a16="http://schemas.microsoft.com/office/drawing/2014/main" id="{5743B53D-6BDF-49B6-B9E9-78DA19AB951E}"/>
                  </a:ext>
                </a:extLst>
              </p:cNvPr>
              <p:cNvSpPr>
                <a:spLocks noRot="1" noChangeAspect="1" noMove="1" noResize="1" noEditPoints="1" noAdjustHandles="1" noChangeArrowheads="1" noChangeShapeType="1" noTextEdit="1"/>
              </p:cNvSpPr>
              <p:nvPr/>
            </p:nvSpPr>
            <p:spPr>
              <a:xfrm>
                <a:off x="4904511" y="3632232"/>
                <a:ext cx="437940" cy="461665"/>
              </a:xfrm>
              <a:prstGeom prst="rect">
                <a:avLst/>
              </a:prstGeom>
              <a:blipFill>
                <a:blip r:embed="rId17"/>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0" name="Rechteck 69">
                <a:extLst>
                  <a:ext uri="{FF2B5EF4-FFF2-40B4-BE49-F238E27FC236}">
                    <a16:creationId xmlns:a16="http://schemas.microsoft.com/office/drawing/2014/main" id="{478E4840-3F11-45EA-8245-45A11BED23A2}"/>
                  </a:ext>
                </a:extLst>
              </p:cNvPr>
              <p:cNvSpPr/>
              <p:nvPr/>
            </p:nvSpPr>
            <p:spPr>
              <a:xfrm>
                <a:off x="2764143" y="308974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0" name="Rechteck 69">
                <a:extLst>
                  <a:ext uri="{FF2B5EF4-FFF2-40B4-BE49-F238E27FC236}">
                    <a16:creationId xmlns:a16="http://schemas.microsoft.com/office/drawing/2014/main" id="{478E4840-3F11-45EA-8245-45A11BED23A2}"/>
                  </a:ext>
                </a:extLst>
              </p:cNvPr>
              <p:cNvSpPr>
                <a:spLocks noRot="1" noChangeAspect="1" noMove="1" noResize="1" noEditPoints="1" noAdjustHandles="1" noChangeArrowheads="1" noChangeShapeType="1" noTextEdit="1"/>
              </p:cNvSpPr>
              <p:nvPr/>
            </p:nvSpPr>
            <p:spPr>
              <a:xfrm>
                <a:off x="2764143" y="3089749"/>
                <a:ext cx="437940" cy="461665"/>
              </a:xfrm>
              <a:prstGeom prst="rect">
                <a:avLst/>
              </a:prstGeom>
              <a:blipFill>
                <a:blip r:embed="rId18"/>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1" name="Rechteck 70">
                <a:extLst>
                  <a:ext uri="{FF2B5EF4-FFF2-40B4-BE49-F238E27FC236}">
                    <a16:creationId xmlns:a16="http://schemas.microsoft.com/office/drawing/2014/main" id="{646A7570-C485-4343-8564-8B80D292DD38}"/>
                  </a:ext>
                </a:extLst>
              </p:cNvPr>
              <p:cNvSpPr/>
              <p:nvPr/>
            </p:nvSpPr>
            <p:spPr>
              <a:xfrm>
                <a:off x="3875787" y="193765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1" name="Rechteck 70">
                <a:extLst>
                  <a:ext uri="{FF2B5EF4-FFF2-40B4-BE49-F238E27FC236}">
                    <a16:creationId xmlns:a16="http://schemas.microsoft.com/office/drawing/2014/main" id="{646A7570-C485-4343-8564-8B80D292DD38}"/>
                  </a:ext>
                </a:extLst>
              </p:cNvPr>
              <p:cNvSpPr>
                <a:spLocks noRot="1" noChangeAspect="1" noMove="1" noResize="1" noEditPoints="1" noAdjustHandles="1" noChangeArrowheads="1" noChangeShapeType="1" noTextEdit="1"/>
              </p:cNvSpPr>
              <p:nvPr/>
            </p:nvSpPr>
            <p:spPr>
              <a:xfrm>
                <a:off x="3875787" y="1937653"/>
                <a:ext cx="437940" cy="461665"/>
              </a:xfrm>
              <a:prstGeom prst="rect">
                <a:avLst/>
              </a:prstGeom>
              <a:blipFill>
                <a:blip r:embed="rId19"/>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2" name="Rechteck 71">
                <a:extLst>
                  <a:ext uri="{FF2B5EF4-FFF2-40B4-BE49-F238E27FC236}">
                    <a16:creationId xmlns:a16="http://schemas.microsoft.com/office/drawing/2014/main" id="{1A353541-1688-42E1-B16A-A26DCE8ED332}"/>
                  </a:ext>
                </a:extLst>
              </p:cNvPr>
              <p:cNvSpPr/>
              <p:nvPr/>
            </p:nvSpPr>
            <p:spPr>
              <a:xfrm>
                <a:off x="3865901" y="413166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2" name="Rechteck 71">
                <a:extLst>
                  <a:ext uri="{FF2B5EF4-FFF2-40B4-BE49-F238E27FC236}">
                    <a16:creationId xmlns:a16="http://schemas.microsoft.com/office/drawing/2014/main" id="{1A353541-1688-42E1-B16A-A26DCE8ED332}"/>
                  </a:ext>
                </a:extLst>
              </p:cNvPr>
              <p:cNvSpPr>
                <a:spLocks noRot="1" noChangeAspect="1" noMove="1" noResize="1" noEditPoints="1" noAdjustHandles="1" noChangeArrowheads="1" noChangeShapeType="1" noTextEdit="1"/>
              </p:cNvSpPr>
              <p:nvPr/>
            </p:nvSpPr>
            <p:spPr>
              <a:xfrm>
                <a:off x="3865901" y="4131663"/>
                <a:ext cx="437940" cy="461665"/>
              </a:xfrm>
              <a:prstGeom prst="rect">
                <a:avLst/>
              </a:prstGeom>
              <a:blipFill>
                <a:blip r:embed="rId20"/>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4" name="Rechteck 73">
                <a:extLst>
                  <a:ext uri="{FF2B5EF4-FFF2-40B4-BE49-F238E27FC236}">
                    <a16:creationId xmlns:a16="http://schemas.microsoft.com/office/drawing/2014/main" id="{7DF83C09-935D-473C-BA38-FD1AEB2F001B}"/>
                  </a:ext>
                </a:extLst>
              </p:cNvPr>
              <p:cNvSpPr/>
              <p:nvPr/>
            </p:nvSpPr>
            <p:spPr>
              <a:xfrm>
                <a:off x="5490869" y="194674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4" name="Rechteck 73">
                <a:extLst>
                  <a:ext uri="{FF2B5EF4-FFF2-40B4-BE49-F238E27FC236}">
                    <a16:creationId xmlns:a16="http://schemas.microsoft.com/office/drawing/2014/main" id="{7DF83C09-935D-473C-BA38-FD1AEB2F001B}"/>
                  </a:ext>
                </a:extLst>
              </p:cNvPr>
              <p:cNvSpPr>
                <a:spLocks noRot="1" noChangeAspect="1" noMove="1" noResize="1" noEditPoints="1" noAdjustHandles="1" noChangeArrowheads="1" noChangeShapeType="1" noTextEdit="1"/>
              </p:cNvSpPr>
              <p:nvPr/>
            </p:nvSpPr>
            <p:spPr>
              <a:xfrm>
                <a:off x="5490869" y="1946745"/>
                <a:ext cx="437940" cy="461665"/>
              </a:xfrm>
              <a:prstGeom prst="rect">
                <a:avLst/>
              </a:prstGeom>
              <a:blipFill>
                <a:blip r:embed="rId21"/>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6" name="Rechteck 75">
                <a:extLst>
                  <a:ext uri="{FF2B5EF4-FFF2-40B4-BE49-F238E27FC236}">
                    <a16:creationId xmlns:a16="http://schemas.microsoft.com/office/drawing/2014/main" id="{90E80C9E-9611-46B2-86F3-D42A2320B109}"/>
                  </a:ext>
                </a:extLst>
              </p:cNvPr>
              <p:cNvSpPr/>
              <p:nvPr/>
            </p:nvSpPr>
            <p:spPr>
              <a:xfrm>
                <a:off x="5415474" y="4131163"/>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6" name="Rechteck 75">
                <a:extLst>
                  <a:ext uri="{FF2B5EF4-FFF2-40B4-BE49-F238E27FC236}">
                    <a16:creationId xmlns:a16="http://schemas.microsoft.com/office/drawing/2014/main" id="{90E80C9E-9611-46B2-86F3-D42A2320B109}"/>
                  </a:ext>
                </a:extLst>
              </p:cNvPr>
              <p:cNvSpPr>
                <a:spLocks noRot="1" noChangeAspect="1" noMove="1" noResize="1" noEditPoints="1" noAdjustHandles="1" noChangeArrowheads="1" noChangeShapeType="1" noTextEdit="1"/>
              </p:cNvSpPr>
              <p:nvPr/>
            </p:nvSpPr>
            <p:spPr>
              <a:xfrm>
                <a:off x="5415474" y="4131163"/>
                <a:ext cx="622285" cy="461665"/>
              </a:xfrm>
              <a:prstGeom prst="rect">
                <a:avLst/>
              </a:prstGeom>
              <a:blipFill>
                <a:blip r:embed="rId22"/>
                <a:stretch>
                  <a:fillRect l="-1961"/>
                </a:stretch>
              </a:blipFill>
            </p:spPr>
            <p:txBody>
              <a:bodyPr/>
              <a:lstStyle/>
              <a:p>
                <a:r>
                  <a:rPr lang="de-AT">
                    <a:noFill/>
                  </a:rPr>
                  <a:t> </a:t>
                </a:r>
              </a:p>
            </p:txBody>
          </p:sp>
        </mc:Fallback>
      </mc:AlternateContent>
    </p:spTree>
    <p:extLst>
      <p:ext uri="{BB962C8B-B14F-4D97-AF65-F5344CB8AC3E}">
        <p14:creationId xmlns:p14="http://schemas.microsoft.com/office/powerpoint/2010/main" val="30215757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Non-uniqueness of shortest paths</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5404625" y="188990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2671055" y="303025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5415955" y="407540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3773736" y="4075403"/>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5543473" y="1468975"/>
                <a:ext cx="4090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𝒄</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5543473" y="1468975"/>
                <a:ext cx="409086"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2"/>
            <a:endCxn id="35" idx="6"/>
          </p:cNvCxnSpPr>
          <p:nvPr/>
        </p:nvCxnSpPr>
        <p:spPr>
          <a:xfrm flipH="1">
            <a:off x="4309760" y="2159907"/>
            <a:ext cx="1094865" cy="4675"/>
          </a:xfrm>
          <a:prstGeom prst="line">
            <a:avLst/>
          </a:prstGeom>
          <a:ln w="50800">
            <a:solidFill>
              <a:srgbClr val="C0000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52E7495-609B-46AB-90E5-64596785C234}"/>
              </a:ext>
            </a:extLst>
          </p:cNvPr>
          <p:cNvCxnSpPr>
            <a:cxnSpLocks noChangeAspect="1"/>
            <a:stCxn id="35" idx="3"/>
            <a:endCxn id="7" idx="7"/>
          </p:cNvCxnSpPr>
          <p:nvPr/>
        </p:nvCxnSpPr>
        <p:spPr>
          <a:xfrm flipH="1">
            <a:off x="3131974" y="2355501"/>
            <a:ext cx="716867" cy="753830"/>
          </a:xfrm>
          <a:prstGeom prst="line">
            <a:avLst/>
          </a:prstGeom>
          <a:ln w="50800">
            <a:solidFill>
              <a:srgbClr val="C00000"/>
            </a:solidFill>
            <a:headEnd type="stealth"/>
            <a:tailEnd type="none" w="lg" len="lg"/>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3131974" y="3491169"/>
            <a:ext cx="720843" cy="663315"/>
          </a:xfrm>
          <a:prstGeom prst="line">
            <a:avLst/>
          </a:prstGeom>
          <a:ln w="50800">
            <a:solidFill>
              <a:srgbClr val="C00000"/>
            </a:solidFill>
            <a:tailEnd type="stealth"/>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BCFAB5F7-D54F-4708-8C19-457A9FAE8E56}"/>
              </a:ext>
            </a:extLst>
          </p:cNvPr>
          <p:cNvCxnSpPr>
            <a:cxnSpLocks noChangeAspect="1"/>
          </p:cNvCxnSpPr>
          <p:nvPr/>
        </p:nvCxnSpPr>
        <p:spPr>
          <a:xfrm>
            <a:off x="5543473" y="2373363"/>
            <a:ext cx="21324" cy="1741205"/>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4320785" y="4345400"/>
            <a:ext cx="1095170" cy="0"/>
          </a:xfrm>
          <a:prstGeom prst="line">
            <a:avLst/>
          </a:prstGeom>
          <a:ln w="50800">
            <a:solidFill>
              <a:srgbClr val="C00000"/>
            </a:solidFill>
            <a:headEnd type="none"/>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2251517" y="3069417"/>
                <a:ext cx="44435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𝒂</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2251517" y="3069417"/>
                <a:ext cx="44435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5537060" y="4574721"/>
                <a:ext cx="42191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𝒆</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5537060" y="4574721"/>
                <a:ext cx="421910" cy="461665"/>
              </a:xfrm>
              <a:prstGeom prst="rect">
                <a:avLst/>
              </a:prstGeom>
              <a:blipFill>
                <a:blip r:embed="rId5"/>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3854559" y="4620035"/>
                <a:ext cx="452367"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𝒅</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3854559" y="4620035"/>
                <a:ext cx="452367" cy="461665"/>
              </a:xfrm>
              <a:prstGeom prst="rect">
                <a:avLst/>
              </a:prstGeom>
              <a:blipFill>
                <a:blip r:embed="rId6"/>
                <a:stretch>
                  <a:fillRect l="-4000"/>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3769760" y="1894582"/>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3856963" y="1453248"/>
                <a:ext cx="44114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𝒃</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3856963" y="1453248"/>
                <a:ext cx="441146" cy="461665"/>
              </a:xfrm>
              <a:prstGeom prst="rect">
                <a:avLst/>
              </a:prstGeom>
              <a:blipFill>
                <a:blip r:embed="rId7"/>
                <a:stretch>
                  <a:fillRect l="-4167"/>
                </a:stretch>
              </a:blipFill>
            </p:spPr>
            <p:txBody>
              <a:bodyPr/>
              <a:lstStyle/>
              <a:p>
                <a:r>
                  <a:rPr lang="de-AT">
                    <a:noFill/>
                  </a:rPr>
                  <a:t> </a:t>
                </a:r>
              </a:p>
            </p:txBody>
          </p:sp>
        </mc:Fallback>
      </mc:AlternateContent>
      <p:cxnSp>
        <p:nvCxnSpPr>
          <p:cNvPr id="37" name="Gerader Verbinder 36">
            <a:extLst>
              <a:ext uri="{FF2B5EF4-FFF2-40B4-BE49-F238E27FC236}">
                <a16:creationId xmlns:a16="http://schemas.microsoft.com/office/drawing/2014/main" id="{F3E3843A-E92F-43AB-B0A9-94B985E7C544}"/>
              </a:ext>
            </a:extLst>
          </p:cNvPr>
          <p:cNvCxnSpPr>
            <a:cxnSpLocks/>
          </p:cNvCxnSpPr>
          <p:nvPr/>
        </p:nvCxnSpPr>
        <p:spPr>
          <a:xfrm>
            <a:off x="3923999" y="2387131"/>
            <a:ext cx="18182" cy="1727437"/>
          </a:xfrm>
          <a:prstGeom prst="line">
            <a:avLst/>
          </a:prstGeom>
          <a:ln w="25400">
            <a:headEnd w="lg" len="lg"/>
            <a:tailEnd type="stealth"/>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10471F76-5116-4D6B-A155-D73713780F7D}"/>
              </a:ext>
            </a:extLst>
          </p:cNvPr>
          <p:cNvCxnSpPr>
            <a:cxnSpLocks noChangeAspect="1"/>
            <a:stCxn id="15" idx="7"/>
            <a:endCxn id="6" idx="3"/>
          </p:cNvCxnSpPr>
          <p:nvPr/>
        </p:nvCxnSpPr>
        <p:spPr>
          <a:xfrm flipV="1">
            <a:off x="4234655" y="2350826"/>
            <a:ext cx="1249051" cy="180365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3162062" y="237766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3162062" y="2377666"/>
                <a:ext cx="437940" cy="461665"/>
              </a:xfrm>
              <a:prstGeom prst="rect">
                <a:avLst/>
              </a:prstGeom>
              <a:blipFill>
                <a:blip r:embed="rId8"/>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3153091"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3153091" y="3761169"/>
                <a:ext cx="437940" cy="461665"/>
              </a:xfrm>
              <a:prstGeom prst="rect">
                <a:avLst/>
              </a:prstGeom>
              <a:blipFill>
                <a:blip r:embed="rId9"/>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3572014" y="262808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3572014" y="2628084"/>
                <a:ext cx="437940" cy="461665"/>
              </a:xfrm>
              <a:prstGeom prst="rect">
                <a:avLst/>
              </a:prstGeom>
              <a:blipFill>
                <a:blip r:embed="rId1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4654990" y="17172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4654990" y="1717290"/>
                <a:ext cx="437940" cy="461665"/>
              </a:xfrm>
              <a:prstGeom prst="rect">
                <a:avLst/>
              </a:prstGeom>
              <a:blipFill>
                <a:blip r:embed="rId11"/>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4" name="Rechteck 83">
                <a:extLst>
                  <a:ext uri="{FF2B5EF4-FFF2-40B4-BE49-F238E27FC236}">
                    <a16:creationId xmlns:a16="http://schemas.microsoft.com/office/drawing/2014/main" id="{F3F15ADC-C2D3-4D34-92AF-2464C5472C9B}"/>
                  </a:ext>
                </a:extLst>
              </p:cNvPr>
              <p:cNvSpPr/>
              <p:nvPr/>
            </p:nvSpPr>
            <p:spPr>
              <a:xfrm>
                <a:off x="4763642" y="432635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4" name="Rechteck 83">
                <a:extLst>
                  <a:ext uri="{FF2B5EF4-FFF2-40B4-BE49-F238E27FC236}">
                    <a16:creationId xmlns:a16="http://schemas.microsoft.com/office/drawing/2014/main" id="{F3F15ADC-C2D3-4D34-92AF-2464C5472C9B}"/>
                  </a:ext>
                </a:extLst>
              </p:cNvPr>
              <p:cNvSpPr>
                <a:spLocks noRot="1" noChangeAspect="1" noMove="1" noResize="1" noEditPoints="1" noAdjustHandles="1" noChangeArrowheads="1" noChangeShapeType="1" noTextEdit="1"/>
              </p:cNvSpPr>
              <p:nvPr/>
            </p:nvSpPr>
            <p:spPr>
              <a:xfrm>
                <a:off x="4763642" y="4326355"/>
                <a:ext cx="437940" cy="461665"/>
              </a:xfrm>
              <a:prstGeom prst="rect">
                <a:avLst/>
              </a:prstGeom>
              <a:blipFill>
                <a:blip r:embed="rId12"/>
                <a:stretch>
                  <a:fillRect l="-2778"/>
                </a:stretch>
              </a:blipFill>
            </p:spPr>
            <p:txBody>
              <a:bodyPr/>
              <a:lstStyle/>
              <a:p>
                <a:r>
                  <a:rPr lang="de-AT">
                    <a:noFill/>
                  </a:rPr>
                  <a:t> </a:t>
                </a:r>
              </a:p>
            </p:txBody>
          </p:sp>
        </mc:Fallback>
      </mc:AlternateContent>
      <p:cxnSp>
        <p:nvCxnSpPr>
          <p:cNvPr id="54" name="Gerader Verbinder 53">
            <a:extLst>
              <a:ext uri="{FF2B5EF4-FFF2-40B4-BE49-F238E27FC236}">
                <a16:creationId xmlns:a16="http://schemas.microsoft.com/office/drawing/2014/main" id="{18C4D136-4C54-4C38-815D-D4A928CD5AC1}"/>
              </a:ext>
            </a:extLst>
          </p:cNvPr>
          <p:cNvCxnSpPr>
            <a:cxnSpLocks/>
          </p:cNvCxnSpPr>
          <p:nvPr/>
        </p:nvCxnSpPr>
        <p:spPr>
          <a:xfrm>
            <a:off x="4183254" y="2380464"/>
            <a:ext cx="18182" cy="1727437"/>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id="{BE0399E1-405B-4AE1-9A59-06E42819AD73}"/>
              </a:ext>
            </a:extLst>
          </p:cNvPr>
          <p:cNvCxnSpPr>
            <a:cxnSpLocks/>
          </p:cNvCxnSpPr>
          <p:nvPr/>
        </p:nvCxnSpPr>
        <p:spPr>
          <a:xfrm>
            <a:off x="5819043" y="2366070"/>
            <a:ext cx="18182" cy="1727437"/>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1" name="Gerader Verbinder 60">
            <a:extLst>
              <a:ext uri="{FF2B5EF4-FFF2-40B4-BE49-F238E27FC236}">
                <a16:creationId xmlns:a16="http://schemas.microsoft.com/office/drawing/2014/main" id="{3C17DAD7-1E38-4751-BA7E-B14B65BD67C1}"/>
              </a:ext>
            </a:extLst>
          </p:cNvPr>
          <p:cNvCxnSpPr>
            <a:cxnSpLocks noChangeAspect="1"/>
            <a:endCxn id="7" idx="6"/>
          </p:cNvCxnSpPr>
          <p:nvPr/>
        </p:nvCxnSpPr>
        <p:spPr>
          <a:xfrm flipH="1" flipV="1">
            <a:off x="3211055" y="3300250"/>
            <a:ext cx="2265402" cy="89912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echteck 62">
                <a:extLst>
                  <a:ext uri="{FF2B5EF4-FFF2-40B4-BE49-F238E27FC236}">
                    <a16:creationId xmlns:a16="http://schemas.microsoft.com/office/drawing/2014/main" id="{F63B1EF2-37F1-4211-BDCE-8E8DD2B1EEC5}"/>
                  </a:ext>
                </a:extLst>
              </p:cNvPr>
              <p:cNvSpPr/>
              <p:nvPr/>
            </p:nvSpPr>
            <p:spPr>
              <a:xfrm>
                <a:off x="4165309" y="262082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3" name="Rechteck 62">
                <a:extLst>
                  <a:ext uri="{FF2B5EF4-FFF2-40B4-BE49-F238E27FC236}">
                    <a16:creationId xmlns:a16="http://schemas.microsoft.com/office/drawing/2014/main" id="{F63B1EF2-37F1-4211-BDCE-8E8DD2B1EEC5}"/>
                  </a:ext>
                </a:extLst>
              </p:cNvPr>
              <p:cNvSpPr>
                <a:spLocks noRot="1" noChangeAspect="1" noMove="1" noResize="1" noEditPoints="1" noAdjustHandles="1" noChangeArrowheads="1" noChangeShapeType="1" noTextEdit="1"/>
              </p:cNvSpPr>
              <p:nvPr/>
            </p:nvSpPr>
            <p:spPr>
              <a:xfrm>
                <a:off x="4165309" y="2620826"/>
                <a:ext cx="437940" cy="461665"/>
              </a:xfrm>
              <a:prstGeom prst="rect">
                <a:avLst/>
              </a:prstGeom>
              <a:blipFill>
                <a:blip r:embed="rId13"/>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4" name="Rechteck 63">
                <a:extLst>
                  <a:ext uri="{FF2B5EF4-FFF2-40B4-BE49-F238E27FC236}">
                    <a16:creationId xmlns:a16="http://schemas.microsoft.com/office/drawing/2014/main" id="{172B71D6-4DCA-42C3-8445-04C45C896BA1}"/>
                  </a:ext>
                </a:extLst>
              </p:cNvPr>
              <p:cNvSpPr/>
              <p:nvPr/>
            </p:nvSpPr>
            <p:spPr>
              <a:xfrm>
                <a:off x="4559378" y="296733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4" name="Rechteck 63">
                <a:extLst>
                  <a:ext uri="{FF2B5EF4-FFF2-40B4-BE49-F238E27FC236}">
                    <a16:creationId xmlns:a16="http://schemas.microsoft.com/office/drawing/2014/main" id="{172B71D6-4DCA-42C3-8445-04C45C896BA1}"/>
                  </a:ext>
                </a:extLst>
              </p:cNvPr>
              <p:cNvSpPr>
                <a:spLocks noRot="1" noChangeAspect="1" noMove="1" noResize="1" noEditPoints="1" noAdjustHandles="1" noChangeArrowheads="1" noChangeShapeType="1" noTextEdit="1"/>
              </p:cNvSpPr>
              <p:nvPr/>
            </p:nvSpPr>
            <p:spPr>
              <a:xfrm>
                <a:off x="4559378" y="2967335"/>
                <a:ext cx="437940" cy="461665"/>
              </a:xfrm>
              <a:prstGeom prst="rect">
                <a:avLst/>
              </a:prstGeom>
              <a:blipFill>
                <a:blip r:embed="rId14"/>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6" name="Rechteck 65">
                <a:extLst>
                  <a:ext uri="{FF2B5EF4-FFF2-40B4-BE49-F238E27FC236}">
                    <a16:creationId xmlns:a16="http://schemas.microsoft.com/office/drawing/2014/main" id="{67F9B847-16EC-4524-8117-895D073AD5C0}"/>
                  </a:ext>
                </a:extLst>
              </p:cNvPr>
              <p:cNvSpPr/>
              <p:nvPr/>
            </p:nvSpPr>
            <p:spPr>
              <a:xfrm>
                <a:off x="5243618" y="335082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6" name="Rechteck 65">
                <a:extLst>
                  <a:ext uri="{FF2B5EF4-FFF2-40B4-BE49-F238E27FC236}">
                    <a16:creationId xmlns:a16="http://schemas.microsoft.com/office/drawing/2014/main" id="{67F9B847-16EC-4524-8117-895D073AD5C0}"/>
                  </a:ext>
                </a:extLst>
              </p:cNvPr>
              <p:cNvSpPr>
                <a:spLocks noRot="1" noChangeAspect="1" noMove="1" noResize="1" noEditPoints="1" noAdjustHandles="1" noChangeArrowheads="1" noChangeShapeType="1" noTextEdit="1"/>
              </p:cNvSpPr>
              <p:nvPr/>
            </p:nvSpPr>
            <p:spPr>
              <a:xfrm>
                <a:off x="5243618" y="3350825"/>
                <a:ext cx="437940" cy="461665"/>
              </a:xfrm>
              <a:prstGeom prst="rect">
                <a:avLst/>
              </a:prstGeom>
              <a:blipFill>
                <a:blip r:embed="rId15"/>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7" name="Rechteck 66">
                <a:extLst>
                  <a:ext uri="{FF2B5EF4-FFF2-40B4-BE49-F238E27FC236}">
                    <a16:creationId xmlns:a16="http://schemas.microsoft.com/office/drawing/2014/main" id="{B013A3B8-7D48-48FE-8903-96E7121EF271}"/>
                  </a:ext>
                </a:extLst>
              </p:cNvPr>
              <p:cNvSpPr/>
              <p:nvPr/>
            </p:nvSpPr>
            <p:spPr>
              <a:xfrm>
                <a:off x="5787311" y="335082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7" name="Rechteck 66">
                <a:extLst>
                  <a:ext uri="{FF2B5EF4-FFF2-40B4-BE49-F238E27FC236}">
                    <a16:creationId xmlns:a16="http://schemas.microsoft.com/office/drawing/2014/main" id="{B013A3B8-7D48-48FE-8903-96E7121EF271}"/>
                  </a:ext>
                </a:extLst>
              </p:cNvPr>
              <p:cNvSpPr>
                <a:spLocks noRot="1" noChangeAspect="1" noMove="1" noResize="1" noEditPoints="1" noAdjustHandles="1" noChangeArrowheads="1" noChangeShapeType="1" noTextEdit="1"/>
              </p:cNvSpPr>
              <p:nvPr/>
            </p:nvSpPr>
            <p:spPr>
              <a:xfrm>
                <a:off x="5787311" y="3350824"/>
                <a:ext cx="437940" cy="461665"/>
              </a:xfrm>
              <a:prstGeom prst="rect">
                <a:avLst/>
              </a:prstGeom>
              <a:blipFill>
                <a:blip r:embed="rId16"/>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8" name="Rechteck 67">
                <a:extLst>
                  <a:ext uri="{FF2B5EF4-FFF2-40B4-BE49-F238E27FC236}">
                    <a16:creationId xmlns:a16="http://schemas.microsoft.com/office/drawing/2014/main" id="{5743B53D-6BDF-49B6-B9E9-78DA19AB951E}"/>
                  </a:ext>
                </a:extLst>
              </p:cNvPr>
              <p:cNvSpPr/>
              <p:nvPr/>
            </p:nvSpPr>
            <p:spPr>
              <a:xfrm>
                <a:off x="4904511" y="363223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8" name="Rechteck 67">
                <a:extLst>
                  <a:ext uri="{FF2B5EF4-FFF2-40B4-BE49-F238E27FC236}">
                    <a16:creationId xmlns:a16="http://schemas.microsoft.com/office/drawing/2014/main" id="{5743B53D-6BDF-49B6-B9E9-78DA19AB951E}"/>
                  </a:ext>
                </a:extLst>
              </p:cNvPr>
              <p:cNvSpPr>
                <a:spLocks noRot="1" noChangeAspect="1" noMove="1" noResize="1" noEditPoints="1" noAdjustHandles="1" noChangeArrowheads="1" noChangeShapeType="1" noTextEdit="1"/>
              </p:cNvSpPr>
              <p:nvPr/>
            </p:nvSpPr>
            <p:spPr>
              <a:xfrm>
                <a:off x="4904511" y="3632232"/>
                <a:ext cx="437940" cy="461665"/>
              </a:xfrm>
              <a:prstGeom prst="rect">
                <a:avLst/>
              </a:prstGeom>
              <a:blipFill>
                <a:blip r:embed="rId17"/>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0" name="Rechteck 69">
                <a:extLst>
                  <a:ext uri="{FF2B5EF4-FFF2-40B4-BE49-F238E27FC236}">
                    <a16:creationId xmlns:a16="http://schemas.microsoft.com/office/drawing/2014/main" id="{478E4840-3F11-45EA-8245-45A11BED23A2}"/>
                  </a:ext>
                </a:extLst>
              </p:cNvPr>
              <p:cNvSpPr/>
              <p:nvPr/>
            </p:nvSpPr>
            <p:spPr>
              <a:xfrm>
                <a:off x="2764143" y="308974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0" name="Rechteck 69">
                <a:extLst>
                  <a:ext uri="{FF2B5EF4-FFF2-40B4-BE49-F238E27FC236}">
                    <a16:creationId xmlns:a16="http://schemas.microsoft.com/office/drawing/2014/main" id="{478E4840-3F11-45EA-8245-45A11BED23A2}"/>
                  </a:ext>
                </a:extLst>
              </p:cNvPr>
              <p:cNvSpPr>
                <a:spLocks noRot="1" noChangeAspect="1" noMove="1" noResize="1" noEditPoints="1" noAdjustHandles="1" noChangeArrowheads="1" noChangeShapeType="1" noTextEdit="1"/>
              </p:cNvSpPr>
              <p:nvPr/>
            </p:nvSpPr>
            <p:spPr>
              <a:xfrm>
                <a:off x="2764143" y="3089749"/>
                <a:ext cx="437940" cy="461665"/>
              </a:xfrm>
              <a:prstGeom prst="rect">
                <a:avLst/>
              </a:prstGeom>
              <a:blipFill>
                <a:blip r:embed="rId18"/>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1" name="Rechteck 70">
                <a:extLst>
                  <a:ext uri="{FF2B5EF4-FFF2-40B4-BE49-F238E27FC236}">
                    <a16:creationId xmlns:a16="http://schemas.microsoft.com/office/drawing/2014/main" id="{646A7570-C485-4343-8564-8B80D292DD38}"/>
                  </a:ext>
                </a:extLst>
              </p:cNvPr>
              <p:cNvSpPr/>
              <p:nvPr/>
            </p:nvSpPr>
            <p:spPr>
              <a:xfrm>
                <a:off x="3875787" y="193765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1" name="Rechteck 70">
                <a:extLst>
                  <a:ext uri="{FF2B5EF4-FFF2-40B4-BE49-F238E27FC236}">
                    <a16:creationId xmlns:a16="http://schemas.microsoft.com/office/drawing/2014/main" id="{646A7570-C485-4343-8564-8B80D292DD38}"/>
                  </a:ext>
                </a:extLst>
              </p:cNvPr>
              <p:cNvSpPr>
                <a:spLocks noRot="1" noChangeAspect="1" noMove="1" noResize="1" noEditPoints="1" noAdjustHandles="1" noChangeArrowheads="1" noChangeShapeType="1" noTextEdit="1"/>
              </p:cNvSpPr>
              <p:nvPr/>
            </p:nvSpPr>
            <p:spPr>
              <a:xfrm>
                <a:off x="3875787" y="1937653"/>
                <a:ext cx="437940" cy="461665"/>
              </a:xfrm>
              <a:prstGeom prst="rect">
                <a:avLst/>
              </a:prstGeom>
              <a:blipFill>
                <a:blip r:embed="rId19"/>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2" name="Rechteck 71">
                <a:extLst>
                  <a:ext uri="{FF2B5EF4-FFF2-40B4-BE49-F238E27FC236}">
                    <a16:creationId xmlns:a16="http://schemas.microsoft.com/office/drawing/2014/main" id="{1A353541-1688-42E1-B16A-A26DCE8ED332}"/>
                  </a:ext>
                </a:extLst>
              </p:cNvPr>
              <p:cNvSpPr/>
              <p:nvPr/>
            </p:nvSpPr>
            <p:spPr>
              <a:xfrm>
                <a:off x="3865901" y="413166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2" name="Rechteck 71">
                <a:extLst>
                  <a:ext uri="{FF2B5EF4-FFF2-40B4-BE49-F238E27FC236}">
                    <a16:creationId xmlns:a16="http://schemas.microsoft.com/office/drawing/2014/main" id="{1A353541-1688-42E1-B16A-A26DCE8ED332}"/>
                  </a:ext>
                </a:extLst>
              </p:cNvPr>
              <p:cNvSpPr>
                <a:spLocks noRot="1" noChangeAspect="1" noMove="1" noResize="1" noEditPoints="1" noAdjustHandles="1" noChangeArrowheads="1" noChangeShapeType="1" noTextEdit="1"/>
              </p:cNvSpPr>
              <p:nvPr/>
            </p:nvSpPr>
            <p:spPr>
              <a:xfrm>
                <a:off x="3865901" y="4131663"/>
                <a:ext cx="437940" cy="461665"/>
              </a:xfrm>
              <a:prstGeom prst="rect">
                <a:avLst/>
              </a:prstGeom>
              <a:blipFill>
                <a:blip r:embed="rId20"/>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4" name="Rechteck 73">
                <a:extLst>
                  <a:ext uri="{FF2B5EF4-FFF2-40B4-BE49-F238E27FC236}">
                    <a16:creationId xmlns:a16="http://schemas.microsoft.com/office/drawing/2014/main" id="{7DF83C09-935D-473C-BA38-FD1AEB2F001B}"/>
                  </a:ext>
                </a:extLst>
              </p:cNvPr>
              <p:cNvSpPr/>
              <p:nvPr/>
            </p:nvSpPr>
            <p:spPr>
              <a:xfrm>
                <a:off x="5490869" y="194674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4" name="Rechteck 73">
                <a:extLst>
                  <a:ext uri="{FF2B5EF4-FFF2-40B4-BE49-F238E27FC236}">
                    <a16:creationId xmlns:a16="http://schemas.microsoft.com/office/drawing/2014/main" id="{7DF83C09-935D-473C-BA38-FD1AEB2F001B}"/>
                  </a:ext>
                </a:extLst>
              </p:cNvPr>
              <p:cNvSpPr>
                <a:spLocks noRot="1" noChangeAspect="1" noMove="1" noResize="1" noEditPoints="1" noAdjustHandles="1" noChangeArrowheads="1" noChangeShapeType="1" noTextEdit="1"/>
              </p:cNvSpPr>
              <p:nvPr/>
            </p:nvSpPr>
            <p:spPr>
              <a:xfrm>
                <a:off x="5490869" y="1946745"/>
                <a:ext cx="437940" cy="461665"/>
              </a:xfrm>
              <a:prstGeom prst="rect">
                <a:avLst/>
              </a:prstGeom>
              <a:blipFill>
                <a:blip r:embed="rId21"/>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6" name="Rechteck 75">
                <a:extLst>
                  <a:ext uri="{FF2B5EF4-FFF2-40B4-BE49-F238E27FC236}">
                    <a16:creationId xmlns:a16="http://schemas.microsoft.com/office/drawing/2014/main" id="{90E80C9E-9611-46B2-86F3-D42A2320B109}"/>
                  </a:ext>
                </a:extLst>
              </p:cNvPr>
              <p:cNvSpPr/>
              <p:nvPr/>
            </p:nvSpPr>
            <p:spPr>
              <a:xfrm>
                <a:off x="5415474" y="4131163"/>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6" name="Rechteck 75">
                <a:extLst>
                  <a:ext uri="{FF2B5EF4-FFF2-40B4-BE49-F238E27FC236}">
                    <a16:creationId xmlns:a16="http://schemas.microsoft.com/office/drawing/2014/main" id="{90E80C9E-9611-46B2-86F3-D42A2320B109}"/>
                  </a:ext>
                </a:extLst>
              </p:cNvPr>
              <p:cNvSpPr>
                <a:spLocks noRot="1" noChangeAspect="1" noMove="1" noResize="1" noEditPoints="1" noAdjustHandles="1" noChangeArrowheads="1" noChangeShapeType="1" noTextEdit="1"/>
              </p:cNvSpPr>
              <p:nvPr/>
            </p:nvSpPr>
            <p:spPr>
              <a:xfrm>
                <a:off x="5415474" y="4131163"/>
                <a:ext cx="622285" cy="461665"/>
              </a:xfrm>
              <a:prstGeom prst="rect">
                <a:avLst/>
              </a:prstGeom>
              <a:blipFill>
                <a:blip r:embed="rId22"/>
                <a:stretch>
                  <a:fillRect l="-1961"/>
                </a:stretch>
              </a:blipFill>
            </p:spPr>
            <p:txBody>
              <a:bodyPr/>
              <a:lstStyle/>
              <a:p>
                <a:r>
                  <a:rPr lang="de-AT">
                    <a:noFill/>
                  </a:rPr>
                  <a:t> </a:t>
                </a:r>
              </a:p>
            </p:txBody>
          </p:sp>
        </mc:Fallback>
      </mc:AlternateContent>
    </p:spTree>
    <p:extLst>
      <p:ext uri="{BB962C8B-B14F-4D97-AF65-F5344CB8AC3E}">
        <p14:creationId xmlns:p14="http://schemas.microsoft.com/office/powerpoint/2010/main" val="1547606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noProof="0" dirty="0">
                <a:latin typeface="Calibri" panose="020F0502020204030204" pitchFamily="34" charset="0"/>
                <a:cs typeface="Calibri" panose="020F0502020204030204" pitchFamily="34" charset="0"/>
              </a:rPr>
              <a:t>Adjacency matrix</a:t>
            </a:r>
          </a:p>
        </p:txBody>
      </p:sp>
      <mc:AlternateContent xmlns:mc="http://schemas.openxmlformats.org/markup-compatibility/2006" xmlns:a14="http://schemas.microsoft.com/office/drawing/2010/main">
        <mc:Choice Requires="a14">
          <p:sp>
            <p:nvSpPr>
              <p:cNvPr id="10" name="Textplatzhalter 2">
                <a:extLst>
                  <a:ext uri="{FF2B5EF4-FFF2-40B4-BE49-F238E27FC236}">
                    <a16:creationId xmlns:a16="http://schemas.microsoft.com/office/drawing/2014/main" id="{9254B13C-19D7-4861-A881-548D1903C1E4}"/>
                  </a:ext>
                </a:extLst>
              </p:cNvPr>
              <p:cNvSpPr>
                <a:spLocks noGrp="1"/>
              </p:cNvSpPr>
              <p:nvPr>
                <p:ph type="body" idx="1"/>
              </p:nvPr>
            </p:nvSpPr>
            <p:spPr>
              <a:xfrm>
                <a:off x="457200" y="1276160"/>
                <a:ext cx="8229300" cy="1315040"/>
              </a:xfrm>
            </p:spPr>
            <p:txBody>
              <a:bodyPr/>
              <a:lstStyle/>
              <a:p>
                <a:pPr marL="400050" indent="-285750">
                  <a:spcBef>
                    <a:spcPts val="600"/>
                  </a:spcBef>
                  <a:spcAft>
                    <a:spcPts val="600"/>
                  </a:spcAft>
                  <a:buFont typeface="Wingdings" panose="05000000000000000000" pitchFamily="2" charset="2"/>
                  <a:buChar char="v"/>
                </a:pPr>
                <a:r>
                  <a:rPr lang="de-AT" sz="1800" dirty="0" err="1">
                    <a:latin typeface="+mn-lt"/>
                    <a:ea typeface="Calibri" panose="020F0502020204030204" pitchFamily="34" charset="0"/>
                    <a:cs typeface="Calibri" panose="020F0502020204030204" pitchFamily="34" charset="0"/>
                  </a:rPr>
                  <a:t>Adjacency</a:t>
                </a:r>
                <a:r>
                  <a:rPr lang="de-AT" sz="1800" dirty="0">
                    <a:latin typeface="+mn-lt"/>
                    <a:ea typeface="Calibri" panose="020F0502020204030204" pitchFamily="34" charset="0"/>
                    <a:cs typeface="Calibri" panose="020F0502020204030204" pitchFamily="34" charset="0"/>
                  </a:rPr>
                  <a:t> </a:t>
                </a:r>
                <a:r>
                  <a:rPr lang="de-AT" sz="1800" dirty="0" err="1">
                    <a:latin typeface="+mn-lt"/>
                    <a:ea typeface="Calibri" panose="020F0502020204030204" pitchFamily="34" charset="0"/>
                    <a:cs typeface="Calibri" panose="020F0502020204030204" pitchFamily="34" charset="0"/>
                  </a:rPr>
                  <a:t>matrices</a:t>
                </a:r>
                <a:r>
                  <a:rPr lang="de-AT" sz="1800" dirty="0">
                    <a:latin typeface="+mn-lt"/>
                    <a:ea typeface="Calibri" panose="020F0502020204030204" pitchFamily="34" charset="0"/>
                    <a:cs typeface="Calibri" panose="020F0502020204030204" pitchFamily="34" charset="0"/>
                  </a:rPr>
                  <a:t> </a:t>
                </a:r>
                <a:r>
                  <a:rPr lang="de-AT" sz="1800" dirty="0" err="1">
                    <a:latin typeface="+mn-lt"/>
                    <a:ea typeface="Calibri" panose="020F0502020204030204" pitchFamily="34" charset="0"/>
                    <a:cs typeface="Calibri" panose="020F0502020204030204" pitchFamily="34" charset="0"/>
                  </a:rPr>
                  <a:t>can</a:t>
                </a:r>
                <a:r>
                  <a:rPr lang="de-AT" sz="1800" dirty="0">
                    <a:latin typeface="+mn-lt"/>
                    <a:ea typeface="Calibri" panose="020F0502020204030204" pitchFamily="34" charset="0"/>
                    <a:cs typeface="Calibri" panose="020F0502020204030204" pitchFamily="34" charset="0"/>
                  </a:rPr>
                  <a:t> </a:t>
                </a:r>
                <a:r>
                  <a:rPr lang="de-AT" sz="1800" dirty="0" err="1">
                    <a:latin typeface="+mn-lt"/>
                    <a:ea typeface="Calibri" panose="020F0502020204030204" pitchFamily="34" charset="0"/>
                    <a:cs typeface="Calibri" panose="020F0502020204030204" pitchFamily="34" charset="0"/>
                  </a:rPr>
                  <a:t>be</a:t>
                </a:r>
                <a:r>
                  <a:rPr lang="de-AT" sz="1800" dirty="0">
                    <a:latin typeface="+mn-lt"/>
                    <a:ea typeface="Calibri" panose="020F0502020204030204" pitchFamily="34" charset="0"/>
                    <a:cs typeface="Calibri" panose="020F0502020204030204" pitchFamily="34" charset="0"/>
                  </a:rPr>
                  <a:t> also </a:t>
                </a:r>
                <a:r>
                  <a:rPr lang="de-AT" sz="1800" dirty="0" err="1">
                    <a:latin typeface="+mn-lt"/>
                    <a:ea typeface="Calibri" panose="020F0502020204030204" pitchFamily="34" charset="0"/>
                    <a:cs typeface="Calibri" panose="020F0502020204030204" pitchFamily="34" charset="0"/>
                  </a:rPr>
                  <a:t>used</a:t>
                </a:r>
                <a:r>
                  <a:rPr lang="de-AT" sz="1800" dirty="0">
                    <a:latin typeface="+mn-lt"/>
                    <a:ea typeface="Calibri" panose="020F0502020204030204" pitchFamily="34" charset="0"/>
                    <a:cs typeface="Calibri" panose="020F0502020204030204" pitchFamily="34" charset="0"/>
                  </a:rPr>
                  <a:t> </a:t>
                </a:r>
                <a:r>
                  <a:rPr lang="de-AT" sz="1800" dirty="0" err="1">
                    <a:latin typeface="+mn-lt"/>
                    <a:ea typeface="Calibri" panose="020F0502020204030204" pitchFamily="34" charset="0"/>
                    <a:cs typeface="Calibri" panose="020F0502020204030204" pitchFamily="34" charset="0"/>
                  </a:rPr>
                  <a:t>to</a:t>
                </a:r>
                <a:r>
                  <a:rPr lang="de-AT" sz="1800" dirty="0">
                    <a:latin typeface="+mn-lt"/>
                    <a:ea typeface="Calibri" panose="020F0502020204030204" pitchFamily="34" charset="0"/>
                    <a:cs typeface="Calibri" panose="020F0502020204030204" pitchFamily="34" charset="0"/>
                  </a:rPr>
                  <a:t> </a:t>
                </a:r>
                <a:r>
                  <a:rPr lang="de-AT" sz="1800" dirty="0" err="1">
                    <a:latin typeface="+mn-lt"/>
                    <a:ea typeface="Calibri" panose="020F0502020204030204" pitchFamily="34" charset="0"/>
                    <a:cs typeface="Calibri" panose="020F0502020204030204" pitchFamily="34" charset="0"/>
                  </a:rPr>
                  <a:t>represent</a:t>
                </a:r>
                <a:r>
                  <a:rPr lang="de-AT" sz="1800" dirty="0">
                    <a:latin typeface="+mn-lt"/>
                    <a:ea typeface="Calibri" panose="020F0502020204030204" pitchFamily="34" charset="0"/>
                    <a:cs typeface="Calibri" panose="020F0502020204030204" pitchFamily="34" charset="0"/>
                  </a:rPr>
                  <a:t> </a:t>
                </a:r>
                <a:r>
                  <a:rPr lang="de-AT" sz="1800" dirty="0" err="1">
                    <a:latin typeface="+mn-lt"/>
                    <a:ea typeface="Calibri" panose="020F0502020204030204" pitchFamily="34" charset="0"/>
                    <a:cs typeface="Calibri" panose="020F0502020204030204" pitchFamily="34" charset="0"/>
                  </a:rPr>
                  <a:t>directed</a:t>
                </a:r>
                <a:r>
                  <a:rPr lang="de-AT" sz="1800" dirty="0">
                    <a:latin typeface="+mn-lt"/>
                    <a:ea typeface="Calibri" panose="020F0502020204030204" pitchFamily="34" charset="0"/>
                    <a:cs typeface="Calibri" panose="020F0502020204030204" pitchFamily="34" charset="0"/>
                  </a:rPr>
                  <a:t> </a:t>
                </a:r>
                <a:r>
                  <a:rPr lang="de-AT" sz="1800" dirty="0" err="1">
                    <a:latin typeface="+mn-lt"/>
                    <a:ea typeface="Calibri" panose="020F0502020204030204" pitchFamily="34" charset="0"/>
                    <a:cs typeface="Calibri" panose="020F0502020204030204" pitchFamily="34" charset="0"/>
                  </a:rPr>
                  <a:t>graphs</a:t>
                </a:r>
                <a:endParaRPr lang="de-AT" sz="1800" i="1" dirty="0">
                  <a:latin typeface="+mn-lt"/>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14:m>
                  <m:oMath xmlns:m="http://schemas.openxmlformats.org/officeDocument/2006/math">
                    <m:r>
                      <a:rPr lang="de-AT" sz="1800" i="1" dirty="0">
                        <a:latin typeface="Cambria Math" panose="02040503050406030204" pitchFamily="18" charset="0"/>
                        <a:ea typeface="Calibri" panose="020F0502020204030204" pitchFamily="34" charset="0"/>
                        <a:cs typeface="Calibri" panose="020F0502020204030204" pitchFamily="34" charset="0"/>
                      </a:rPr>
                      <m:t>𝑉</m:t>
                    </m:r>
                    <m:r>
                      <a:rPr lang="de-AT" sz="1800" i="1" dirty="0">
                        <a:latin typeface="Cambria Math" panose="02040503050406030204" pitchFamily="18" charset="0"/>
                        <a:ea typeface="Calibri" panose="020F0502020204030204" pitchFamily="34" charset="0"/>
                        <a:cs typeface="Calibri" panose="020F0502020204030204" pitchFamily="34" charset="0"/>
                      </a:rPr>
                      <m:t> = {1, 2, 3, 4, 5}</m:t>
                    </m:r>
                  </m:oMath>
                </a14:m>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14:m>
                  <m:oMath xmlns:m="http://schemas.openxmlformats.org/officeDocument/2006/math">
                    <m:r>
                      <a:rPr lang="de-AT" sz="1800" i="1" dirty="0">
                        <a:latin typeface="Cambria Math" panose="02040503050406030204" pitchFamily="18" charset="0"/>
                        <a:ea typeface="Calibri" panose="020F0502020204030204" pitchFamily="34" charset="0"/>
                        <a:cs typeface="Calibri" panose="020F0502020204030204" pitchFamily="34" charset="0"/>
                      </a:rPr>
                      <m:t>𝐸</m:t>
                    </m:r>
                    <m:r>
                      <a:rPr lang="de-AT" sz="1800" i="1" dirty="0">
                        <a:latin typeface="Cambria Math" panose="02040503050406030204" pitchFamily="18" charset="0"/>
                        <a:ea typeface="Calibri" panose="020F0502020204030204" pitchFamily="34" charset="0"/>
                        <a:cs typeface="Calibri" panose="020F0502020204030204" pitchFamily="34" charset="0"/>
                      </a:rPr>
                      <m:t> ={</m:t>
                    </m:r>
                    <m:d>
                      <m:dPr>
                        <m:ctrlPr>
                          <a:rPr lang="de-AT" sz="1800" i="1" dirty="0">
                            <a:latin typeface="Cambria Math" panose="02040503050406030204" pitchFamily="18" charset="0"/>
                            <a:ea typeface="Calibri" panose="020F0502020204030204" pitchFamily="34" charset="0"/>
                            <a:cs typeface="Calibri" panose="020F0502020204030204" pitchFamily="34" charset="0"/>
                          </a:rPr>
                        </m:ctrlPr>
                      </m:dPr>
                      <m:e>
                        <m:r>
                          <a:rPr lang="de-AT" sz="1800" i="1" dirty="0">
                            <a:latin typeface="Cambria Math" panose="02040503050406030204" pitchFamily="18" charset="0"/>
                            <a:ea typeface="Calibri" panose="020F0502020204030204" pitchFamily="34" charset="0"/>
                            <a:cs typeface="Calibri" panose="020F0502020204030204" pitchFamily="34" charset="0"/>
                          </a:rPr>
                          <m:t>1, 3</m:t>
                        </m:r>
                      </m:e>
                    </m:d>
                    <m:r>
                      <a:rPr lang="de-AT" sz="1800" i="1" dirty="0">
                        <a:latin typeface="Cambria Math" panose="02040503050406030204" pitchFamily="18" charset="0"/>
                        <a:ea typeface="Calibri" panose="020F0502020204030204" pitchFamily="34" charset="0"/>
                        <a:cs typeface="Calibri" panose="020F0502020204030204" pitchFamily="34" charset="0"/>
                      </a:rPr>
                      <m:t>, </m:t>
                    </m:r>
                    <m:d>
                      <m:dPr>
                        <m:ctrlPr>
                          <a:rPr lang="de-AT" sz="1800" i="1" dirty="0">
                            <a:latin typeface="Cambria Math" panose="02040503050406030204" pitchFamily="18" charset="0"/>
                            <a:ea typeface="Calibri" panose="020F0502020204030204" pitchFamily="34" charset="0"/>
                            <a:cs typeface="Calibri" panose="020F0502020204030204" pitchFamily="34" charset="0"/>
                          </a:rPr>
                        </m:ctrlPr>
                      </m:dPr>
                      <m:e>
                        <m:r>
                          <a:rPr lang="de-AT" sz="1800" i="1" dirty="0">
                            <a:latin typeface="Cambria Math" panose="02040503050406030204" pitchFamily="18" charset="0"/>
                            <a:ea typeface="Calibri" panose="020F0502020204030204" pitchFamily="34" charset="0"/>
                            <a:cs typeface="Calibri" panose="020F0502020204030204" pitchFamily="34" charset="0"/>
                          </a:rPr>
                          <m:t>2, 1</m:t>
                        </m:r>
                      </m:e>
                    </m:d>
                    <m:r>
                      <a:rPr lang="de-AT" sz="1800" i="1" dirty="0">
                        <a:latin typeface="Cambria Math" panose="02040503050406030204" pitchFamily="18" charset="0"/>
                        <a:ea typeface="Calibri" panose="020F0502020204030204" pitchFamily="34" charset="0"/>
                        <a:cs typeface="Calibri" panose="020F0502020204030204" pitchFamily="34" charset="0"/>
                      </a:rPr>
                      <m:t>, </m:t>
                    </m:r>
                    <m:d>
                      <m:dPr>
                        <m:ctrlPr>
                          <a:rPr lang="de-AT" sz="1800" i="1" dirty="0">
                            <a:latin typeface="Cambria Math" panose="02040503050406030204" pitchFamily="18" charset="0"/>
                            <a:ea typeface="Calibri" panose="020F0502020204030204" pitchFamily="34" charset="0"/>
                            <a:cs typeface="Calibri" panose="020F0502020204030204" pitchFamily="34" charset="0"/>
                          </a:rPr>
                        </m:ctrlPr>
                      </m:dPr>
                      <m:e>
                        <m:r>
                          <a:rPr lang="de-AT" sz="1800" i="1" dirty="0">
                            <a:latin typeface="Cambria Math" panose="02040503050406030204" pitchFamily="18" charset="0"/>
                            <a:ea typeface="Calibri" panose="020F0502020204030204" pitchFamily="34" charset="0"/>
                            <a:cs typeface="Calibri" panose="020F0502020204030204" pitchFamily="34" charset="0"/>
                          </a:rPr>
                          <m:t>2, 3</m:t>
                        </m:r>
                      </m:e>
                    </m:d>
                    <m:r>
                      <a:rPr lang="de-AT" sz="1800" i="1" dirty="0">
                        <a:latin typeface="Cambria Math" panose="02040503050406030204" pitchFamily="18" charset="0"/>
                        <a:ea typeface="Calibri" panose="020F0502020204030204" pitchFamily="34" charset="0"/>
                        <a:cs typeface="Calibri" panose="020F0502020204030204" pitchFamily="34" charset="0"/>
                      </a:rPr>
                      <m:t>, </m:t>
                    </m:r>
                    <m:d>
                      <m:dPr>
                        <m:ctrlPr>
                          <a:rPr lang="de-AT" sz="1800" i="1" dirty="0">
                            <a:latin typeface="Cambria Math" panose="02040503050406030204" pitchFamily="18" charset="0"/>
                            <a:ea typeface="Calibri" panose="020F0502020204030204" pitchFamily="34" charset="0"/>
                            <a:cs typeface="Calibri" panose="020F0502020204030204" pitchFamily="34" charset="0"/>
                          </a:rPr>
                        </m:ctrlPr>
                      </m:dPr>
                      <m:e>
                        <m:r>
                          <a:rPr lang="de-AT" sz="1800" i="1" dirty="0">
                            <a:latin typeface="Cambria Math" panose="02040503050406030204" pitchFamily="18" charset="0"/>
                            <a:ea typeface="Calibri" panose="020F0502020204030204" pitchFamily="34" charset="0"/>
                            <a:cs typeface="Calibri" panose="020F0502020204030204" pitchFamily="34" charset="0"/>
                          </a:rPr>
                          <m:t>2, 5</m:t>
                        </m:r>
                      </m:e>
                    </m:d>
                    <m:r>
                      <a:rPr lang="de-AT" sz="1800" i="1" dirty="0">
                        <a:latin typeface="Cambria Math" panose="02040503050406030204" pitchFamily="18" charset="0"/>
                        <a:ea typeface="Calibri" panose="020F0502020204030204" pitchFamily="34" charset="0"/>
                        <a:cs typeface="Calibri" panose="020F0502020204030204" pitchFamily="34" charset="0"/>
                      </a:rPr>
                      <m:t>, </m:t>
                    </m:r>
                    <m:d>
                      <m:dPr>
                        <m:ctrlPr>
                          <a:rPr lang="de-AT" sz="1800" i="1" dirty="0">
                            <a:latin typeface="Cambria Math" panose="02040503050406030204" pitchFamily="18" charset="0"/>
                            <a:ea typeface="Calibri" panose="020F0502020204030204" pitchFamily="34" charset="0"/>
                            <a:cs typeface="Calibri" panose="020F0502020204030204" pitchFamily="34" charset="0"/>
                          </a:rPr>
                        </m:ctrlPr>
                      </m:dPr>
                      <m:e>
                        <m:r>
                          <a:rPr lang="de-AT" sz="1800" i="1" dirty="0">
                            <a:latin typeface="Cambria Math" panose="02040503050406030204" pitchFamily="18" charset="0"/>
                            <a:ea typeface="Calibri" panose="020F0502020204030204" pitchFamily="34" charset="0"/>
                            <a:cs typeface="Calibri" panose="020F0502020204030204" pitchFamily="34" charset="0"/>
                          </a:rPr>
                          <m:t>3, 2</m:t>
                        </m:r>
                      </m:e>
                    </m:d>
                    <m:r>
                      <a:rPr lang="de-AT" sz="1800" i="1" dirty="0">
                        <a:latin typeface="Cambria Math" panose="02040503050406030204" pitchFamily="18" charset="0"/>
                        <a:ea typeface="Calibri" panose="020F0502020204030204" pitchFamily="34" charset="0"/>
                        <a:cs typeface="Calibri" panose="020F0502020204030204" pitchFamily="34" charset="0"/>
                      </a:rPr>
                      <m:t>, </m:t>
                    </m:r>
                    <m:d>
                      <m:dPr>
                        <m:ctrlPr>
                          <a:rPr lang="de-AT" sz="1800" i="1" dirty="0">
                            <a:latin typeface="Cambria Math" panose="02040503050406030204" pitchFamily="18" charset="0"/>
                            <a:ea typeface="Calibri" panose="020F0502020204030204" pitchFamily="34" charset="0"/>
                            <a:cs typeface="Calibri" panose="020F0502020204030204" pitchFamily="34" charset="0"/>
                          </a:rPr>
                        </m:ctrlPr>
                      </m:dPr>
                      <m:e>
                        <m:r>
                          <a:rPr lang="de-AT" sz="1800" i="1" dirty="0">
                            <a:latin typeface="Cambria Math" panose="02040503050406030204" pitchFamily="18" charset="0"/>
                            <a:ea typeface="Calibri" panose="020F0502020204030204" pitchFamily="34" charset="0"/>
                            <a:cs typeface="Calibri" panose="020F0502020204030204" pitchFamily="34" charset="0"/>
                          </a:rPr>
                          <m:t>4, 1</m:t>
                        </m:r>
                      </m:e>
                    </m:d>
                    <m:r>
                      <a:rPr lang="de-AT" sz="1800" i="1" dirty="0">
                        <a:latin typeface="Cambria Math" panose="02040503050406030204" pitchFamily="18" charset="0"/>
                        <a:ea typeface="Calibri" panose="020F0502020204030204" pitchFamily="34" charset="0"/>
                        <a:cs typeface="Calibri" panose="020F0502020204030204" pitchFamily="34" charset="0"/>
                      </a:rPr>
                      <m:t>, </m:t>
                    </m:r>
                    <m:d>
                      <m:dPr>
                        <m:ctrlPr>
                          <a:rPr lang="de-AT" sz="1800" i="1" dirty="0">
                            <a:latin typeface="Cambria Math" panose="02040503050406030204" pitchFamily="18" charset="0"/>
                            <a:ea typeface="Calibri" panose="020F0502020204030204" pitchFamily="34" charset="0"/>
                            <a:cs typeface="Calibri" panose="020F0502020204030204" pitchFamily="34" charset="0"/>
                          </a:rPr>
                        </m:ctrlPr>
                      </m:dPr>
                      <m:e>
                        <m:r>
                          <a:rPr lang="de-AT" sz="1800" i="1" dirty="0">
                            <a:latin typeface="Cambria Math" panose="02040503050406030204" pitchFamily="18" charset="0"/>
                            <a:ea typeface="Calibri" panose="020F0502020204030204" pitchFamily="34" charset="0"/>
                            <a:cs typeface="Calibri" panose="020F0502020204030204" pitchFamily="34" charset="0"/>
                          </a:rPr>
                          <m:t>4, 5</m:t>
                        </m:r>
                      </m:e>
                    </m:d>
                    <m:r>
                      <a:rPr lang="de-AT" sz="1800" i="1" dirty="0">
                        <a:latin typeface="Cambria Math" panose="02040503050406030204" pitchFamily="18" charset="0"/>
                        <a:ea typeface="Calibri" panose="020F0502020204030204" pitchFamily="34" charset="0"/>
                        <a:cs typeface="Calibri" panose="020F0502020204030204" pitchFamily="34" charset="0"/>
                      </a:rPr>
                      <m:t>, </m:t>
                    </m:r>
                    <m:d>
                      <m:dPr>
                        <m:ctrlPr>
                          <a:rPr lang="de-AT" sz="1800" i="1" dirty="0">
                            <a:latin typeface="Cambria Math" panose="02040503050406030204" pitchFamily="18" charset="0"/>
                            <a:ea typeface="Calibri" panose="020F0502020204030204" pitchFamily="34" charset="0"/>
                            <a:cs typeface="Calibri" panose="020F0502020204030204" pitchFamily="34" charset="0"/>
                          </a:rPr>
                        </m:ctrlPr>
                      </m:dPr>
                      <m:e>
                        <m:r>
                          <a:rPr lang="de-AT" sz="1800" i="1" dirty="0">
                            <a:latin typeface="Cambria Math" panose="02040503050406030204" pitchFamily="18" charset="0"/>
                            <a:ea typeface="Calibri" panose="020F0502020204030204" pitchFamily="34" charset="0"/>
                            <a:cs typeface="Calibri" panose="020F0502020204030204" pitchFamily="34" charset="0"/>
                          </a:rPr>
                          <m:t>5, 2</m:t>
                        </m:r>
                      </m:e>
                    </m:d>
                    <m:r>
                      <a:rPr lang="de-AT" sz="1800" i="1" dirty="0">
                        <a:latin typeface="Cambria Math" panose="02040503050406030204" pitchFamily="18" charset="0"/>
                        <a:ea typeface="Calibri" panose="020F0502020204030204" pitchFamily="34" charset="0"/>
                        <a:cs typeface="Calibri" panose="020F0502020204030204" pitchFamily="34" charset="0"/>
                      </a:rPr>
                      <m:t>, (5, 3)}</m:t>
                    </m:r>
                  </m:oMath>
                </a14:m>
                <a:endParaRPr lang="de-AT" sz="1800"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0" name="Textplatzhalter 2">
                <a:extLst>
                  <a:ext uri="{FF2B5EF4-FFF2-40B4-BE49-F238E27FC236}">
                    <a16:creationId xmlns:a16="http://schemas.microsoft.com/office/drawing/2014/main" id="{9254B13C-19D7-4861-A881-548D1903C1E4}"/>
                  </a:ext>
                </a:extLst>
              </p:cNvPr>
              <p:cNvSpPr>
                <a:spLocks noGrp="1" noRot="1" noChangeAspect="1" noMove="1" noResize="1" noEditPoints="1" noAdjustHandles="1" noChangeArrowheads="1" noChangeShapeType="1" noTextEdit="1"/>
              </p:cNvSpPr>
              <p:nvPr>
                <p:ph type="body" idx="1"/>
              </p:nvPr>
            </p:nvSpPr>
            <p:spPr>
              <a:xfrm>
                <a:off x="457200" y="1276160"/>
                <a:ext cx="8229300" cy="1315040"/>
              </a:xfrm>
              <a:blipFill>
                <a:blip r:embed="rId3"/>
                <a:stretch>
                  <a:fillRect b="-1389"/>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12" name="Textfeld 11">
                <a:extLst>
                  <a:ext uri="{FF2B5EF4-FFF2-40B4-BE49-F238E27FC236}">
                    <a16:creationId xmlns:a16="http://schemas.microsoft.com/office/drawing/2014/main" id="{9ECBF27E-DB00-48C8-88E9-194B581855F1}"/>
                  </a:ext>
                </a:extLst>
              </p:cNvPr>
              <p:cNvSpPr txBox="1"/>
              <p:nvPr/>
            </p:nvSpPr>
            <p:spPr>
              <a:xfrm>
                <a:off x="965200" y="3075634"/>
                <a:ext cx="736933" cy="1315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de-AT" sz="1800" i="1" smtClean="0">
                              <a:latin typeface="Cambria Math" panose="02040503050406030204" pitchFamily="18" charset="0"/>
                            </a:rPr>
                          </m:ctrlPr>
                        </m:dPr>
                        <m:e>
                          <m:m>
                            <m:mPr>
                              <m:mcs>
                                <m:mc>
                                  <m:mcPr>
                                    <m:count m:val="2"/>
                                    <m:mcJc m:val="center"/>
                                  </m:mcPr>
                                </m:mc>
                              </m:mcs>
                              <m:ctrlPr>
                                <a:rPr lang="de-AT" sz="1800" i="1" smtClean="0">
                                  <a:latin typeface="Cambria Math" panose="02040503050406030204" pitchFamily="18" charset="0"/>
                                </a:rPr>
                              </m:ctrlPr>
                            </m:mPr>
                            <m:mr>
                              <m:e>
                                <m:m>
                                  <m:mPr>
                                    <m:mcs>
                                      <m:mc>
                                        <m:mcPr>
                                          <m:count m:val="3"/>
                                          <m:mcJc m:val="center"/>
                                        </m:mcPr>
                                      </m:mc>
                                    </m:mcs>
                                    <m:ctrlPr>
                                      <a:rPr lang="de-AT" sz="1800" i="1" smtClean="0">
                                        <a:latin typeface="Cambria Math" panose="02040503050406030204" pitchFamily="18" charset="0"/>
                                      </a:rPr>
                                    </m:ctrlPr>
                                  </m:mPr>
                                  <m:mr>
                                    <m:e>
                                      <m:r>
                                        <m:rPr>
                                          <m:brk m:alnAt="7"/>
                                        </m:rPr>
                                        <a:rPr lang="de-AT" sz="1800" b="0" i="1" smtClean="0">
                                          <a:latin typeface="Cambria Math" panose="02040503050406030204" pitchFamily="18" charset="0"/>
                                        </a:rPr>
                                        <m:t>0</m:t>
                                      </m:r>
                                    </m:e>
                                    <m:e>
                                      <m:r>
                                        <a:rPr lang="de-AT" sz="1800" b="0" i="1" smtClean="0">
                                          <a:latin typeface="Cambria Math" panose="02040503050406030204" pitchFamily="18" charset="0"/>
                                        </a:rPr>
                                        <m:t>1</m:t>
                                      </m:r>
                                    </m:e>
                                    <m:e>
                                      <m:r>
                                        <a:rPr lang="de-AT" sz="1800" b="0" i="1" smtClean="0">
                                          <a:latin typeface="Cambria Math" panose="02040503050406030204" pitchFamily="18" charset="0"/>
                                        </a:rPr>
                                        <m:t>0</m:t>
                                      </m:r>
                                    </m:e>
                                  </m:mr>
                                  <m:mr>
                                    <m:e>
                                      <m:r>
                                        <a:rPr lang="de-AT" sz="1800" b="0" i="1" smtClean="0">
                                          <a:latin typeface="Cambria Math" panose="02040503050406030204" pitchFamily="18" charset="0"/>
                                        </a:rPr>
                                        <m:t>0</m:t>
                                      </m:r>
                                    </m:e>
                                    <m:e>
                                      <m:r>
                                        <a:rPr lang="de-AT" sz="1800" b="0" i="1" smtClean="0">
                                          <a:latin typeface="Cambria Math" panose="02040503050406030204" pitchFamily="18" charset="0"/>
                                        </a:rPr>
                                        <m:t>0</m:t>
                                      </m:r>
                                    </m:e>
                                    <m:e>
                                      <m:r>
                                        <a:rPr lang="de-AT" sz="1800" b="0" i="1" smtClean="0">
                                          <a:latin typeface="Cambria Math" panose="02040503050406030204" pitchFamily="18" charset="0"/>
                                        </a:rPr>
                                        <m:t>1</m:t>
                                      </m:r>
                                    </m:e>
                                  </m:mr>
                                  <m:mr>
                                    <m:e>
                                      <m:r>
                                        <a:rPr lang="de-AT" sz="1800" b="0" i="1" smtClean="0">
                                          <a:latin typeface="Cambria Math" panose="02040503050406030204" pitchFamily="18" charset="0"/>
                                        </a:rPr>
                                        <m:t>1</m:t>
                                      </m:r>
                                    </m:e>
                                    <m:e>
                                      <m:r>
                                        <a:rPr lang="de-AT" sz="1800" b="0" i="1" smtClean="0">
                                          <a:latin typeface="Cambria Math" panose="02040503050406030204" pitchFamily="18" charset="0"/>
                                        </a:rPr>
                                        <m:t>1</m:t>
                                      </m:r>
                                    </m:e>
                                    <m:e>
                                      <m:r>
                                        <a:rPr lang="de-AT" sz="1800" b="0" i="1" smtClean="0">
                                          <a:latin typeface="Cambria Math" panose="02040503050406030204" pitchFamily="18" charset="0"/>
                                        </a:rPr>
                                        <m:t>0</m:t>
                                      </m:r>
                                    </m:e>
                                  </m:mr>
                                </m:m>
                              </m:e>
                              <m:e>
                                <m:m>
                                  <m:mPr>
                                    <m:mcs>
                                      <m:mc>
                                        <m:mcPr>
                                          <m:count m:val="2"/>
                                          <m:mcJc m:val="center"/>
                                        </m:mcPr>
                                      </m:mc>
                                    </m:mcs>
                                    <m:ctrlPr>
                                      <a:rPr lang="de-AT" sz="1800" i="1" smtClean="0">
                                        <a:latin typeface="Cambria Math" panose="02040503050406030204" pitchFamily="18" charset="0"/>
                                      </a:rPr>
                                    </m:ctrlPr>
                                  </m:mPr>
                                  <m:mr>
                                    <m:e>
                                      <m:r>
                                        <m:rPr>
                                          <m:brk m:alnAt="7"/>
                                        </m:rPr>
                                        <a:rPr lang="de-AT" sz="1800" b="0" i="1" smtClean="0">
                                          <a:latin typeface="Cambria Math" panose="02040503050406030204" pitchFamily="18" charset="0"/>
                                        </a:rPr>
                                        <m:t>1</m:t>
                                      </m:r>
                                    </m:e>
                                    <m:e>
                                      <m:r>
                                        <a:rPr lang="de-AT" sz="1800" b="0" i="1" smtClean="0">
                                          <a:latin typeface="Cambria Math" panose="02040503050406030204" pitchFamily="18" charset="0"/>
                                        </a:rPr>
                                        <m:t>0</m:t>
                                      </m:r>
                                    </m:e>
                                  </m:mr>
                                  <m:mr>
                                    <m:e>
                                      <m:r>
                                        <a:rPr lang="de-AT" sz="1800" b="0" i="1" smtClean="0">
                                          <a:latin typeface="Cambria Math" panose="02040503050406030204" pitchFamily="18" charset="0"/>
                                        </a:rPr>
                                        <m:t>0</m:t>
                                      </m:r>
                                    </m:e>
                                    <m:e>
                                      <m:r>
                                        <a:rPr lang="de-AT" sz="1800" b="0" i="1" smtClean="0">
                                          <a:latin typeface="Cambria Math" panose="02040503050406030204" pitchFamily="18" charset="0"/>
                                        </a:rPr>
                                        <m:t>1</m:t>
                                      </m:r>
                                    </m:e>
                                  </m:mr>
                                  <m:mr>
                                    <m:e>
                                      <m:r>
                                        <a:rPr lang="de-AT" sz="1800" b="0" i="1" smtClean="0">
                                          <a:latin typeface="Cambria Math" panose="02040503050406030204" pitchFamily="18" charset="0"/>
                                        </a:rPr>
                                        <m:t>0</m:t>
                                      </m:r>
                                    </m:e>
                                    <m:e>
                                      <m:r>
                                        <a:rPr lang="de-AT" sz="1800" b="0" i="1" smtClean="0">
                                          <a:latin typeface="Cambria Math" panose="02040503050406030204" pitchFamily="18" charset="0"/>
                                        </a:rPr>
                                        <m:t>1</m:t>
                                      </m:r>
                                    </m:e>
                                  </m:mr>
                                </m:m>
                              </m:e>
                            </m:mr>
                            <m:mr>
                              <m:e>
                                <m:m>
                                  <m:mPr>
                                    <m:mcs>
                                      <m:mc>
                                        <m:mcPr>
                                          <m:count m:val="3"/>
                                          <m:mcJc m:val="center"/>
                                        </m:mcPr>
                                      </m:mc>
                                    </m:mcs>
                                    <m:ctrlPr>
                                      <a:rPr lang="de-AT" sz="1800" i="1" smtClean="0">
                                        <a:latin typeface="Cambria Math" panose="02040503050406030204" pitchFamily="18" charset="0"/>
                                      </a:rPr>
                                    </m:ctrlPr>
                                  </m:mPr>
                                  <m:mr>
                                    <m:e>
                                      <m:r>
                                        <m:rPr>
                                          <m:brk m:alnAt="7"/>
                                        </m:rPr>
                                        <a:rPr lang="de-AT" sz="1800" b="0" i="1" smtClean="0">
                                          <a:latin typeface="Cambria Math" panose="02040503050406030204" pitchFamily="18" charset="0"/>
                                        </a:rPr>
                                        <m:t>0</m:t>
                                      </m:r>
                                    </m:e>
                                    <m:e>
                                      <m:r>
                                        <a:rPr lang="de-AT" sz="1800" b="0" i="1" smtClean="0">
                                          <a:latin typeface="Cambria Math" panose="02040503050406030204" pitchFamily="18" charset="0"/>
                                        </a:rPr>
                                        <m:t>0</m:t>
                                      </m:r>
                                    </m:e>
                                    <m:e>
                                      <m:r>
                                        <a:rPr lang="de-AT" sz="1800" b="0" i="1" smtClean="0">
                                          <a:latin typeface="Cambria Math" panose="02040503050406030204" pitchFamily="18" charset="0"/>
                                        </a:rPr>
                                        <m:t>0</m:t>
                                      </m:r>
                                    </m:e>
                                  </m:mr>
                                  <m:mr>
                                    <m:e>
                                      <m:r>
                                        <a:rPr lang="de-AT" sz="1800" b="0" i="1" smtClean="0">
                                          <a:latin typeface="Cambria Math" panose="02040503050406030204" pitchFamily="18" charset="0"/>
                                        </a:rPr>
                                        <m:t>0</m:t>
                                      </m:r>
                                    </m:e>
                                    <m:e>
                                      <m:r>
                                        <a:rPr lang="de-AT" sz="1800" b="0" i="1" smtClean="0">
                                          <a:latin typeface="Cambria Math" panose="02040503050406030204" pitchFamily="18" charset="0"/>
                                        </a:rPr>
                                        <m:t>1</m:t>
                                      </m:r>
                                    </m:e>
                                    <m:e>
                                      <m:r>
                                        <a:rPr lang="de-AT" sz="1800" b="0" i="1" smtClean="0">
                                          <a:latin typeface="Cambria Math" panose="02040503050406030204" pitchFamily="18" charset="0"/>
                                        </a:rPr>
                                        <m:t>0</m:t>
                                      </m:r>
                                    </m:e>
                                  </m:mr>
                                </m:m>
                              </m:e>
                              <m:e>
                                <m:m>
                                  <m:mPr>
                                    <m:mcs>
                                      <m:mc>
                                        <m:mcPr>
                                          <m:count m:val="2"/>
                                          <m:mcJc m:val="center"/>
                                        </m:mcPr>
                                      </m:mc>
                                    </m:mcs>
                                    <m:ctrlPr>
                                      <a:rPr lang="de-AT" sz="1800" i="1" smtClean="0">
                                        <a:latin typeface="Cambria Math" panose="02040503050406030204" pitchFamily="18" charset="0"/>
                                      </a:rPr>
                                    </m:ctrlPr>
                                  </m:mPr>
                                  <m:mr>
                                    <m:e>
                                      <m:r>
                                        <m:rPr>
                                          <m:brk m:alnAt="7"/>
                                        </m:rPr>
                                        <a:rPr lang="de-AT" sz="1800" b="0" i="1" smtClean="0">
                                          <a:latin typeface="Cambria Math" panose="02040503050406030204" pitchFamily="18" charset="0"/>
                                        </a:rPr>
                                        <m:t>0</m:t>
                                      </m:r>
                                    </m:e>
                                    <m:e>
                                      <m:r>
                                        <a:rPr lang="de-AT" sz="1800" b="0" i="1" smtClean="0">
                                          <a:latin typeface="Cambria Math" panose="02040503050406030204" pitchFamily="18" charset="0"/>
                                        </a:rPr>
                                        <m:t>0</m:t>
                                      </m:r>
                                    </m:e>
                                  </m:mr>
                                  <m:mr>
                                    <m:e>
                                      <m:r>
                                        <a:rPr lang="de-AT" sz="1800" b="0" i="1" smtClean="0">
                                          <a:latin typeface="Cambria Math" panose="02040503050406030204" pitchFamily="18" charset="0"/>
                                        </a:rPr>
                                        <m:t>1</m:t>
                                      </m:r>
                                    </m:e>
                                    <m:e>
                                      <m:r>
                                        <a:rPr lang="de-AT" sz="1800" b="0" i="1" smtClean="0">
                                          <a:latin typeface="Cambria Math" panose="02040503050406030204" pitchFamily="18" charset="0"/>
                                        </a:rPr>
                                        <m:t>0</m:t>
                                      </m:r>
                                    </m:e>
                                  </m:mr>
                                </m:m>
                              </m:e>
                            </m:mr>
                          </m:m>
                        </m:e>
                      </m:d>
                    </m:oMath>
                  </m:oMathPara>
                </a14:m>
                <a:endParaRPr lang="de-AT" sz="1800" dirty="0"/>
              </a:p>
            </p:txBody>
          </p:sp>
        </mc:Choice>
        <mc:Fallback xmlns="">
          <p:sp>
            <p:nvSpPr>
              <p:cNvPr id="12" name="Textfeld 11">
                <a:extLst>
                  <a:ext uri="{FF2B5EF4-FFF2-40B4-BE49-F238E27FC236}">
                    <a16:creationId xmlns:a16="http://schemas.microsoft.com/office/drawing/2014/main" id="{9ECBF27E-DB00-48C8-88E9-194B581855F1}"/>
                  </a:ext>
                </a:extLst>
              </p:cNvPr>
              <p:cNvSpPr txBox="1">
                <a:spLocks noRot="1" noChangeAspect="1" noMove="1" noResize="1" noEditPoints="1" noAdjustHandles="1" noChangeArrowheads="1" noChangeShapeType="1" noTextEdit="1"/>
              </p:cNvSpPr>
              <p:nvPr/>
            </p:nvSpPr>
            <p:spPr>
              <a:xfrm>
                <a:off x="965200" y="3075634"/>
                <a:ext cx="736933" cy="1315040"/>
              </a:xfrm>
              <a:prstGeom prst="rect">
                <a:avLst/>
              </a:prstGeom>
              <a:blipFill>
                <a:blip r:embed="rId4"/>
                <a:stretch>
                  <a:fillRect r="-154545"/>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13" name="Textfeld 12">
                <a:extLst>
                  <a:ext uri="{FF2B5EF4-FFF2-40B4-BE49-F238E27FC236}">
                    <a16:creationId xmlns:a16="http://schemas.microsoft.com/office/drawing/2014/main" id="{18F57274-0685-418C-814A-E6095D7B6E75}"/>
                  </a:ext>
                </a:extLst>
              </p:cNvPr>
              <p:cNvSpPr txBox="1"/>
              <p:nvPr/>
            </p:nvSpPr>
            <p:spPr>
              <a:xfrm>
                <a:off x="1087120" y="2707640"/>
                <a:ext cx="16767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3"/>
                                <m:mcJc m:val="center"/>
                              </m:mcPr>
                            </m:mc>
                          </m:mcs>
                          <m:ctrlPr>
                            <a:rPr lang="de-AT" sz="1800" b="1" i="1" smtClean="0">
                              <a:solidFill>
                                <a:srgbClr val="FF0000"/>
                              </a:solidFill>
                              <a:latin typeface="Cambria Math" panose="02040503050406030204" pitchFamily="18" charset="0"/>
                            </a:rPr>
                          </m:ctrlPr>
                        </m:mPr>
                        <m:mr>
                          <m:e>
                            <m:r>
                              <m:rPr>
                                <m:brk m:alnAt="7"/>
                              </m:rPr>
                              <a:rPr lang="de-AT" sz="1800" b="1" i="1" smtClean="0">
                                <a:solidFill>
                                  <a:srgbClr val="FF0000"/>
                                </a:solidFill>
                                <a:latin typeface="Cambria Math" panose="02040503050406030204" pitchFamily="18" charset="0"/>
                              </a:rPr>
                              <m:t>𝟏</m:t>
                            </m:r>
                          </m:e>
                          <m:e>
                            <m:m>
                              <m:mPr>
                                <m:mcs>
                                  <m:mc>
                                    <m:mcPr>
                                      <m:count m:val="3"/>
                                      <m:mcJc m:val="center"/>
                                    </m:mcPr>
                                  </m:mc>
                                </m:mcs>
                                <m:ctrlPr>
                                  <a:rPr lang="de-AT" sz="1800" b="1" i="1" smtClean="0">
                                    <a:solidFill>
                                      <a:srgbClr val="FF0000"/>
                                    </a:solidFill>
                                    <a:latin typeface="Cambria Math" panose="02040503050406030204" pitchFamily="18" charset="0"/>
                                  </a:rPr>
                                </m:ctrlPr>
                              </m:mPr>
                              <m:mr>
                                <m:e>
                                  <m:r>
                                    <m:rPr>
                                      <m:brk m:alnAt="7"/>
                                    </m:rPr>
                                    <a:rPr lang="de-AT" sz="1800" b="1" i="1" smtClean="0">
                                      <a:solidFill>
                                        <a:srgbClr val="FF0000"/>
                                      </a:solidFill>
                                      <a:latin typeface="Cambria Math" panose="02040503050406030204" pitchFamily="18" charset="0"/>
                                    </a:rPr>
                                    <m:t>𝟐</m:t>
                                  </m:r>
                                </m:e>
                                <m:e>
                                  <m:r>
                                    <a:rPr lang="de-AT" sz="1800" b="1" i="1" smtClean="0">
                                      <a:solidFill>
                                        <a:srgbClr val="FF0000"/>
                                      </a:solidFill>
                                      <a:latin typeface="Cambria Math" panose="02040503050406030204" pitchFamily="18" charset="0"/>
                                    </a:rPr>
                                    <m:t>𝟑</m:t>
                                  </m:r>
                                </m:e>
                                <m:e>
                                  <m:r>
                                    <a:rPr lang="de-AT" sz="1800" b="1" i="1" smtClean="0">
                                      <a:solidFill>
                                        <a:srgbClr val="FF0000"/>
                                      </a:solidFill>
                                      <a:latin typeface="Cambria Math" panose="02040503050406030204" pitchFamily="18" charset="0"/>
                                    </a:rPr>
                                    <m:t>𝟒</m:t>
                                  </m:r>
                                </m:e>
                              </m:mr>
                            </m:m>
                          </m:e>
                          <m:e>
                            <m:r>
                              <a:rPr lang="de-AT" sz="1800" b="1" i="1" smtClean="0">
                                <a:solidFill>
                                  <a:srgbClr val="FF0000"/>
                                </a:solidFill>
                                <a:latin typeface="Cambria Math" panose="02040503050406030204" pitchFamily="18" charset="0"/>
                              </a:rPr>
                              <m:t>𝟓</m:t>
                            </m:r>
                          </m:e>
                        </m:mr>
                      </m:m>
                    </m:oMath>
                  </m:oMathPara>
                </a14:m>
                <a:endParaRPr lang="de-AT" sz="1800" b="1" i="1" dirty="0">
                  <a:solidFill>
                    <a:srgbClr val="FF0000"/>
                  </a:solidFill>
                </a:endParaRPr>
              </a:p>
            </p:txBody>
          </p:sp>
        </mc:Choice>
        <mc:Fallback xmlns="">
          <p:sp>
            <p:nvSpPr>
              <p:cNvPr id="13" name="Textfeld 12">
                <a:extLst>
                  <a:ext uri="{FF2B5EF4-FFF2-40B4-BE49-F238E27FC236}">
                    <a16:creationId xmlns:a16="http://schemas.microsoft.com/office/drawing/2014/main" id="{18F57274-0685-418C-814A-E6095D7B6E75}"/>
                  </a:ext>
                </a:extLst>
              </p:cNvPr>
              <p:cNvSpPr txBox="1">
                <a:spLocks noRot="1" noChangeAspect="1" noMove="1" noResize="1" noEditPoints="1" noAdjustHandles="1" noChangeArrowheads="1" noChangeShapeType="1" noTextEdit="1"/>
              </p:cNvSpPr>
              <p:nvPr/>
            </p:nvSpPr>
            <p:spPr>
              <a:xfrm>
                <a:off x="1087120" y="2707640"/>
                <a:ext cx="1676741" cy="276999"/>
              </a:xfrm>
              <a:prstGeom prst="rect">
                <a:avLst/>
              </a:prstGeom>
              <a:blipFill>
                <a:blip r:embed="rId5"/>
                <a:stretch>
                  <a:fillRect l="-2182" r="-2909" b="-152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14" name="Textfeld 13">
                <a:extLst>
                  <a:ext uri="{FF2B5EF4-FFF2-40B4-BE49-F238E27FC236}">
                    <a16:creationId xmlns:a16="http://schemas.microsoft.com/office/drawing/2014/main" id="{2EE06EE7-7C4B-41FA-8AF2-954CA0340808}"/>
                  </a:ext>
                </a:extLst>
              </p:cNvPr>
              <p:cNvSpPr txBox="1"/>
              <p:nvPr/>
            </p:nvSpPr>
            <p:spPr>
              <a:xfrm>
                <a:off x="660400" y="3149952"/>
                <a:ext cx="201978" cy="11968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de-AT" sz="1800" b="1" i="1" smtClean="0">
                              <a:solidFill>
                                <a:srgbClr val="FF0000"/>
                              </a:solidFill>
                              <a:latin typeface="Cambria Math" panose="02040503050406030204" pitchFamily="18" charset="0"/>
                            </a:rPr>
                          </m:ctrlPr>
                        </m:mPr>
                        <m:mr>
                          <m:e>
                            <m:r>
                              <m:rPr>
                                <m:brk m:alnAt="7"/>
                              </m:rPr>
                              <a:rPr lang="de-AT" sz="1800" b="1" i="1" smtClean="0">
                                <a:solidFill>
                                  <a:srgbClr val="FF0000"/>
                                </a:solidFill>
                                <a:latin typeface="Cambria Math" panose="02040503050406030204" pitchFamily="18" charset="0"/>
                              </a:rPr>
                              <m:t>𝟏</m:t>
                            </m:r>
                          </m:e>
                        </m:mr>
                        <m:mr>
                          <m:e>
                            <m:m>
                              <m:mPr>
                                <m:mcs>
                                  <m:mc>
                                    <m:mcPr>
                                      <m:count m:val="1"/>
                                      <m:mcJc m:val="center"/>
                                    </m:mcPr>
                                  </m:mc>
                                </m:mcs>
                                <m:ctrlPr>
                                  <a:rPr lang="de-AT" sz="1800" b="1" i="1" smtClean="0">
                                    <a:solidFill>
                                      <a:srgbClr val="FF0000"/>
                                    </a:solidFill>
                                    <a:latin typeface="Cambria Math" panose="02040503050406030204" pitchFamily="18" charset="0"/>
                                  </a:rPr>
                                </m:ctrlPr>
                              </m:mPr>
                              <m:mr>
                                <m:e>
                                  <m:r>
                                    <m:rPr>
                                      <m:brk m:alnAt="7"/>
                                    </m:rPr>
                                    <a:rPr lang="de-AT" sz="1800" b="1" i="1" smtClean="0">
                                      <a:solidFill>
                                        <a:srgbClr val="FF0000"/>
                                      </a:solidFill>
                                      <a:latin typeface="Cambria Math" panose="02040503050406030204" pitchFamily="18" charset="0"/>
                                    </a:rPr>
                                    <m:t>𝟐</m:t>
                                  </m:r>
                                </m:e>
                              </m:mr>
                              <m:mr>
                                <m:e>
                                  <m:r>
                                    <a:rPr lang="de-AT" sz="1800" b="1" i="1" smtClean="0">
                                      <a:solidFill>
                                        <a:srgbClr val="FF0000"/>
                                      </a:solidFill>
                                      <a:latin typeface="Cambria Math" panose="02040503050406030204" pitchFamily="18" charset="0"/>
                                    </a:rPr>
                                    <m:t>𝟑</m:t>
                                  </m:r>
                                </m:e>
                              </m:mr>
                              <m:mr>
                                <m:e>
                                  <m:r>
                                    <a:rPr lang="de-AT" sz="1800" b="1" i="1" smtClean="0">
                                      <a:solidFill>
                                        <a:srgbClr val="FF0000"/>
                                      </a:solidFill>
                                      <a:latin typeface="Cambria Math" panose="02040503050406030204" pitchFamily="18" charset="0"/>
                                    </a:rPr>
                                    <m:t>𝟒</m:t>
                                  </m:r>
                                </m:e>
                              </m:mr>
                            </m:m>
                          </m:e>
                        </m:mr>
                        <m:mr>
                          <m:e>
                            <m:r>
                              <a:rPr lang="de-AT" sz="1800" b="1" i="1" smtClean="0">
                                <a:solidFill>
                                  <a:srgbClr val="FF0000"/>
                                </a:solidFill>
                                <a:latin typeface="Cambria Math" panose="02040503050406030204" pitchFamily="18" charset="0"/>
                              </a:rPr>
                              <m:t>𝟓</m:t>
                            </m:r>
                          </m:e>
                        </m:mr>
                      </m:m>
                    </m:oMath>
                  </m:oMathPara>
                </a14:m>
                <a:endParaRPr lang="de-AT" sz="1800" b="1" dirty="0">
                  <a:solidFill>
                    <a:srgbClr val="FF0000"/>
                  </a:solidFill>
                </a:endParaRPr>
              </a:p>
            </p:txBody>
          </p:sp>
        </mc:Choice>
        <mc:Fallback xmlns="">
          <p:sp>
            <p:nvSpPr>
              <p:cNvPr id="14" name="Textfeld 13">
                <a:extLst>
                  <a:ext uri="{FF2B5EF4-FFF2-40B4-BE49-F238E27FC236}">
                    <a16:creationId xmlns:a16="http://schemas.microsoft.com/office/drawing/2014/main" id="{2EE06EE7-7C4B-41FA-8AF2-954CA0340808}"/>
                  </a:ext>
                </a:extLst>
              </p:cNvPr>
              <p:cNvSpPr txBox="1">
                <a:spLocks noRot="1" noChangeAspect="1" noMove="1" noResize="1" noEditPoints="1" noAdjustHandles="1" noChangeArrowheads="1" noChangeShapeType="1" noTextEdit="1"/>
              </p:cNvSpPr>
              <p:nvPr/>
            </p:nvSpPr>
            <p:spPr>
              <a:xfrm>
                <a:off x="660400" y="3149952"/>
                <a:ext cx="201978" cy="1196802"/>
              </a:xfrm>
              <a:prstGeom prst="rect">
                <a:avLst/>
              </a:prstGeom>
              <a:blipFill>
                <a:blip r:embed="rId6"/>
                <a:stretch>
                  <a:fillRect/>
                </a:stretch>
              </a:blipFill>
            </p:spPr>
            <p:txBody>
              <a:bodyPr/>
              <a:lstStyle/>
              <a:p>
                <a:r>
                  <a:rPr lang="de-AT">
                    <a:noFill/>
                  </a:rPr>
                  <a:t> </a:t>
                </a:r>
              </a:p>
            </p:txBody>
          </p:sp>
        </mc:Fallback>
      </mc:AlternateContent>
      <p:pic>
        <p:nvPicPr>
          <p:cNvPr id="8" name="Grafik 7">
            <a:extLst>
              <a:ext uri="{FF2B5EF4-FFF2-40B4-BE49-F238E27FC236}">
                <a16:creationId xmlns:a16="http://schemas.microsoft.com/office/drawing/2014/main" id="{123F7768-A8A4-413B-A772-67B8A52B9066}"/>
              </a:ext>
            </a:extLst>
          </p:cNvPr>
          <p:cNvPicPr>
            <a:picLocks noChangeAspect="1"/>
          </p:cNvPicPr>
          <p:nvPr/>
        </p:nvPicPr>
        <p:blipFill>
          <a:blip r:embed="rId7"/>
          <a:stretch>
            <a:fillRect/>
          </a:stretch>
        </p:blipFill>
        <p:spPr>
          <a:xfrm>
            <a:off x="5080309" y="3071490"/>
            <a:ext cx="3606191" cy="2897526"/>
          </a:xfrm>
          <a:prstGeom prst="rect">
            <a:avLst/>
          </a:prstGeom>
        </p:spPr>
      </p:pic>
      <mc:AlternateContent xmlns:mc="http://schemas.openxmlformats.org/markup-compatibility/2006" xmlns:a14="http://schemas.microsoft.com/office/drawing/2010/main">
        <mc:Choice Requires="a14">
          <p:sp>
            <p:nvSpPr>
              <p:cNvPr id="9" name="Textplatzhalter 2">
                <a:extLst>
                  <a:ext uri="{FF2B5EF4-FFF2-40B4-BE49-F238E27FC236}">
                    <a16:creationId xmlns:a16="http://schemas.microsoft.com/office/drawing/2014/main" id="{F6A8DEE5-AB39-4FA2-8F9B-8E187A0D32E9}"/>
                  </a:ext>
                </a:extLst>
              </p:cNvPr>
              <p:cNvSpPr txBox="1">
                <a:spLocks/>
              </p:cNvSpPr>
              <p:nvPr/>
            </p:nvSpPr>
            <p:spPr>
              <a:xfrm>
                <a:off x="457200" y="4631734"/>
                <a:ext cx="4358640" cy="54754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400050" indent="-285750">
                  <a:spcBef>
                    <a:spcPts val="600"/>
                  </a:spcBef>
                  <a:spcAft>
                    <a:spcPts val="600"/>
                  </a:spcAft>
                  <a:buFont typeface="Wingdings" panose="05000000000000000000" pitchFamily="2" charset="2"/>
                  <a:buChar char="v"/>
                </a:pPr>
                <a:r>
                  <a:rPr lang="de-AT" sz="1800" dirty="0">
                    <a:latin typeface="Calibri" panose="020F0502020204030204" pitchFamily="34" charset="0"/>
                    <a:ea typeface="Calibri" panose="020F0502020204030204" pitchFamily="34" charset="0"/>
                    <a:cs typeface="Calibri" panose="020F0502020204030204" pitchFamily="34" charset="0"/>
                  </a:rPr>
                  <a:t>We </a:t>
                </a:r>
                <a:r>
                  <a:rPr lang="de-AT" sz="1800" dirty="0" err="1">
                    <a:latin typeface="Calibri" panose="020F0502020204030204" pitchFamily="34" charset="0"/>
                    <a:ea typeface="Calibri" panose="020F0502020204030204" pitchFamily="34" charset="0"/>
                    <a:cs typeface="Calibri" panose="020F0502020204030204" pitchFamily="34" charset="0"/>
                  </a:rPr>
                  <a:t>set</a:t>
                </a:r>
                <a:r>
                  <a:rPr lang="de-AT" sz="1800" dirty="0">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sSub>
                      <m:sSubPr>
                        <m:ctrlPr>
                          <a:rPr lang="de-AT" sz="1800" i="1" dirty="0" smtClean="0">
                            <a:latin typeface="Cambria Math" panose="02040503050406030204" pitchFamily="18" charset="0"/>
                            <a:ea typeface="Calibri" panose="020F0502020204030204" pitchFamily="34" charset="0"/>
                            <a:cs typeface="Calibri" panose="020F0502020204030204" pitchFamily="34" charset="0"/>
                          </a:rPr>
                        </m:ctrlPr>
                      </m:sSubPr>
                      <m:e>
                        <m:r>
                          <a:rPr lang="de-AT" sz="1800" i="1" dirty="0" smtClean="0">
                            <a:latin typeface="Cambria Math" panose="02040503050406030204" pitchFamily="18" charset="0"/>
                            <a:ea typeface="Calibri" panose="020F0502020204030204" pitchFamily="34" charset="0"/>
                            <a:cs typeface="Calibri" panose="020F0502020204030204" pitchFamily="34" charset="0"/>
                          </a:rPr>
                          <m:t>𝐴</m:t>
                        </m:r>
                      </m:e>
                      <m:sub>
                        <m:r>
                          <a:rPr lang="de-AT" sz="1800" i="1" dirty="0" smtClean="0">
                            <a:latin typeface="Cambria Math" panose="02040503050406030204" pitchFamily="18" charset="0"/>
                            <a:ea typeface="Calibri" panose="020F0502020204030204" pitchFamily="34" charset="0"/>
                            <a:cs typeface="Calibri" panose="020F0502020204030204" pitchFamily="34" charset="0"/>
                          </a:rPr>
                          <m:t>𝑖𝑗</m:t>
                        </m:r>
                      </m:sub>
                    </m:sSub>
                    <m:r>
                      <a:rPr lang="de-AT" sz="1800" b="0" i="1" dirty="0" smtClean="0">
                        <a:latin typeface="Cambria Math" panose="02040503050406030204" pitchFamily="18" charset="0"/>
                        <a:ea typeface="Calibri" panose="020F0502020204030204" pitchFamily="34" charset="0"/>
                        <a:cs typeface="Calibri" panose="020F0502020204030204" pitchFamily="34" charset="0"/>
                      </a:rPr>
                      <m:t>=1</m:t>
                    </m:r>
                  </m:oMath>
                </a14:m>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if</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node</a:t>
                </a:r>
                <a:r>
                  <a:rPr lang="de-AT" sz="1800" dirty="0">
                    <a:latin typeface="Calibri" panose="020F0502020204030204" pitchFamily="34" charset="0"/>
                    <a:ea typeface="Calibri" panose="020F0502020204030204" pitchFamily="34" charset="0"/>
                    <a:cs typeface="Calibri" panose="020F0502020204030204" pitchFamily="34" charset="0"/>
                  </a:rPr>
                  <a:t> j </a:t>
                </a:r>
                <a:r>
                  <a:rPr lang="de-AT" sz="1800" dirty="0" err="1">
                    <a:latin typeface="Calibri" panose="020F0502020204030204" pitchFamily="34" charset="0"/>
                    <a:ea typeface="Calibri" panose="020F0502020204030204" pitchFamily="34" charset="0"/>
                    <a:cs typeface="Calibri" panose="020F0502020204030204" pitchFamily="34" charset="0"/>
                  </a:rPr>
                  <a:t>points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to</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node</a:t>
                </a:r>
                <a:r>
                  <a:rPr lang="de-AT" sz="1800" dirty="0">
                    <a:latin typeface="Calibri" panose="020F0502020204030204" pitchFamily="34" charset="0"/>
                    <a:ea typeface="Calibri" panose="020F0502020204030204" pitchFamily="34" charset="0"/>
                    <a:cs typeface="Calibri" panose="020F0502020204030204" pitchFamily="34" charset="0"/>
                  </a:rPr>
                  <a:t> i </a:t>
                </a:r>
              </a:p>
            </p:txBody>
          </p:sp>
        </mc:Choice>
        <mc:Fallback xmlns="">
          <p:sp>
            <p:nvSpPr>
              <p:cNvPr id="9" name="Textplatzhalter 2">
                <a:extLst>
                  <a:ext uri="{FF2B5EF4-FFF2-40B4-BE49-F238E27FC236}">
                    <a16:creationId xmlns:a16="http://schemas.microsoft.com/office/drawing/2014/main" id="{F6A8DEE5-AB39-4FA2-8F9B-8E187A0D32E9}"/>
                  </a:ext>
                </a:extLst>
              </p:cNvPr>
              <p:cNvSpPr txBox="1">
                <a:spLocks noRot="1" noChangeAspect="1" noMove="1" noResize="1" noEditPoints="1" noAdjustHandles="1" noChangeArrowheads="1" noChangeShapeType="1" noTextEdit="1"/>
              </p:cNvSpPr>
              <p:nvPr/>
            </p:nvSpPr>
            <p:spPr>
              <a:xfrm>
                <a:off x="457200" y="4631734"/>
                <a:ext cx="4358640" cy="547544"/>
              </a:xfrm>
              <a:prstGeom prst="rect">
                <a:avLst/>
              </a:prstGeom>
              <a:blipFill>
                <a:blip r:embed="rId8"/>
                <a:stretch>
                  <a:fillRect/>
                </a:stretch>
              </a:blipFill>
              <a:ln>
                <a:noFill/>
              </a:ln>
            </p:spPr>
            <p:txBody>
              <a:bodyPr/>
              <a:lstStyle/>
              <a:p>
                <a:r>
                  <a:rPr lang="de-AT">
                    <a:noFill/>
                  </a:rPr>
                  <a:t> </a:t>
                </a:r>
              </a:p>
            </p:txBody>
          </p:sp>
        </mc:Fallback>
      </mc:AlternateContent>
    </p:spTree>
    <p:extLst>
      <p:ext uri="{BB962C8B-B14F-4D97-AF65-F5344CB8AC3E}">
        <p14:creationId xmlns:p14="http://schemas.microsoft.com/office/powerpoint/2010/main" val="37087015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Non-uniqueness of shortest paths</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5404625" y="188990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2671055" y="303025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5415955" y="407540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3773736" y="4075403"/>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5543473" y="1468975"/>
                <a:ext cx="4090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𝒄</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5543473" y="1468975"/>
                <a:ext cx="409086"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2"/>
            <a:endCxn id="35" idx="6"/>
          </p:cNvCxnSpPr>
          <p:nvPr/>
        </p:nvCxnSpPr>
        <p:spPr>
          <a:xfrm flipH="1">
            <a:off x="4309760" y="2159907"/>
            <a:ext cx="1094865" cy="4675"/>
          </a:xfrm>
          <a:prstGeom prst="line">
            <a:avLst/>
          </a:prstGeom>
          <a:ln w="25400">
            <a:headEnd type="stealth"/>
            <a:tailEnd type="none"/>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52E7495-609B-46AB-90E5-64596785C234}"/>
              </a:ext>
            </a:extLst>
          </p:cNvPr>
          <p:cNvCxnSpPr>
            <a:cxnSpLocks noChangeAspect="1"/>
            <a:stCxn id="35" idx="3"/>
            <a:endCxn id="7" idx="7"/>
          </p:cNvCxnSpPr>
          <p:nvPr/>
        </p:nvCxnSpPr>
        <p:spPr>
          <a:xfrm flipH="1">
            <a:off x="3131974" y="2355501"/>
            <a:ext cx="716867" cy="753830"/>
          </a:xfrm>
          <a:prstGeom prst="line">
            <a:avLst/>
          </a:prstGeom>
          <a:ln w="50800">
            <a:solidFill>
              <a:srgbClr val="C00000"/>
            </a:solidFill>
            <a:headEnd type="stealth"/>
            <a:tailEnd type="none" w="lg" len="lg"/>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3131974" y="3491169"/>
            <a:ext cx="720843" cy="663315"/>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BCFAB5F7-D54F-4708-8C19-457A9FAE8E56}"/>
              </a:ext>
            </a:extLst>
          </p:cNvPr>
          <p:cNvCxnSpPr>
            <a:cxnSpLocks noChangeAspect="1"/>
          </p:cNvCxnSpPr>
          <p:nvPr/>
        </p:nvCxnSpPr>
        <p:spPr>
          <a:xfrm>
            <a:off x="5543473" y="2373363"/>
            <a:ext cx="21324" cy="1741205"/>
          </a:xfrm>
          <a:prstGeom prst="line">
            <a:avLst/>
          </a:prstGeom>
          <a:ln w="50800">
            <a:solidFill>
              <a:srgbClr val="C00000"/>
            </a:solidFill>
            <a:tailEnd type="stealth"/>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4320785" y="4345400"/>
            <a:ext cx="1095170" cy="0"/>
          </a:xfrm>
          <a:prstGeom prst="line">
            <a:avLst/>
          </a:prstGeom>
          <a:ln w="25400">
            <a:headEnd type="none"/>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2251517" y="3069417"/>
                <a:ext cx="44435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𝒂</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2251517" y="3069417"/>
                <a:ext cx="44435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5537060" y="4574721"/>
                <a:ext cx="42191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𝒆</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5537060" y="4574721"/>
                <a:ext cx="421910" cy="461665"/>
              </a:xfrm>
              <a:prstGeom prst="rect">
                <a:avLst/>
              </a:prstGeom>
              <a:blipFill>
                <a:blip r:embed="rId5"/>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3854559" y="4620035"/>
                <a:ext cx="452367"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𝒅</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3854559" y="4620035"/>
                <a:ext cx="452367" cy="461665"/>
              </a:xfrm>
              <a:prstGeom prst="rect">
                <a:avLst/>
              </a:prstGeom>
              <a:blipFill>
                <a:blip r:embed="rId6"/>
                <a:stretch>
                  <a:fillRect l="-4000"/>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3769760" y="1894582"/>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3856963" y="1453248"/>
                <a:ext cx="44114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𝒃</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3856963" y="1453248"/>
                <a:ext cx="441146" cy="461665"/>
              </a:xfrm>
              <a:prstGeom prst="rect">
                <a:avLst/>
              </a:prstGeom>
              <a:blipFill>
                <a:blip r:embed="rId7"/>
                <a:stretch>
                  <a:fillRect l="-4167"/>
                </a:stretch>
              </a:blipFill>
            </p:spPr>
            <p:txBody>
              <a:bodyPr/>
              <a:lstStyle/>
              <a:p>
                <a:r>
                  <a:rPr lang="de-AT">
                    <a:noFill/>
                  </a:rPr>
                  <a:t> </a:t>
                </a:r>
              </a:p>
            </p:txBody>
          </p:sp>
        </mc:Fallback>
      </mc:AlternateContent>
      <p:cxnSp>
        <p:nvCxnSpPr>
          <p:cNvPr id="37" name="Gerader Verbinder 36">
            <a:extLst>
              <a:ext uri="{FF2B5EF4-FFF2-40B4-BE49-F238E27FC236}">
                <a16:creationId xmlns:a16="http://schemas.microsoft.com/office/drawing/2014/main" id="{F3E3843A-E92F-43AB-B0A9-94B985E7C544}"/>
              </a:ext>
            </a:extLst>
          </p:cNvPr>
          <p:cNvCxnSpPr>
            <a:cxnSpLocks/>
          </p:cNvCxnSpPr>
          <p:nvPr/>
        </p:nvCxnSpPr>
        <p:spPr>
          <a:xfrm>
            <a:off x="3923999" y="2387131"/>
            <a:ext cx="18182" cy="1727437"/>
          </a:xfrm>
          <a:prstGeom prst="line">
            <a:avLst/>
          </a:prstGeom>
          <a:ln w="50800">
            <a:solidFill>
              <a:srgbClr val="C00000"/>
            </a:solidFill>
            <a:headEnd w="lg" len="lg"/>
            <a:tailEnd type="stealth"/>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10471F76-5116-4D6B-A155-D73713780F7D}"/>
              </a:ext>
            </a:extLst>
          </p:cNvPr>
          <p:cNvCxnSpPr>
            <a:cxnSpLocks noChangeAspect="1"/>
            <a:stCxn id="15" idx="7"/>
            <a:endCxn id="6" idx="3"/>
          </p:cNvCxnSpPr>
          <p:nvPr/>
        </p:nvCxnSpPr>
        <p:spPr>
          <a:xfrm flipV="1">
            <a:off x="4234655" y="2350826"/>
            <a:ext cx="1249051" cy="1803658"/>
          </a:xfrm>
          <a:prstGeom prst="line">
            <a:avLst/>
          </a:prstGeom>
          <a:ln w="50800">
            <a:solidFill>
              <a:srgbClr val="C00000"/>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3162062" y="237766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3162062" y="2377666"/>
                <a:ext cx="437940" cy="461665"/>
              </a:xfrm>
              <a:prstGeom prst="rect">
                <a:avLst/>
              </a:prstGeom>
              <a:blipFill>
                <a:blip r:embed="rId8"/>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3153091"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3153091" y="3761169"/>
                <a:ext cx="437940" cy="461665"/>
              </a:xfrm>
              <a:prstGeom prst="rect">
                <a:avLst/>
              </a:prstGeom>
              <a:blipFill>
                <a:blip r:embed="rId9"/>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3572014" y="262808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3572014" y="2628084"/>
                <a:ext cx="437940" cy="461665"/>
              </a:xfrm>
              <a:prstGeom prst="rect">
                <a:avLst/>
              </a:prstGeom>
              <a:blipFill>
                <a:blip r:embed="rId1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4654990" y="17172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4654990" y="1717290"/>
                <a:ext cx="437940" cy="461665"/>
              </a:xfrm>
              <a:prstGeom prst="rect">
                <a:avLst/>
              </a:prstGeom>
              <a:blipFill>
                <a:blip r:embed="rId11"/>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4" name="Rechteck 83">
                <a:extLst>
                  <a:ext uri="{FF2B5EF4-FFF2-40B4-BE49-F238E27FC236}">
                    <a16:creationId xmlns:a16="http://schemas.microsoft.com/office/drawing/2014/main" id="{F3F15ADC-C2D3-4D34-92AF-2464C5472C9B}"/>
                  </a:ext>
                </a:extLst>
              </p:cNvPr>
              <p:cNvSpPr/>
              <p:nvPr/>
            </p:nvSpPr>
            <p:spPr>
              <a:xfrm>
                <a:off x="4763642" y="432635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4" name="Rechteck 83">
                <a:extLst>
                  <a:ext uri="{FF2B5EF4-FFF2-40B4-BE49-F238E27FC236}">
                    <a16:creationId xmlns:a16="http://schemas.microsoft.com/office/drawing/2014/main" id="{F3F15ADC-C2D3-4D34-92AF-2464C5472C9B}"/>
                  </a:ext>
                </a:extLst>
              </p:cNvPr>
              <p:cNvSpPr>
                <a:spLocks noRot="1" noChangeAspect="1" noMove="1" noResize="1" noEditPoints="1" noAdjustHandles="1" noChangeArrowheads="1" noChangeShapeType="1" noTextEdit="1"/>
              </p:cNvSpPr>
              <p:nvPr/>
            </p:nvSpPr>
            <p:spPr>
              <a:xfrm>
                <a:off x="4763642" y="4326355"/>
                <a:ext cx="437940" cy="461665"/>
              </a:xfrm>
              <a:prstGeom prst="rect">
                <a:avLst/>
              </a:prstGeom>
              <a:blipFill>
                <a:blip r:embed="rId12"/>
                <a:stretch>
                  <a:fillRect l="-2778"/>
                </a:stretch>
              </a:blipFill>
            </p:spPr>
            <p:txBody>
              <a:bodyPr/>
              <a:lstStyle/>
              <a:p>
                <a:r>
                  <a:rPr lang="de-AT">
                    <a:noFill/>
                  </a:rPr>
                  <a:t> </a:t>
                </a:r>
              </a:p>
            </p:txBody>
          </p:sp>
        </mc:Fallback>
      </mc:AlternateContent>
      <p:cxnSp>
        <p:nvCxnSpPr>
          <p:cNvPr id="54" name="Gerader Verbinder 53">
            <a:extLst>
              <a:ext uri="{FF2B5EF4-FFF2-40B4-BE49-F238E27FC236}">
                <a16:creationId xmlns:a16="http://schemas.microsoft.com/office/drawing/2014/main" id="{18C4D136-4C54-4C38-815D-D4A928CD5AC1}"/>
              </a:ext>
            </a:extLst>
          </p:cNvPr>
          <p:cNvCxnSpPr>
            <a:cxnSpLocks/>
          </p:cNvCxnSpPr>
          <p:nvPr/>
        </p:nvCxnSpPr>
        <p:spPr>
          <a:xfrm>
            <a:off x="4183254" y="2380464"/>
            <a:ext cx="18182" cy="1727437"/>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id="{BE0399E1-405B-4AE1-9A59-06E42819AD73}"/>
              </a:ext>
            </a:extLst>
          </p:cNvPr>
          <p:cNvCxnSpPr>
            <a:cxnSpLocks/>
          </p:cNvCxnSpPr>
          <p:nvPr/>
        </p:nvCxnSpPr>
        <p:spPr>
          <a:xfrm>
            <a:off x="5819043" y="2366070"/>
            <a:ext cx="18182" cy="1727437"/>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1" name="Gerader Verbinder 60">
            <a:extLst>
              <a:ext uri="{FF2B5EF4-FFF2-40B4-BE49-F238E27FC236}">
                <a16:creationId xmlns:a16="http://schemas.microsoft.com/office/drawing/2014/main" id="{3C17DAD7-1E38-4751-BA7E-B14B65BD67C1}"/>
              </a:ext>
            </a:extLst>
          </p:cNvPr>
          <p:cNvCxnSpPr>
            <a:cxnSpLocks noChangeAspect="1"/>
            <a:endCxn id="7" idx="6"/>
          </p:cNvCxnSpPr>
          <p:nvPr/>
        </p:nvCxnSpPr>
        <p:spPr>
          <a:xfrm flipH="1" flipV="1">
            <a:off x="3211055" y="3300250"/>
            <a:ext cx="2265402" cy="89912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echteck 62">
                <a:extLst>
                  <a:ext uri="{FF2B5EF4-FFF2-40B4-BE49-F238E27FC236}">
                    <a16:creationId xmlns:a16="http://schemas.microsoft.com/office/drawing/2014/main" id="{F63B1EF2-37F1-4211-BDCE-8E8DD2B1EEC5}"/>
                  </a:ext>
                </a:extLst>
              </p:cNvPr>
              <p:cNvSpPr/>
              <p:nvPr/>
            </p:nvSpPr>
            <p:spPr>
              <a:xfrm>
                <a:off x="4165309" y="262082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3" name="Rechteck 62">
                <a:extLst>
                  <a:ext uri="{FF2B5EF4-FFF2-40B4-BE49-F238E27FC236}">
                    <a16:creationId xmlns:a16="http://schemas.microsoft.com/office/drawing/2014/main" id="{F63B1EF2-37F1-4211-BDCE-8E8DD2B1EEC5}"/>
                  </a:ext>
                </a:extLst>
              </p:cNvPr>
              <p:cNvSpPr>
                <a:spLocks noRot="1" noChangeAspect="1" noMove="1" noResize="1" noEditPoints="1" noAdjustHandles="1" noChangeArrowheads="1" noChangeShapeType="1" noTextEdit="1"/>
              </p:cNvSpPr>
              <p:nvPr/>
            </p:nvSpPr>
            <p:spPr>
              <a:xfrm>
                <a:off x="4165309" y="2620826"/>
                <a:ext cx="437940" cy="461665"/>
              </a:xfrm>
              <a:prstGeom prst="rect">
                <a:avLst/>
              </a:prstGeom>
              <a:blipFill>
                <a:blip r:embed="rId13"/>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4" name="Rechteck 63">
                <a:extLst>
                  <a:ext uri="{FF2B5EF4-FFF2-40B4-BE49-F238E27FC236}">
                    <a16:creationId xmlns:a16="http://schemas.microsoft.com/office/drawing/2014/main" id="{172B71D6-4DCA-42C3-8445-04C45C896BA1}"/>
                  </a:ext>
                </a:extLst>
              </p:cNvPr>
              <p:cNvSpPr/>
              <p:nvPr/>
            </p:nvSpPr>
            <p:spPr>
              <a:xfrm>
                <a:off x="4559378" y="296733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4" name="Rechteck 63">
                <a:extLst>
                  <a:ext uri="{FF2B5EF4-FFF2-40B4-BE49-F238E27FC236}">
                    <a16:creationId xmlns:a16="http://schemas.microsoft.com/office/drawing/2014/main" id="{172B71D6-4DCA-42C3-8445-04C45C896BA1}"/>
                  </a:ext>
                </a:extLst>
              </p:cNvPr>
              <p:cNvSpPr>
                <a:spLocks noRot="1" noChangeAspect="1" noMove="1" noResize="1" noEditPoints="1" noAdjustHandles="1" noChangeArrowheads="1" noChangeShapeType="1" noTextEdit="1"/>
              </p:cNvSpPr>
              <p:nvPr/>
            </p:nvSpPr>
            <p:spPr>
              <a:xfrm>
                <a:off x="4559378" y="2967335"/>
                <a:ext cx="437940" cy="461665"/>
              </a:xfrm>
              <a:prstGeom prst="rect">
                <a:avLst/>
              </a:prstGeom>
              <a:blipFill>
                <a:blip r:embed="rId14"/>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6" name="Rechteck 65">
                <a:extLst>
                  <a:ext uri="{FF2B5EF4-FFF2-40B4-BE49-F238E27FC236}">
                    <a16:creationId xmlns:a16="http://schemas.microsoft.com/office/drawing/2014/main" id="{67F9B847-16EC-4524-8117-895D073AD5C0}"/>
                  </a:ext>
                </a:extLst>
              </p:cNvPr>
              <p:cNvSpPr/>
              <p:nvPr/>
            </p:nvSpPr>
            <p:spPr>
              <a:xfrm>
                <a:off x="5243618" y="335082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6" name="Rechteck 65">
                <a:extLst>
                  <a:ext uri="{FF2B5EF4-FFF2-40B4-BE49-F238E27FC236}">
                    <a16:creationId xmlns:a16="http://schemas.microsoft.com/office/drawing/2014/main" id="{67F9B847-16EC-4524-8117-895D073AD5C0}"/>
                  </a:ext>
                </a:extLst>
              </p:cNvPr>
              <p:cNvSpPr>
                <a:spLocks noRot="1" noChangeAspect="1" noMove="1" noResize="1" noEditPoints="1" noAdjustHandles="1" noChangeArrowheads="1" noChangeShapeType="1" noTextEdit="1"/>
              </p:cNvSpPr>
              <p:nvPr/>
            </p:nvSpPr>
            <p:spPr>
              <a:xfrm>
                <a:off x="5243618" y="3350825"/>
                <a:ext cx="437940" cy="461665"/>
              </a:xfrm>
              <a:prstGeom prst="rect">
                <a:avLst/>
              </a:prstGeom>
              <a:blipFill>
                <a:blip r:embed="rId15"/>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7" name="Rechteck 66">
                <a:extLst>
                  <a:ext uri="{FF2B5EF4-FFF2-40B4-BE49-F238E27FC236}">
                    <a16:creationId xmlns:a16="http://schemas.microsoft.com/office/drawing/2014/main" id="{B013A3B8-7D48-48FE-8903-96E7121EF271}"/>
                  </a:ext>
                </a:extLst>
              </p:cNvPr>
              <p:cNvSpPr/>
              <p:nvPr/>
            </p:nvSpPr>
            <p:spPr>
              <a:xfrm>
                <a:off x="5787311" y="335082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7" name="Rechteck 66">
                <a:extLst>
                  <a:ext uri="{FF2B5EF4-FFF2-40B4-BE49-F238E27FC236}">
                    <a16:creationId xmlns:a16="http://schemas.microsoft.com/office/drawing/2014/main" id="{B013A3B8-7D48-48FE-8903-96E7121EF271}"/>
                  </a:ext>
                </a:extLst>
              </p:cNvPr>
              <p:cNvSpPr>
                <a:spLocks noRot="1" noChangeAspect="1" noMove="1" noResize="1" noEditPoints="1" noAdjustHandles="1" noChangeArrowheads="1" noChangeShapeType="1" noTextEdit="1"/>
              </p:cNvSpPr>
              <p:nvPr/>
            </p:nvSpPr>
            <p:spPr>
              <a:xfrm>
                <a:off x="5787311" y="3350824"/>
                <a:ext cx="437940" cy="461665"/>
              </a:xfrm>
              <a:prstGeom prst="rect">
                <a:avLst/>
              </a:prstGeom>
              <a:blipFill>
                <a:blip r:embed="rId16"/>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8" name="Rechteck 67">
                <a:extLst>
                  <a:ext uri="{FF2B5EF4-FFF2-40B4-BE49-F238E27FC236}">
                    <a16:creationId xmlns:a16="http://schemas.microsoft.com/office/drawing/2014/main" id="{5743B53D-6BDF-49B6-B9E9-78DA19AB951E}"/>
                  </a:ext>
                </a:extLst>
              </p:cNvPr>
              <p:cNvSpPr/>
              <p:nvPr/>
            </p:nvSpPr>
            <p:spPr>
              <a:xfrm>
                <a:off x="4904511" y="363223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8" name="Rechteck 67">
                <a:extLst>
                  <a:ext uri="{FF2B5EF4-FFF2-40B4-BE49-F238E27FC236}">
                    <a16:creationId xmlns:a16="http://schemas.microsoft.com/office/drawing/2014/main" id="{5743B53D-6BDF-49B6-B9E9-78DA19AB951E}"/>
                  </a:ext>
                </a:extLst>
              </p:cNvPr>
              <p:cNvSpPr>
                <a:spLocks noRot="1" noChangeAspect="1" noMove="1" noResize="1" noEditPoints="1" noAdjustHandles="1" noChangeArrowheads="1" noChangeShapeType="1" noTextEdit="1"/>
              </p:cNvSpPr>
              <p:nvPr/>
            </p:nvSpPr>
            <p:spPr>
              <a:xfrm>
                <a:off x="4904511" y="3632232"/>
                <a:ext cx="437940" cy="461665"/>
              </a:xfrm>
              <a:prstGeom prst="rect">
                <a:avLst/>
              </a:prstGeom>
              <a:blipFill>
                <a:blip r:embed="rId17"/>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0" name="Rechteck 69">
                <a:extLst>
                  <a:ext uri="{FF2B5EF4-FFF2-40B4-BE49-F238E27FC236}">
                    <a16:creationId xmlns:a16="http://schemas.microsoft.com/office/drawing/2014/main" id="{478E4840-3F11-45EA-8245-45A11BED23A2}"/>
                  </a:ext>
                </a:extLst>
              </p:cNvPr>
              <p:cNvSpPr/>
              <p:nvPr/>
            </p:nvSpPr>
            <p:spPr>
              <a:xfrm>
                <a:off x="2764143" y="308974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0" name="Rechteck 69">
                <a:extLst>
                  <a:ext uri="{FF2B5EF4-FFF2-40B4-BE49-F238E27FC236}">
                    <a16:creationId xmlns:a16="http://schemas.microsoft.com/office/drawing/2014/main" id="{478E4840-3F11-45EA-8245-45A11BED23A2}"/>
                  </a:ext>
                </a:extLst>
              </p:cNvPr>
              <p:cNvSpPr>
                <a:spLocks noRot="1" noChangeAspect="1" noMove="1" noResize="1" noEditPoints="1" noAdjustHandles="1" noChangeArrowheads="1" noChangeShapeType="1" noTextEdit="1"/>
              </p:cNvSpPr>
              <p:nvPr/>
            </p:nvSpPr>
            <p:spPr>
              <a:xfrm>
                <a:off x="2764143" y="3089749"/>
                <a:ext cx="437940" cy="461665"/>
              </a:xfrm>
              <a:prstGeom prst="rect">
                <a:avLst/>
              </a:prstGeom>
              <a:blipFill>
                <a:blip r:embed="rId18"/>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1" name="Rechteck 70">
                <a:extLst>
                  <a:ext uri="{FF2B5EF4-FFF2-40B4-BE49-F238E27FC236}">
                    <a16:creationId xmlns:a16="http://schemas.microsoft.com/office/drawing/2014/main" id="{646A7570-C485-4343-8564-8B80D292DD38}"/>
                  </a:ext>
                </a:extLst>
              </p:cNvPr>
              <p:cNvSpPr/>
              <p:nvPr/>
            </p:nvSpPr>
            <p:spPr>
              <a:xfrm>
                <a:off x="3875787" y="193765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1" name="Rechteck 70">
                <a:extLst>
                  <a:ext uri="{FF2B5EF4-FFF2-40B4-BE49-F238E27FC236}">
                    <a16:creationId xmlns:a16="http://schemas.microsoft.com/office/drawing/2014/main" id="{646A7570-C485-4343-8564-8B80D292DD38}"/>
                  </a:ext>
                </a:extLst>
              </p:cNvPr>
              <p:cNvSpPr>
                <a:spLocks noRot="1" noChangeAspect="1" noMove="1" noResize="1" noEditPoints="1" noAdjustHandles="1" noChangeArrowheads="1" noChangeShapeType="1" noTextEdit="1"/>
              </p:cNvSpPr>
              <p:nvPr/>
            </p:nvSpPr>
            <p:spPr>
              <a:xfrm>
                <a:off x="3875787" y="1937653"/>
                <a:ext cx="437940" cy="461665"/>
              </a:xfrm>
              <a:prstGeom prst="rect">
                <a:avLst/>
              </a:prstGeom>
              <a:blipFill>
                <a:blip r:embed="rId19"/>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2" name="Rechteck 71">
                <a:extLst>
                  <a:ext uri="{FF2B5EF4-FFF2-40B4-BE49-F238E27FC236}">
                    <a16:creationId xmlns:a16="http://schemas.microsoft.com/office/drawing/2014/main" id="{1A353541-1688-42E1-B16A-A26DCE8ED332}"/>
                  </a:ext>
                </a:extLst>
              </p:cNvPr>
              <p:cNvSpPr/>
              <p:nvPr/>
            </p:nvSpPr>
            <p:spPr>
              <a:xfrm>
                <a:off x="3865901" y="413166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2" name="Rechteck 71">
                <a:extLst>
                  <a:ext uri="{FF2B5EF4-FFF2-40B4-BE49-F238E27FC236}">
                    <a16:creationId xmlns:a16="http://schemas.microsoft.com/office/drawing/2014/main" id="{1A353541-1688-42E1-B16A-A26DCE8ED332}"/>
                  </a:ext>
                </a:extLst>
              </p:cNvPr>
              <p:cNvSpPr>
                <a:spLocks noRot="1" noChangeAspect="1" noMove="1" noResize="1" noEditPoints="1" noAdjustHandles="1" noChangeArrowheads="1" noChangeShapeType="1" noTextEdit="1"/>
              </p:cNvSpPr>
              <p:nvPr/>
            </p:nvSpPr>
            <p:spPr>
              <a:xfrm>
                <a:off x="3865901" y="4131663"/>
                <a:ext cx="437940" cy="461665"/>
              </a:xfrm>
              <a:prstGeom prst="rect">
                <a:avLst/>
              </a:prstGeom>
              <a:blipFill>
                <a:blip r:embed="rId20"/>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4" name="Rechteck 73">
                <a:extLst>
                  <a:ext uri="{FF2B5EF4-FFF2-40B4-BE49-F238E27FC236}">
                    <a16:creationId xmlns:a16="http://schemas.microsoft.com/office/drawing/2014/main" id="{7DF83C09-935D-473C-BA38-FD1AEB2F001B}"/>
                  </a:ext>
                </a:extLst>
              </p:cNvPr>
              <p:cNvSpPr/>
              <p:nvPr/>
            </p:nvSpPr>
            <p:spPr>
              <a:xfrm>
                <a:off x="5490869" y="194674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4" name="Rechteck 73">
                <a:extLst>
                  <a:ext uri="{FF2B5EF4-FFF2-40B4-BE49-F238E27FC236}">
                    <a16:creationId xmlns:a16="http://schemas.microsoft.com/office/drawing/2014/main" id="{7DF83C09-935D-473C-BA38-FD1AEB2F001B}"/>
                  </a:ext>
                </a:extLst>
              </p:cNvPr>
              <p:cNvSpPr>
                <a:spLocks noRot="1" noChangeAspect="1" noMove="1" noResize="1" noEditPoints="1" noAdjustHandles="1" noChangeArrowheads="1" noChangeShapeType="1" noTextEdit="1"/>
              </p:cNvSpPr>
              <p:nvPr/>
            </p:nvSpPr>
            <p:spPr>
              <a:xfrm>
                <a:off x="5490869" y="1946745"/>
                <a:ext cx="437940" cy="461665"/>
              </a:xfrm>
              <a:prstGeom prst="rect">
                <a:avLst/>
              </a:prstGeom>
              <a:blipFill>
                <a:blip r:embed="rId21"/>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6" name="Rechteck 75">
                <a:extLst>
                  <a:ext uri="{FF2B5EF4-FFF2-40B4-BE49-F238E27FC236}">
                    <a16:creationId xmlns:a16="http://schemas.microsoft.com/office/drawing/2014/main" id="{90E80C9E-9611-46B2-86F3-D42A2320B109}"/>
                  </a:ext>
                </a:extLst>
              </p:cNvPr>
              <p:cNvSpPr/>
              <p:nvPr/>
            </p:nvSpPr>
            <p:spPr>
              <a:xfrm>
                <a:off x="5415474" y="4131163"/>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6" name="Rechteck 75">
                <a:extLst>
                  <a:ext uri="{FF2B5EF4-FFF2-40B4-BE49-F238E27FC236}">
                    <a16:creationId xmlns:a16="http://schemas.microsoft.com/office/drawing/2014/main" id="{90E80C9E-9611-46B2-86F3-D42A2320B109}"/>
                  </a:ext>
                </a:extLst>
              </p:cNvPr>
              <p:cNvSpPr>
                <a:spLocks noRot="1" noChangeAspect="1" noMove="1" noResize="1" noEditPoints="1" noAdjustHandles="1" noChangeArrowheads="1" noChangeShapeType="1" noTextEdit="1"/>
              </p:cNvSpPr>
              <p:nvPr/>
            </p:nvSpPr>
            <p:spPr>
              <a:xfrm>
                <a:off x="5415474" y="4131163"/>
                <a:ext cx="622285" cy="461665"/>
              </a:xfrm>
              <a:prstGeom prst="rect">
                <a:avLst/>
              </a:prstGeom>
              <a:blipFill>
                <a:blip r:embed="rId22"/>
                <a:stretch>
                  <a:fillRect l="-1961"/>
                </a:stretch>
              </a:blipFill>
            </p:spPr>
            <p:txBody>
              <a:bodyPr/>
              <a:lstStyle/>
              <a:p>
                <a:r>
                  <a:rPr lang="de-AT">
                    <a:noFill/>
                  </a:rPr>
                  <a:t> </a:t>
                </a:r>
              </a:p>
            </p:txBody>
          </p:sp>
        </mc:Fallback>
      </mc:AlternateContent>
    </p:spTree>
    <p:extLst>
      <p:ext uri="{BB962C8B-B14F-4D97-AF65-F5344CB8AC3E}">
        <p14:creationId xmlns:p14="http://schemas.microsoft.com/office/powerpoint/2010/main" val="24060395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7" name="Google Shape;87;p2"/>
          <p:cNvSpPr txBox="1">
            <a:spLocks noGrp="1"/>
          </p:cNvSpPr>
          <p:nvPr>
            <p:ph type="body" idx="1"/>
          </p:nvPr>
        </p:nvSpPr>
        <p:spPr>
          <a:xfrm>
            <a:off x="457200" y="1606216"/>
            <a:ext cx="8229600" cy="1717429"/>
          </a:xfrm>
          <a:prstGeom prst="rect">
            <a:avLst/>
          </a:prstGeom>
          <a:noFill/>
          <a:ln>
            <a:noFill/>
          </a:ln>
        </p:spPr>
        <p:txBody>
          <a:bodyPr spcFirstLastPara="1" wrap="square" lIns="91425" tIns="91425" rIns="91425" bIns="91425" anchor="t" anchorCtr="0">
            <a:noAutofit/>
          </a:bodyPr>
          <a:lstStyle/>
          <a:p>
            <a:pPr marL="0" indent="0">
              <a:spcBef>
                <a:spcPts val="640"/>
              </a:spcBef>
            </a:pPr>
            <a:endParaRPr lang="en-US" sz="1800" noProof="0" dirty="0">
              <a:latin typeface="Calibri" panose="020F0502020204030204" pitchFamily="34" charset="0"/>
              <a:cs typeface="Calibri" panose="020F0502020204030204" pitchFamily="34" charset="0"/>
            </a:endParaRPr>
          </a:p>
          <a:p>
            <a:pPr marL="0" indent="0">
              <a:spcBef>
                <a:spcPts val="640"/>
              </a:spcBef>
            </a:pPr>
            <a:endParaRPr lang="en-US" sz="1800" noProof="0" dirty="0">
              <a:latin typeface="Calibri" panose="020F0502020204030204" pitchFamily="34" charset="0"/>
              <a:cs typeface="Calibri" panose="020F0502020204030204" pitchFamily="34" charset="0"/>
            </a:endParaRPr>
          </a:p>
        </p:txBody>
      </p:sp>
      <p:sp>
        <p:nvSpPr>
          <p:cNvPr id="3" name="Titel 2">
            <a:extLst>
              <a:ext uri="{FF2B5EF4-FFF2-40B4-BE49-F238E27FC236}">
                <a16:creationId xmlns:a16="http://schemas.microsoft.com/office/drawing/2014/main" id="{E91C8A42-093C-4664-A394-225128BADCD0}"/>
              </a:ext>
            </a:extLst>
          </p:cNvPr>
          <p:cNvSpPr>
            <a:spLocks noGrp="1"/>
          </p:cNvSpPr>
          <p:nvPr>
            <p:ph type="title"/>
          </p:nvPr>
        </p:nvSpPr>
        <p:spPr>
          <a:xfrm>
            <a:off x="457200" y="2856600"/>
            <a:ext cx="8229300" cy="1144800"/>
          </a:xfrm>
        </p:spPr>
        <p:txBody>
          <a:bodyPr/>
          <a:lstStyle/>
          <a:p>
            <a:pPr algn="ctr"/>
            <a:r>
              <a:rPr lang="en-US" sz="4400" b="1" noProof="0" dirty="0">
                <a:latin typeface="Calibri" panose="020F0502020204030204" pitchFamily="34" charset="0"/>
                <a:cs typeface="Calibri" panose="020F0502020204030204" pitchFamily="34" charset="0"/>
              </a:rPr>
              <a:t>Exercise</a:t>
            </a:r>
            <a:endParaRPr lang="en-US" sz="4400" b="1" noProof="0" dirty="0"/>
          </a:p>
        </p:txBody>
      </p:sp>
    </p:spTree>
    <p:extLst>
      <p:ext uri="{BB962C8B-B14F-4D97-AF65-F5344CB8AC3E}">
        <p14:creationId xmlns:p14="http://schemas.microsoft.com/office/powerpoint/2010/main" val="40351604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noProof="0" dirty="0">
                <a:latin typeface="Calibri" panose="020F0502020204030204" pitchFamily="34" charset="0"/>
                <a:cs typeface="Calibri" panose="020F0502020204030204" pitchFamily="34" charset="0"/>
              </a:rPr>
              <a:t>Student task</a:t>
            </a:r>
          </a:p>
        </p:txBody>
      </p:sp>
      <p:sp>
        <p:nvSpPr>
          <p:cNvPr id="4" name="Textfeld 2">
            <a:extLst>
              <a:ext uri="{FF2B5EF4-FFF2-40B4-BE49-F238E27FC236}">
                <a16:creationId xmlns:a16="http://schemas.microsoft.com/office/drawing/2014/main" id="{B1AB2DE2-BFB4-403B-9976-58C0812A00AF}"/>
              </a:ext>
            </a:extLst>
          </p:cNvPr>
          <p:cNvSpPr txBox="1"/>
          <p:nvPr/>
        </p:nvSpPr>
        <p:spPr>
          <a:xfrm>
            <a:off x="519423" y="1589970"/>
            <a:ext cx="8229600" cy="646331"/>
          </a:xfrm>
          <a:prstGeom prst="rect">
            <a:avLst/>
          </a:prstGeom>
          <a:solidFill>
            <a:schemeClr val="accent3">
              <a:lumMod val="60000"/>
              <a:lumOff val="40000"/>
            </a:schemeClr>
          </a:solid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a:latin typeface="Calibri" panose="020F0502020204030204" pitchFamily="34" charset="0"/>
                <a:cs typeface="Calibri" panose="020F0502020204030204" pitchFamily="34" charset="0"/>
              </a:rPr>
              <a:t>Task</a:t>
            </a:r>
            <a:r>
              <a:rPr kumimoji="0" lang="en-US" sz="18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10: </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Give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two</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shortest-path</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trees</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for</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the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graph</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from</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the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previous</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example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other</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than</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the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two</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shown</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endParaRPr kumimoji="0" lang="en-US"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5" name="Ellipse 4">
            <a:extLst>
              <a:ext uri="{FF2B5EF4-FFF2-40B4-BE49-F238E27FC236}">
                <a16:creationId xmlns:a16="http://schemas.microsoft.com/office/drawing/2014/main" id="{3179EB00-B884-46A4-9488-8597F486C5CB}"/>
              </a:ext>
            </a:extLst>
          </p:cNvPr>
          <p:cNvSpPr>
            <a:spLocks noChangeAspect="1"/>
          </p:cNvSpPr>
          <p:nvPr/>
        </p:nvSpPr>
        <p:spPr>
          <a:xfrm>
            <a:off x="3300618" y="2761793"/>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Ellipse 5">
            <a:extLst>
              <a:ext uri="{FF2B5EF4-FFF2-40B4-BE49-F238E27FC236}">
                <a16:creationId xmlns:a16="http://schemas.microsoft.com/office/drawing/2014/main" id="{D6806D85-528A-437F-97F3-1C98386CE198}"/>
              </a:ext>
            </a:extLst>
          </p:cNvPr>
          <p:cNvSpPr>
            <a:spLocks noChangeAspect="1"/>
          </p:cNvSpPr>
          <p:nvPr/>
        </p:nvSpPr>
        <p:spPr>
          <a:xfrm>
            <a:off x="567048" y="3902136"/>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7" name="Ellipse 6">
            <a:extLst>
              <a:ext uri="{FF2B5EF4-FFF2-40B4-BE49-F238E27FC236}">
                <a16:creationId xmlns:a16="http://schemas.microsoft.com/office/drawing/2014/main" id="{8232AC15-A0E9-47E4-BCF5-7801C1266756}"/>
              </a:ext>
            </a:extLst>
          </p:cNvPr>
          <p:cNvSpPr>
            <a:spLocks noChangeAspect="1"/>
          </p:cNvSpPr>
          <p:nvPr/>
        </p:nvSpPr>
        <p:spPr>
          <a:xfrm>
            <a:off x="3311948" y="4947286"/>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8" name="Ellipse 7">
            <a:extLst>
              <a:ext uri="{FF2B5EF4-FFF2-40B4-BE49-F238E27FC236}">
                <a16:creationId xmlns:a16="http://schemas.microsoft.com/office/drawing/2014/main" id="{D8AFFEA1-7545-4CE7-A8A7-09991F60CE7C}"/>
              </a:ext>
            </a:extLst>
          </p:cNvPr>
          <p:cNvSpPr>
            <a:spLocks noChangeAspect="1"/>
          </p:cNvSpPr>
          <p:nvPr/>
        </p:nvSpPr>
        <p:spPr>
          <a:xfrm>
            <a:off x="1669729" y="4947289"/>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9" name="Rechteck 8">
                <a:extLst>
                  <a:ext uri="{FF2B5EF4-FFF2-40B4-BE49-F238E27FC236}">
                    <a16:creationId xmlns:a16="http://schemas.microsoft.com/office/drawing/2014/main" id="{5E06CBD7-E65F-4CC8-9302-5B5FFEBB8092}"/>
                  </a:ext>
                </a:extLst>
              </p:cNvPr>
              <p:cNvSpPr/>
              <p:nvPr/>
            </p:nvSpPr>
            <p:spPr>
              <a:xfrm>
                <a:off x="3439466" y="2340861"/>
                <a:ext cx="4090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𝒄</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 name="Rechteck 8">
                <a:extLst>
                  <a:ext uri="{FF2B5EF4-FFF2-40B4-BE49-F238E27FC236}">
                    <a16:creationId xmlns:a16="http://schemas.microsoft.com/office/drawing/2014/main" id="{5E06CBD7-E65F-4CC8-9302-5B5FFEBB8092}"/>
                  </a:ext>
                </a:extLst>
              </p:cNvPr>
              <p:cNvSpPr>
                <a:spLocks noRot="1" noChangeAspect="1" noMove="1" noResize="1" noEditPoints="1" noAdjustHandles="1" noChangeArrowheads="1" noChangeShapeType="1" noTextEdit="1"/>
              </p:cNvSpPr>
              <p:nvPr/>
            </p:nvSpPr>
            <p:spPr>
              <a:xfrm>
                <a:off x="3439466" y="2340861"/>
                <a:ext cx="409086" cy="461665"/>
              </a:xfrm>
              <a:prstGeom prst="rect">
                <a:avLst/>
              </a:prstGeom>
              <a:blipFill>
                <a:blip r:embed="rId3"/>
                <a:stretch>
                  <a:fillRect/>
                </a:stretch>
              </a:blipFill>
            </p:spPr>
            <p:txBody>
              <a:bodyPr/>
              <a:lstStyle/>
              <a:p>
                <a:r>
                  <a:rPr lang="de-AT">
                    <a:noFill/>
                  </a:rPr>
                  <a:t> </a:t>
                </a:r>
              </a:p>
            </p:txBody>
          </p:sp>
        </mc:Fallback>
      </mc:AlternateContent>
      <p:cxnSp>
        <p:nvCxnSpPr>
          <p:cNvPr id="10" name="Gerader Verbinder 9">
            <a:extLst>
              <a:ext uri="{FF2B5EF4-FFF2-40B4-BE49-F238E27FC236}">
                <a16:creationId xmlns:a16="http://schemas.microsoft.com/office/drawing/2014/main" id="{D805ED7D-F67D-4359-9BC8-3EDB5F8308F8}"/>
              </a:ext>
            </a:extLst>
          </p:cNvPr>
          <p:cNvCxnSpPr>
            <a:cxnSpLocks noChangeAspect="1"/>
            <a:stCxn id="5" idx="2"/>
            <a:endCxn id="18" idx="6"/>
          </p:cNvCxnSpPr>
          <p:nvPr/>
        </p:nvCxnSpPr>
        <p:spPr>
          <a:xfrm flipH="1">
            <a:off x="2205753" y="3031793"/>
            <a:ext cx="1094865" cy="4675"/>
          </a:xfrm>
          <a:prstGeom prst="line">
            <a:avLst/>
          </a:prstGeom>
          <a:ln w="50800">
            <a:solidFill>
              <a:srgbClr val="C0000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C6F5B9CD-7F00-42B9-B508-6F76370C2C4D}"/>
              </a:ext>
            </a:extLst>
          </p:cNvPr>
          <p:cNvCxnSpPr>
            <a:cxnSpLocks noChangeAspect="1"/>
            <a:stCxn id="18" idx="3"/>
            <a:endCxn id="6" idx="7"/>
          </p:cNvCxnSpPr>
          <p:nvPr/>
        </p:nvCxnSpPr>
        <p:spPr>
          <a:xfrm flipH="1">
            <a:off x="1027967" y="3227387"/>
            <a:ext cx="716867" cy="753830"/>
          </a:xfrm>
          <a:prstGeom prst="line">
            <a:avLst/>
          </a:prstGeom>
          <a:ln w="50800">
            <a:solidFill>
              <a:srgbClr val="C00000"/>
            </a:solidFill>
            <a:headEnd type="stealth"/>
            <a:tailEnd type="none" w="lg" len="lg"/>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2FE066F3-ED73-41B9-88C5-9C489ED1FEA0}"/>
              </a:ext>
            </a:extLst>
          </p:cNvPr>
          <p:cNvCxnSpPr>
            <a:cxnSpLocks noChangeAspect="1"/>
            <a:stCxn id="6" idx="5"/>
            <a:endCxn id="8" idx="1"/>
          </p:cNvCxnSpPr>
          <p:nvPr/>
        </p:nvCxnSpPr>
        <p:spPr>
          <a:xfrm>
            <a:off x="1027967" y="4363055"/>
            <a:ext cx="720843" cy="663315"/>
          </a:xfrm>
          <a:prstGeom prst="line">
            <a:avLst/>
          </a:prstGeom>
          <a:ln w="50800">
            <a:solidFill>
              <a:srgbClr val="C00000"/>
            </a:solidFill>
            <a:tailEnd type="stealth"/>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DC9FF71B-EF47-458D-93E7-9FFC1A26BA34}"/>
              </a:ext>
            </a:extLst>
          </p:cNvPr>
          <p:cNvCxnSpPr>
            <a:cxnSpLocks noChangeAspect="1"/>
          </p:cNvCxnSpPr>
          <p:nvPr/>
        </p:nvCxnSpPr>
        <p:spPr>
          <a:xfrm>
            <a:off x="3439466" y="3245249"/>
            <a:ext cx="21324" cy="1741205"/>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B4C85668-EBD5-4CFB-9381-300CC18C958A}"/>
              </a:ext>
            </a:extLst>
          </p:cNvPr>
          <p:cNvCxnSpPr>
            <a:cxnSpLocks noChangeAspect="1"/>
            <a:endCxn id="7" idx="2"/>
          </p:cNvCxnSpPr>
          <p:nvPr/>
        </p:nvCxnSpPr>
        <p:spPr>
          <a:xfrm>
            <a:off x="2216778" y="5217286"/>
            <a:ext cx="1095170" cy="0"/>
          </a:xfrm>
          <a:prstGeom prst="line">
            <a:avLst/>
          </a:prstGeom>
          <a:ln w="50800">
            <a:solidFill>
              <a:srgbClr val="C00000"/>
            </a:solidFill>
            <a:headEnd type="none"/>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hteck 14">
                <a:extLst>
                  <a:ext uri="{FF2B5EF4-FFF2-40B4-BE49-F238E27FC236}">
                    <a16:creationId xmlns:a16="http://schemas.microsoft.com/office/drawing/2014/main" id="{4D7E7F9F-9DE6-4311-967B-D5291C248550}"/>
                  </a:ext>
                </a:extLst>
              </p:cNvPr>
              <p:cNvSpPr/>
              <p:nvPr/>
            </p:nvSpPr>
            <p:spPr>
              <a:xfrm>
                <a:off x="147510" y="3941303"/>
                <a:ext cx="44435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𝒂</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5" name="Rechteck 14">
                <a:extLst>
                  <a:ext uri="{FF2B5EF4-FFF2-40B4-BE49-F238E27FC236}">
                    <a16:creationId xmlns:a16="http://schemas.microsoft.com/office/drawing/2014/main" id="{4D7E7F9F-9DE6-4311-967B-D5291C248550}"/>
                  </a:ext>
                </a:extLst>
              </p:cNvPr>
              <p:cNvSpPr>
                <a:spLocks noRot="1" noChangeAspect="1" noMove="1" noResize="1" noEditPoints="1" noAdjustHandles="1" noChangeArrowheads="1" noChangeShapeType="1" noTextEdit="1"/>
              </p:cNvSpPr>
              <p:nvPr/>
            </p:nvSpPr>
            <p:spPr>
              <a:xfrm>
                <a:off x="147510" y="3941303"/>
                <a:ext cx="44435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C9ECABAB-1205-4B43-B913-F0E5FF5B6AB0}"/>
                  </a:ext>
                </a:extLst>
              </p:cNvPr>
              <p:cNvSpPr/>
              <p:nvPr/>
            </p:nvSpPr>
            <p:spPr>
              <a:xfrm>
                <a:off x="3433053" y="5446607"/>
                <a:ext cx="42191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𝒆</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C9ECABAB-1205-4B43-B913-F0E5FF5B6AB0}"/>
                  </a:ext>
                </a:extLst>
              </p:cNvPr>
              <p:cNvSpPr>
                <a:spLocks noRot="1" noChangeAspect="1" noMove="1" noResize="1" noEditPoints="1" noAdjustHandles="1" noChangeArrowheads="1" noChangeShapeType="1" noTextEdit="1"/>
              </p:cNvSpPr>
              <p:nvPr/>
            </p:nvSpPr>
            <p:spPr>
              <a:xfrm>
                <a:off x="3433053" y="5446607"/>
                <a:ext cx="421910" cy="461665"/>
              </a:xfrm>
              <a:prstGeom prst="rect">
                <a:avLst/>
              </a:prstGeom>
              <a:blipFill>
                <a:blip r:embed="rId5"/>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17" name="Rechteck 16">
                <a:extLst>
                  <a:ext uri="{FF2B5EF4-FFF2-40B4-BE49-F238E27FC236}">
                    <a16:creationId xmlns:a16="http://schemas.microsoft.com/office/drawing/2014/main" id="{A55E55DF-0893-49D6-9562-EEC554B4AE01}"/>
                  </a:ext>
                </a:extLst>
              </p:cNvPr>
              <p:cNvSpPr/>
              <p:nvPr/>
            </p:nvSpPr>
            <p:spPr>
              <a:xfrm>
                <a:off x="1750552" y="5491921"/>
                <a:ext cx="452367"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𝒅</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7" name="Rechteck 16">
                <a:extLst>
                  <a:ext uri="{FF2B5EF4-FFF2-40B4-BE49-F238E27FC236}">
                    <a16:creationId xmlns:a16="http://schemas.microsoft.com/office/drawing/2014/main" id="{A55E55DF-0893-49D6-9562-EEC554B4AE01}"/>
                  </a:ext>
                </a:extLst>
              </p:cNvPr>
              <p:cNvSpPr>
                <a:spLocks noRot="1" noChangeAspect="1" noMove="1" noResize="1" noEditPoints="1" noAdjustHandles="1" noChangeArrowheads="1" noChangeShapeType="1" noTextEdit="1"/>
              </p:cNvSpPr>
              <p:nvPr/>
            </p:nvSpPr>
            <p:spPr>
              <a:xfrm>
                <a:off x="1750552" y="5491921"/>
                <a:ext cx="452367" cy="461665"/>
              </a:xfrm>
              <a:prstGeom prst="rect">
                <a:avLst/>
              </a:prstGeom>
              <a:blipFill>
                <a:blip r:embed="rId6"/>
                <a:stretch>
                  <a:fillRect l="-4054"/>
                </a:stretch>
              </a:blipFill>
            </p:spPr>
            <p:txBody>
              <a:bodyPr/>
              <a:lstStyle/>
              <a:p>
                <a:r>
                  <a:rPr lang="de-AT">
                    <a:noFill/>
                  </a:rPr>
                  <a:t> </a:t>
                </a:r>
              </a:p>
            </p:txBody>
          </p:sp>
        </mc:Fallback>
      </mc:AlternateContent>
      <p:sp>
        <p:nvSpPr>
          <p:cNvPr id="18" name="Ellipse 17">
            <a:extLst>
              <a:ext uri="{FF2B5EF4-FFF2-40B4-BE49-F238E27FC236}">
                <a16:creationId xmlns:a16="http://schemas.microsoft.com/office/drawing/2014/main" id="{7B78B334-90B9-4EAA-B506-334563E0C60D}"/>
              </a:ext>
            </a:extLst>
          </p:cNvPr>
          <p:cNvSpPr>
            <a:spLocks noChangeAspect="1"/>
          </p:cNvSpPr>
          <p:nvPr/>
        </p:nvSpPr>
        <p:spPr>
          <a:xfrm>
            <a:off x="1665753" y="2766468"/>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9" name="Rechteck 18">
                <a:extLst>
                  <a:ext uri="{FF2B5EF4-FFF2-40B4-BE49-F238E27FC236}">
                    <a16:creationId xmlns:a16="http://schemas.microsoft.com/office/drawing/2014/main" id="{16E2DC0C-0AD4-4AD3-9317-97F8934C8540}"/>
                  </a:ext>
                </a:extLst>
              </p:cNvPr>
              <p:cNvSpPr/>
              <p:nvPr/>
            </p:nvSpPr>
            <p:spPr>
              <a:xfrm>
                <a:off x="1752956" y="2325134"/>
                <a:ext cx="44114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𝒃</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9" name="Rechteck 18">
                <a:extLst>
                  <a:ext uri="{FF2B5EF4-FFF2-40B4-BE49-F238E27FC236}">
                    <a16:creationId xmlns:a16="http://schemas.microsoft.com/office/drawing/2014/main" id="{16E2DC0C-0AD4-4AD3-9317-97F8934C8540}"/>
                  </a:ext>
                </a:extLst>
              </p:cNvPr>
              <p:cNvSpPr>
                <a:spLocks noRot="1" noChangeAspect="1" noMove="1" noResize="1" noEditPoints="1" noAdjustHandles="1" noChangeArrowheads="1" noChangeShapeType="1" noTextEdit="1"/>
              </p:cNvSpPr>
              <p:nvPr/>
            </p:nvSpPr>
            <p:spPr>
              <a:xfrm>
                <a:off x="1752956" y="2325134"/>
                <a:ext cx="441146" cy="461665"/>
              </a:xfrm>
              <a:prstGeom prst="rect">
                <a:avLst/>
              </a:prstGeom>
              <a:blipFill>
                <a:blip r:embed="rId7"/>
                <a:stretch>
                  <a:fillRect l="-4167"/>
                </a:stretch>
              </a:blipFill>
            </p:spPr>
            <p:txBody>
              <a:bodyPr/>
              <a:lstStyle/>
              <a:p>
                <a:r>
                  <a:rPr lang="de-AT">
                    <a:noFill/>
                  </a:rPr>
                  <a:t> </a:t>
                </a:r>
              </a:p>
            </p:txBody>
          </p:sp>
        </mc:Fallback>
      </mc:AlternateContent>
      <p:cxnSp>
        <p:nvCxnSpPr>
          <p:cNvPr id="20" name="Gerader Verbinder 19">
            <a:extLst>
              <a:ext uri="{FF2B5EF4-FFF2-40B4-BE49-F238E27FC236}">
                <a16:creationId xmlns:a16="http://schemas.microsoft.com/office/drawing/2014/main" id="{49F72C9D-4D36-44F2-B20C-DA5BF0BDAF77}"/>
              </a:ext>
            </a:extLst>
          </p:cNvPr>
          <p:cNvCxnSpPr>
            <a:cxnSpLocks/>
          </p:cNvCxnSpPr>
          <p:nvPr/>
        </p:nvCxnSpPr>
        <p:spPr>
          <a:xfrm>
            <a:off x="1819992" y="3259017"/>
            <a:ext cx="18182" cy="1727437"/>
          </a:xfrm>
          <a:prstGeom prst="line">
            <a:avLst/>
          </a:prstGeom>
          <a:ln w="25400">
            <a:headEnd w="lg" len="lg"/>
            <a:tailEnd type="stealth"/>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754AEAEB-0846-499A-9069-BE1EDC135787}"/>
              </a:ext>
            </a:extLst>
          </p:cNvPr>
          <p:cNvCxnSpPr>
            <a:cxnSpLocks noChangeAspect="1"/>
            <a:stCxn id="8" idx="7"/>
            <a:endCxn id="5" idx="3"/>
          </p:cNvCxnSpPr>
          <p:nvPr/>
        </p:nvCxnSpPr>
        <p:spPr>
          <a:xfrm flipV="1">
            <a:off x="2130648" y="3222712"/>
            <a:ext cx="1249051" cy="180365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Rechteck 21">
                <a:extLst>
                  <a:ext uri="{FF2B5EF4-FFF2-40B4-BE49-F238E27FC236}">
                    <a16:creationId xmlns:a16="http://schemas.microsoft.com/office/drawing/2014/main" id="{FB92AE2A-A7CA-4E7E-AB7C-893D3123A81C}"/>
                  </a:ext>
                </a:extLst>
              </p:cNvPr>
              <p:cNvSpPr/>
              <p:nvPr/>
            </p:nvSpPr>
            <p:spPr>
              <a:xfrm>
                <a:off x="1058055" y="324955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2" name="Rechteck 21">
                <a:extLst>
                  <a:ext uri="{FF2B5EF4-FFF2-40B4-BE49-F238E27FC236}">
                    <a16:creationId xmlns:a16="http://schemas.microsoft.com/office/drawing/2014/main" id="{FB92AE2A-A7CA-4E7E-AB7C-893D3123A81C}"/>
                  </a:ext>
                </a:extLst>
              </p:cNvPr>
              <p:cNvSpPr>
                <a:spLocks noRot="1" noChangeAspect="1" noMove="1" noResize="1" noEditPoints="1" noAdjustHandles="1" noChangeArrowheads="1" noChangeShapeType="1" noTextEdit="1"/>
              </p:cNvSpPr>
              <p:nvPr/>
            </p:nvSpPr>
            <p:spPr>
              <a:xfrm>
                <a:off x="1058055" y="3249552"/>
                <a:ext cx="437940" cy="461665"/>
              </a:xfrm>
              <a:prstGeom prst="rect">
                <a:avLst/>
              </a:prstGeom>
              <a:blipFill>
                <a:blip r:embed="rId8"/>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3" name="Rechteck 22">
                <a:extLst>
                  <a:ext uri="{FF2B5EF4-FFF2-40B4-BE49-F238E27FC236}">
                    <a16:creationId xmlns:a16="http://schemas.microsoft.com/office/drawing/2014/main" id="{4006581B-9680-4627-AA7C-3770F472DC1D}"/>
                  </a:ext>
                </a:extLst>
              </p:cNvPr>
              <p:cNvSpPr/>
              <p:nvPr/>
            </p:nvSpPr>
            <p:spPr>
              <a:xfrm>
                <a:off x="1049084" y="463305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3" name="Rechteck 22">
                <a:extLst>
                  <a:ext uri="{FF2B5EF4-FFF2-40B4-BE49-F238E27FC236}">
                    <a16:creationId xmlns:a16="http://schemas.microsoft.com/office/drawing/2014/main" id="{4006581B-9680-4627-AA7C-3770F472DC1D}"/>
                  </a:ext>
                </a:extLst>
              </p:cNvPr>
              <p:cNvSpPr>
                <a:spLocks noRot="1" noChangeAspect="1" noMove="1" noResize="1" noEditPoints="1" noAdjustHandles="1" noChangeArrowheads="1" noChangeShapeType="1" noTextEdit="1"/>
              </p:cNvSpPr>
              <p:nvPr/>
            </p:nvSpPr>
            <p:spPr>
              <a:xfrm>
                <a:off x="1049084" y="4633055"/>
                <a:ext cx="437940" cy="461665"/>
              </a:xfrm>
              <a:prstGeom prst="rect">
                <a:avLst/>
              </a:prstGeom>
              <a:blipFill>
                <a:blip r:embed="rId9"/>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4" name="Rechteck 23">
                <a:extLst>
                  <a:ext uri="{FF2B5EF4-FFF2-40B4-BE49-F238E27FC236}">
                    <a16:creationId xmlns:a16="http://schemas.microsoft.com/office/drawing/2014/main" id="{97EDDC7E-343C-44E5-B81A-C62E27A6B7D0}"/>
                  </a:ext>
                </a:extLst>
              </p:cNvPr>
              <p:cNvSpPr/>
              <p:nvPr/>
            </p:nvSpPr>
            <p:spPr>
              <a:xfrm>
                <a:off x="1468007" y="349997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4" name="Rechteck 23">
                <a:extLst>
                  <a:ext uri="{FF2B5EF4-FFF2-40B4-BE49-F238E27FC236}">
                    <a16:creationId xmlns:a16="http://schemas.microsoft.com/office/drawing/2014/main" id="{97EDDC7E-343C-44E5-B81A-C62E27A6B7D0}"/>
                  </a:ext>
                </a:extLst>
              </p:cNvPr>
              <p:cNvSpPr>
                <a:spLocks noRot="1" noChangeAspect="1" noMove="1" noResize="1" noEditPoints="1" noAdjustHandles="1" noChangeArrowheads="1" noChangeShapeType="1" noTextEdit="1"/>
              </p:cNvSpPr>
              <p:nvPr/>
            </p:nvSpPr>
            <p:spPr>
              <a:xfrm>
                <a:off x="1468007" y="3499970"/>
                <a:ext cx="437940" cy="461665"/>
              </a:xfrm>
              <a:prstGeom prst="rect">
                <a:avLst/>
              </a:prstGeom>
              <a:blipFill>
                <a:blip r:embed="rId1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5" name="Rechteck 24">
                <a:extLst>
                  <a:ext uri="{FF2B5EF4-FFF2-40B4-BE49-F238E27FC236}">
                    <a16:creationId xmlns:a16="http://schemas.microsoft.com/office/drawing/2014/main" id="{AAE239FE-FB58-4C6F-9BF0-EA18C3B27D14}"/>
                  </a:ext>
                </a:extLst>
              </p:cNvPr>
              <p:cNvSpPr/>
              <p:nvPr/>
            </p:nvSpPr>
            <p:spPr>
              <a:xfrm>
                <a:off x="2550983" y="258917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5" name="Rechteck 24">
                <a:extLst>
                  <a:ext uri="{FF2B5EF4-FFF2-40B4-BE49-F238E27FC236}">
                    <a16:creationId xmlns:a16="http://schemas.microsoft.com/office/drawing/2014/main" id="{AAE239FE-FB58-4C6F-9BF0-EA18C3B27D14}"/>
                  </a:ext>
                </a:extLst>
              </p:cNvPr>
              <p:cNvSpPr>
                <a:spLocks noRot="1" noChangeAspect="1" noMove="1" noResize="1" noEditPoints="1" noAdjustHandles="1" noChangeArrowheads="1" noChangeShapeType="1" noTextEdit="1"/>
              </p:cNvSpPr>
              <p:nvPr/>
            </p:nvSpPr>
            <p:spPr>
              <a:xfrm>
                <a:off x="2550983" y="2589176"/>
                <a:ext cx="437940" cy="461665"/>
              </a:xfrm>
              <a:prstGeom prst="rect">
                <a:avLst/>
              </a:prstGeom>
              <a:blipFill>
                <a:blip r:embed="rId11"/>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CC684FA7-72E1-4BAA-A7B8-F8F9DD2A8788}"/>
                  </a:ext>
                </a:extLst>
              </p:cNvPr>
              <p:cNvSpPr/>
              <p:nvPr/>
            </p:nvSpPr>
            <p:spPr>
              <a:xfrm>
                <a:off x="2659635" y="5198241"/>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CC684FA7-72E1-4BAA-A7B8-F8F9DD2A8788}"/>
                  </a:ext>
                </a:extLst>
              </p:cNvPr>
              <p:cNvSpPr>
                <a:spLocks noRot="1" noChangeAspect="1" noMove="1" noResize="1" noEditPoints="1" noAdjustHandles="1" noChangeArrowheads="1" noChangeShapeType="1" noTextEdit="1"/>
              </p:cNvSpPr>
              <p:nvPr/>
            </p:nvSpPr>
            <p:spPr>
              <a:xfrm>
                <a:off x="2659635" y="5198241"/>
                <a:ext cx="437940" cy="461665"/>
              </a:xfrm>
              <a:prstGeom prst="rect">
                <a:avLst/>
              </a:prstGeom>
              <a:blipFill>
                <a:blip r:embed="rId12"/>
                <a:stretch>
                  <a:fillRect l="-2778"/>
                </a:stretch>
              </a:blipFill>
            </p:spPr>
            <p:txBody>
              <a:bodyPr/>
              <a:lstStyle/>
              <a:p>
                <a:r>
                  <a:rPr lang="de-AT">
                    <a:noFill/>
                  </a:rPr>
                  <a:t> </a:t>
                </a:r>
              </a:p>
            </p:txBody>
          </p:sp>
        </mc:Fallback>
      </mc:AlternateContent>
      <p:cxnSp>
        <p:nvCxnSpPr>
          <p:cNvPr id="27" name="Gerader Verbinder 26">
            <a:extLst>
              <a:ext uri="{FF2B5EF4-FFF2-40B4-BE49-F238E27FC236}">
                <a16:creationId xmlns:a16="http://schemas.microsoft.com/office/drawing/2014/main" id="{6FE932EC-58BD-4A6D-B794-83C26B600FA7}"/>
              </a:ext>
            </a:extLst>
          </p:cNvPr>
          <p:cNvCxnSpPr>
            <a:cxnSpLocks/>
          </p:cNvCxnSpPr>
          <p:nvPr/>
        </p:nvCxnSpPr>
        <p:spPr>
          <a:xfrm>
            <a:off x="2079247" y="3252350"/>
            <a:ext cx="18182" cy="1727437"/>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22791E00-3A53-4C82-85BA-E280B481C64D}"/>
              </a:ext>
            </a:extLst>
          </p:cNvPr>
          <p:cNvCxnSpPr>
            <a:cxnSpLocks/>
          </p:cNvCxnSpPr>
          <p:nvPr/>
        </p:nvCxnSpPr>
        <p:spPr>
          <a:xfrm>
            <a:off x="3715036" y="3237956"/>
            <a:ext cx="18182" cy="1727437"/>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76CF13B7-763E-4999-A5F9-9A2D8B48DCC9}"/>
              </a:ext>
            </a:extLst>
          </p:cNvPr>
          <p:cNvCxnSpPr>
            <a:cxnSpLocks noChangeAspect="1"/>
            <a:endCxn id="6" idx="6"/>
          </p:cNvCxnSpPr>
          <p:nvPr/>
        </p:nvCxnSpPr>
        <p:spPr>
          <a:xfrm flipH="1" flipV="1">
            <a:off x="1107048" y="4172136"/>
            <a:ext cx="2265402" cy="89912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hteck 29">
                <a:extLst>
                  <a:ext uri="{FF2B5EF4-FFF2-40B4-BE49-F238E27FC236}">
                    <a16:creationId xmlns:a16="http://schemas.microsoft.com/office/drawing/2014/main" id="{15A9972E-D814-4643-8299-1209DEC90C02}"/>
                  </a:ext>
                </a:extLst>
              </p:cNvPr>
              <p:cNvSpPr/>
              <p:nvPr/>
            </p:nvSpPr>
            <p:spPr>
              <a:xfrm>
                <a:off x="2061302" y="349271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0" name="Rechteck 29">
                <a:extLst>
                  <a:ext uri="{FF2B5EF4-FFF2-40B4-BE49-F238E27FC236}">
                    <a16:creationId xmlns:a16="http://schemas.microsoft.com/office/drawing/2014/main" id="{15A9972E-D814-4643-8299-1209DEC90C02}"/>
                  </a:ext>
                </a:extLst>
              </p:cNvPr>
              <p:cNvSpPr>
                <a:spLocks noRot="1" noChangeAspect="1" noMove="1" noResize="1" noEditPoints="1" noAdjustHandles="1" noChangeArrowheads="1" noChangeShapeType="1" noTextEdit="1"/>
              </p:cNvSpPr>
              <p:nvPr/>
            </p:nvSpPr>
            <p:spPr>
              <a:xfrm>
                <a:off x="2061302" y="3492712"/>
                <a:ext cx="437940" cy="461665"/>
              </a:xfrm>
              <a:prstGeom prst="rect">
                <a:avLst/>
              </a:prstGeom>
              <a:blipFill>
                <a:blip r:embed="rId13"/>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1" name="Rechteck 30">
                <a:extLst>
                  <a:ext uri="{FF2B5EF4-FFF2-40B4-BE49-F238E27FC236}">
                    <a16:creationId xmlns:a16="http://schemas.microsoft.com/office/drawing/2014/main" id="{AB866F3D-7590-4D3B-AAB4-62975E3D564B}"/>
                  </a:ext>
                </a:extLst>
              </p:cNvPr>
              <p:cNvSpPr/>
              <p:nvPr/>
            </p:nvSpPr>
            <p:spPr>
              <a:xfrm>
                <a:off x="2455371" y="3839221"/>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1" name="Rechteck 30">
                <a:extLst>
                  <a:ext uri="{FF2B5EF4-FFF2-40B4-BE49-F238E27FC236}">
                    <a16:creationId xmlns:a16="http://schemas.microsoft.com/office/drawing/2014/main" id="{AB866F3D-7590-4D3B-AAB4-62975E3D564B}"/>
                  </a:ext>
                </a:extLst>
              </p:cNvPr>
              <p:cNvSpPr>
                <a:spLocks noRot="1" noChangeAspect="1" noMove="1" noResize="1" noEditPoints="1" noAdjustHandles="1" noChangeArrowheads="1" noChangeShapeType="1" noTextEdit="1"/>
              </p:cNvSpPr>
              <p:nvPr/>
            </p:nvSpPr>
            <p:spPr>
              <a:xfrm>
                <a:off x="2455371" y="3839221"/>
                <a:ext cx="437940" cy="461665"/>
              </a:xfrm>
              <a:prstGeom prst="rect">
                <a:avLst/>
              </a:prstGeom>
              <a:blipFill>
                <a:blip r:embed="rId14"/>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2" name="Rechteck 31">
                <a:extLst>
                  <a:ext uri="{FF2B5EF4-FFF2-40B4-BE49-F238E27FC236}">
                    <a16:creationId xmlns:a16="http://schemas.microsoft.com/office/drawing/2014/main" id="{F587A776-6C58-45B2-9B07-AE2AA8F8C026}"/>
                  </a:ext>
                </a:extLst>
              </p:cNvPr>
              <p:cNvSpPr/>
              <p:nvPr/>
            </p:nvSpPr>
            <p:spPr>
              <a:xfrm>
                <a:off x="3139611" y="4222711"/>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2" name="Rechteck 31">
                <a:extLst>
                  <a:ext uri="{FF2B5EF4-FFF2-40B4-BE49-F238E27FC236}">
                    <a16:creationId xmlns:a16="http://schemas.microsoft.com/office/drawing/2014/main" id="{F587A776-6C58-45B2-9B07-AE2AA8F8C026}"/>
                  </a:ext>
                </a:extLst>
              </p:cNvPr>
              <p:cNvSpPr>
                <a:spLocks noRot="1" noChangeAspect="1" noMove="1" noResize="1" noEditPoints="1" noAdjustHandles="1" noChangeArrowheads="1" noChangeShapeType="1" noTextEdit="1"/>
              </p:cNvSpPr>
              <p:nvPr/>
            </p:nvSpPr>
            <p:spPr>
              <a:xfrm>
                <a:off x="3139611" y="4222711"/>
                <a:ext cx="437940" cy="461665"/>
              </a:xfrm>
              <a:prstGeom prst="rect">
                <a:avLst/>
              </a:prstGeom>
              <a:blipFill>
                <a:blip r:embed="rId15"/>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3" name="Rechteck 32">
                <a:extLst>
                  <a:ext uri="{FF2B5EF4-FFF2-40B4-BE49-F238E27FC236}">
                    <a16:creationId xmlns:a16="http://schemas.microsoft.com/office/drawing/2014/main" id="{CEF55830-B547-4136-A5E6-0E468D5DC59D}"/>
                  </a:ext>
                </a:extLst>
              </p:cNvPr>
              <p:cNvSpPr/>
              <p:nvPr/>
            </p:nvSpPr>
            <p:spPr>
              <a:xfrm>
                <a:off x="3683304" y="422271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3" name="Rechteck 32">
                <a:extLst>
                  <a:ext uri="{FF2B5EF4-FFF2-40B4-BE49-F238E27FC236}">
                    <a16:creationId xmlns:a16="http://schemas.microsoft.com/office/drawing/2014/main" id="{CEF55830-B547-4136-A5E6-0E468D5DC59D}"/>
                  </a:ext>
                </a:extLst>
              </p:cNvPr>
              <p:cNvSpPr>
                <a:spLocks noRot="1" noChangeAspect="1" noMove="1" noResize="1" noEditPoints="1" noAdjustHandles="1" noChangeArrowheads="1" noChangeShapeType="1" noTextEdit="1"/>
              </p:cNvSpPr>
              <p:nvPr/>
            </p:nvSpPr>
            <p:spPr>
              <a:xfrm>
                <a:off x="3683304" y="4222710"/>
                <a:ext cx="437940" cy="461665"/>
              </a:xfrm>
              <a:prstGeom prst="rect">
                <a:avLst/>
              </a:prstGeom>
              <a:blipFill>
                <a:blip r:embed="rId16"/>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D55EDF74-7976-497D-8AF8-479D0F9BB987}"/>
                  </a:ext>
                </a:extLst>
              </p:cNvPr>
              <p:cNvSpPr/>
              <p:nvPr/>
            </p:nvSpPr>
            <p:spPr>
              <a:xfrm>
                <a:off x="2800504" y="4504118"/>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D55EDF74-7976-497D-8AF8-479D0F9BB987}"/>
                  </a:ext>
                </a:extLst>
              </p:cNvPr>
              <p:cNvSpPr>
                <a:spLocks noRot="1" noChangeAspect="1" noMove="1" noResize="1" noEditPoints="1" noAdjustHandles="1" noChangeArrowheads="1" noChangeShapeType="1" noTextEdit="1"/>
              </p:cNvSpPr>
              <p:nvPr/>
            </p:nvSpPr>
            <p:spPr>
              <a:xfrm>
                <a:off x="2800504" y="4504118"/>
                <a:ext cx="437940" cy="461665"/>
              </a:xfrm>
              <a:prstGeom prst="rect">
                <a:avLst/>
              </a:prstGeom>
              <a:blipFill>
                <a:blip r:embed="rId1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5" name="Rechteck 34">
                <a:extLst>
                  <a:ext uri="{FF2B5EF4-FFF2-40B4-BE49-F238E27FC236}">
                    <a16:creationId xmlns:a16="http://schemas.microsoft.com/office/drawing/2014/main" id="{24BB345C-6450-4ED0-9F56-5E3B4E6359FF}"/>
                  </a:ext>
                </a:extLst>
              </p:cNvPr>
              <p:cNvSpPr/>
              <p:nvPr/>
            </p:nvSpPr>
            <p:spPr>
              <a:xfrm>
                <a:off x="660136" y="396163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5" name="Rechteck 34">
                <a:extLst>
                  <a:ext uri="{FF2B5EF4-FFF2-40B4-BE49-F238E27FC236}">
                    <a16:creationId xmlns:a16="http://schemas.microsoft.com/office/drawing/2014/main" id="{24BB345C-6450-4ED0-9F56-5E3B4E6359FF}"/>
                  </a:ext>
                </a:extLst>
              </p:cNvPr>
              <p:cNvSpPr>
                <a:spLocks noRot="1" noChangeAspect="1" noMove="1" noResize="1" noEditPoints="1" noAdjustHandles="1" noChangeArrowheads="1" noChangeShapeType="1" noTextEdit="1"/>
              </p:cNvSpPr>
              <p:nvPr/>
            </p:nvSpPr>
            <p:spPr>
              <a:xfrm>
                <a:off x="660136" y="3961635"/>
                <a:ext cx="437940" cy="461665"/>
              </a:xfrm>
              <a:prstGeom prst="rect">
                <a:avLst/>
              </a:prstGeom>
              <a:blipFill>
                <a:blip r:embed="rId18"/>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5ED555E2-D820-465D-951E-493B431AC09F}"/>
                  </a:ext>
                </a:extLst>
              </p:cNvPr>
              <p:cNvSpPr/>
              <p:nvPr/>
            </p:nvSpPr>
            <p:spPr>
              <a:xfrm>
                <a:off x="1771780" y="280953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5ED555E2-D820-465D-951E-493B431AC09F}"/>
                  </a:ext>
                </a:extLst>
              </p:cNvPr>
              <p:cNvSpPr>
                <a:spLocks noRot="1" noChangeAspect="1" noMove="1" noResize="1" noEditPoints="1" noAdjustHandles="1" noChangeArrowheads="1" noChangeShapeType="1" noTextEdit="1"/>
              </p:cNvSpPr>
              <p:nvPr/>
            </p:nvSpPr>
            <p:spPr>
              <a:xfrm>
                <a:off x="1771780" y="2809539"/>
                <a:ext cx="437940" cy="461665"/>
              </a:xfrm>
              <a:prstGeom prst="rect">
                <a:avLst/>
              </a:prstGeom>
              <a:blipFill>
                <a:blip r:embed="rId19"/>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7" name="Rechteck 36">
                <a:extLst>
                  <a:ext uri="{FF2B5EF4-FFF2-40B4-BE49-F238E27FC236}">
                    <a16:creationId xmlns:a16="http://schemas.microsoft.com/office/drawing/2014/main" id="{5315814D-CBA3-4711-B329-6B31CB29E6D0}"/>
                  </a:ext>
                </a:extLst>
              </p:cNvPr>
              <p:cNvSpPr/>
              <p:nvPr/>
            </p:nvSpPr>
            <p:spPr>
              <a:xfrm>
                <a:off x="1761894" y="500354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7" name="Rechteck 36">
                <a:extLst>
                  <a:ext uri="{FF2B5EF4-FFF2-40B4-BE49-F238E27FC236}">
                    <a16:creationId xmlns:a16="http://schemas.microsoft.com/office/drawing/2014/main" id="{5315814D-CBA3-4711-B329-6B31CB29E6D0}"/>
                  </a:ext>
                </a:extLst>
              </p:cNvPr>
              <p:cNvSpPr>
                <a:spLocks noRot="1" noChangeAspect="1" noMove="1" noResize="1" noEditPoints="1" noAdjustHandles="1" noChangeArrowheads="1" noChangeShapeType="1" noTextEdit="1"/>
              </p:cNvSpPr>
              <p:nvPr/>
            </p:nvSpPr>
            <p:spPr>
              <a:xfrm>
                <a:off x="1761894" y="5003549"/>
                <a:ext cx="437940" cy="461665"/>
              </a:xfrm>
              <a:prstGeom prst="rect">
                <a:avLst/>
              </a:prstGeom>
              <a:blipFill>
                <a:blip r:embed="rId20"/>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8" name="Rechteck 37">
                <a:extLst>
                  <a:ext uri="{FF2B5EF4-FFF2-40B4-BE49-F238E27FC236}">
                    <a16:creationId xmlns:a16="http://schemas.microsoft.com/office/drawing/2014/main" id="{D410489E-B281-42D0-BBC5-1953C52F24E9}"/>
                  </a:ext>
                </a:extLst>
              </p:cNvPr>
              <p:cNvSpPr/>
              <p:nvPr/>
            </p:nvSpPr>
            <p:spPr>
              <a:xfrm>
                <a:off x="3386862" y="2818631"/>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8" name="Rechteck 37">
                <a:extLst>
                  <a:ext uri="{FF2B5EF4-FFF2-40B4-BE49-F238E27FC236}">
                    <a16:creationId xmlns:a16="http://schemas.microsoft.com/office/drawing/2014/main" id="{D410489E-B281-42D0-BBC5-1953C52F24E9}"/>
                  </a:ext>
                </a:extLst>
              </p:cNvPr>
              <p:cNvSpPr>
                <a:spLocks noRot="1" noChangeAspect="1" noMove="1" noResize="1" noEditPoints="1" noAdjustHandles="1" noChangeArrowheads="1" noChangeShapeType="1" noTextEdit="1"/>
              </p:cNvSpPr>
              <p:nvPr/>
            </p:nvSpPr>
            <p:spPr>
              <a:xfrm>
                <a:off x="3386862" y="2818631"/>
                <a:ext cx="437940" cy="461665"/>
              </a:xfrm>
              <a:prstGeom prst="rect">
                <a:avLst/>
              </a:prstGeom>
              <a:blipFill>
                <a:blip r:embed="rId21"/>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9" name="Rechteck 38">
                <a:extLst>
                  <a:ext uri="{FF2B5EF4-FFF2-40B4-BE49-F238E27FC236}">
                    <a16:creationId xmlns:a16="http://schemas.microsoft.com/office/drawing/2014/main" id="{60796EF1-A578-4055-A70C-B2E77455C798}"/>
                  </a:ext>
                </a:extLst>
              </p:cNvPr>
              <p:cNvSpPr/>
              <p:nvPr/>
            </p:nvSpPr>
            <p:spPr>
              <a:xfrm>
                <a:off x="3311467" y="5003049"/>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9" name="Rechteck 38">
                <a:extLst>
                  <a:ext uri="{FF2B5EF4-FFF2-40B4-BE49-F238E27FC236}">
                    <a16:creationId xmlns:a16="http://schemas.microsoft.com/office/drawing/2014/main" id="{60796EF1-A578-4055-A70C-B2E77455C798}"/>
                  </a:ext>
                </a:extLst>
              </p:cNvPr>
              <p:cNvSpPr>
                <a:spLocks noRot="1" noChangeAspect="1" noMove="1" noResize="1" noEditPoints="1" noAdjustHandles="1" noChangeArrowheads="1" noChangeShapeType="1" noTextEdit="1"/>
              </p:cNvSpPr>
              <p:nvPr/>
            </p:nvSpPr>
            <p:spPr>
              <a:xfrm>
                <a:off x="3311467" y="5003049"/>
                <a:ext cx="622285" cy="461665"/>
              </a:xfrm>
              <a:prstGeom prst="rect">
                <a:avLst/>
              </a:prstGeom>
              <a:blipFill>
                <a:blip r:embed="rId22"/>
                <a:stretch>
                  <a:fillRect l="-1961"/>
                </a:stretch>
              </a:blipFill>
            </p:spPr>
            <p:txBody>
              <a:bodyPr/>
              <a:lstStyle/>
              <a:p>
                <a:r>
                  <a:rPr lang="de-AT">
                    <a:noFill/>
                  </a:rPr>
                  <a:t> </a:t>
                </a:r>
              </a:p>
            </p:txBody>
          </p:sp>
        </mc:Fallback>
      </mc:AlternateContent>
      <p:sp>
        <p:nvSpPr>
          <p:cNvPr id="40" name="Ellipse 39">
            <a:extLst>
              <a:ext uri="{FF2B5EF4-FFF2-40B4-BE49-F238E27FC236}">
                <a16:creationId xmlns:a16="http://schemas.microsoft.com/office/drawing/2014/main" id="{9A98090E-4368-40EB-9940-B431BD19B76D}"/>
              </a:ext>
            </a:extLst>
          </p:cNvPr>
          <p:cNvSpPr>
            <a:spLocks noChangeAspect="1"/>
          </p:cNvSpPr>
          <p:nvPr/>
        </p:nvSpPr>
        <p:spPr>
          <a:xfrm>
            <a:off x="8104703" y="2765912"/>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41" name="Ellipse 40">
            <a:extLst>
              <a:ext uri="{FF2B5EF4-FFF2-40B4-BE49-F238E27FC236}">
                <a16:creationId xmlns:a16="http://schemas.microsoft.com/office/drawing/2014/main" id="{3DE993B1-BD48-4F8D-BFFA-97AD8552B930}"/>
              </a:ext>
            </a:extLst>
          </p:cNvPr>
          <p:cNvSpPr>
            <a:spLocks noChangeAspect="1"/>
          </p:cNvSpPr>
          <p:nvPr/>
        </p:nvSpPr>
        <p:spPr>
          <a:xfrm>
            <a:off x="5371133" y="3906255"/>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42" name="Ellipse 41">
            <a:extLst>
              <a:ext uri="{FF2B5EF4-FFF2-40B4-BE49-F238E27FC236}">
                <a16:creationId xmlns:a16="http://schemas.microsoft.com/office/drawing/2014/main" id="{414F8F38-7809-4F8A-BA58-55401667E359}"/>
              </a:ext>
            </a:extLst>
          </p:cNvPr>
          <p:cNvSpPr>
            <a:spLocks noChangeAspect="1"/>
          </p:cNvSpPr>
          <p:nvPr/>
        </p:nvSpPr>
        <p:spPr>
          <a:xfrm>
            <a:off x="8116033" y="4951405"/>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43" name="Ellipse 42">
            <a:extLst>
              <a:ext uri="{FF2B5EF4-FFF2-40B4-BE49-F238E27FC236}">
                <a16:creationId xmlns:a16="http://schemas.microsoft.com/office/drawing/2014/main" id="{50482750-F9E8-4B40-BB13-D6F732BD8F80}"/>
              </a:ext>
            </a:extLst>
          </p:cNvPr>
          <p:cNvSpPr>
            <a:spLocks noChangeAspect="1"/>
          </p:cNvSpPr>
          <p:nvPr/>
        </p:nvSpPr>
        <p:spPr>
          <a:xfrm>
            <a:off x="6473814" y="4951408"/>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44" name="Rechteck 43">
                <a:extLst>
                  <a:ext uri="{FF2B5EF4-FFF2-40B4-BE49-F238E27FC236}">
                    <a16:creationId xmlns:a16="http://schemas.microsoft.com/office/drawing/2014/main" id="{C2AC219B-EF3D-4439-9589-648F44665B14}"/>
                  </a:ext>
                </a:extLst>
              </p:cNvPr>
              <p:cNvSpPr/>
              <p:nvPr/>
            </p:nvSpPr>
            <p:spPr>
              <a:xfrm>
                <a:off x="8243551" y="2344980"/>
                <a:ext cx="4090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𝒄</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44" name="Rechteck 43">
                <a:extLst>
                  <a:ext uri="{FF2B5EF4-FFF2-40B4-BE49-F238E27FC236}">
                    <a16:creationId xmlns:a16="http://schemas.microsoft.com/office/drawing/2014/main" id="{C2AC219B-EF3D-4439-9589-648F44665B14}"/>
                  </a:ext>
                </a:extLst>
              </p:cNvPr>
              <p:cNvSpPr>
                <a:spLocks noRot="1" noChangeAspect="1" noMove="1" noResize="1" noEditPoints="1" noAdjustHandles="1" noChangeArrowheads="1" noChangeShapeType="1" noTextEdit="1"/>
              </p:cNvSpPr>
              <p:nvPr/>
            </p:nvSpPr>
            <p:spPr>
              <a:xfrm>
                <a:off x="8243551" y="2344980"/>
                <a:ext cx="409086" cy="461665"/>
              </a:xfrm>
              <a:prstGeom prst="rect">
                <a:avLst/>
              </a:prstGeom>
              <a:blipFill>
                <a:blip r:embed="rId23"/>
                <a:stretch>
                  <a:fillRect/>
                </a:stretch>
              </a:blipFill>
            </p:spPr>
            <p:txBody>
              <a:bodyPr/>
              <a:lstStyle/>
              <a:p>
                <a:r>
                  <a:rPr lang="de-AT">
                    <a:noFill/>
                  </a:rPr>
                  <a:t> </a:t>
                </a:r>
              </a:p>
            </p:txBody>
          </p:sp>
        </mc:Fallback>
      </mc:AlternateContent>
      <p:cxnSp>
        <p:nvCxnSpPr>
          <p:cNvPr id="45" name="Gerader Verbinder 44">
            <a:extLst>
              <a:ext uri="{FF2B5EF4-FFF2-40B4-BE49-F238E27FC236}">
                <a16:creationId xmlns:a16="http://schemas.microsoft.com/office/drawing/2014/main" id="{77695E19-FA7D-4EB2-8357-98FCB2556BF8}"/>
              </a:ext>
            </a:extLst>
          </p:cNvPr>
          <p:cNvCxnSpPr>
            <a:cxnSpLocks noChangeAspect="1"/>
            <a:stCxn id="40" idx="2"/>
            <a:endCxn id="53" idx="6"/>
          </p:cNvCxnSpPr>
          <p:nvPr/>
        </p:nvCxnSpPr>
        <p:spPr>
          <a:xfrm flipH="1">
            <a:off x="7009838" y="3035912"/>
            <a:ext cx="1094865" cy="4675"/>
          </a:xfrm>
          <a:prstGeom prst="line">
            <a:avLst/>
          </a:prstGeom>
          <a:ln w="25400">
            <a:headEnd type="stealth"/>
            <a:tailEnd type="none"/>
          </a:ln>
        </p:spPr>
        <p:style>
          <a:lnRef idx="1">
            <a:schemeClr val="accent1"/>
          </a:lnRef>
          <a:fillRef idx="0">
            <a:schemeClr val="accent1"/>
          </a:fillRef>
          <a:effectRef idx="0">
            <a:schemeClr val="accent1"/>
          </a:effectRef>
          <a:fontRef idx="minor">
            <a:schemeClr val="tx1"/>
          </a:fontRef>
        </p:style>
      </p:cxnSp>
      <p:cxnSp>
        <p:nvCxnSpPr>
          <p:cNvPr id="46" name="Gerader Verbinder 45">
            <a:extLst>
              <a:ext uri="{FF2B5EF4-FFF2-40B4-BE49-F238E27FC236}">
                <a16:creationId xmlns:a16="http://schemas.microsoft.com/office/drawing/2014/main" id="{325BE8A9-E7B1-4AAA-B158-D70C65DC9EB9}"/>
              </a:ext>
            </a:extLst>
          </p:cNvPr>
          <p:cNvCxnSpPr>
            <a:cxnSpLocks noChangeAspect="1"/>
            <a:stCxn id="53" idx="3"/>
            <a:endCxn id="41" idx="7"/>
          </p:cNvCxnSpPr>
          <p:nvPr/>
        </p:nvCxnSpPr>
        <p:spPr>
          <a:xfrm flipH="1">
            <a:off x="5832052" y="3231506"/>
            <a:ext cx="716867" cy="753830"/>
          </a:xfrm>
          <a:prstGeom prst="line">
            <a:avLst/>
          </a:prstGeom>
          <a:ln w="50800">
            <a:solidFill>
              <a:srgbClr val="C00000"/>
            </a:solidFill>
            <a:headEnd type="stealth"/>
            <a:tailEnd type="none" w="lg" len="lg"/>
          </a:ln>
        </p:spPr>
        <p:style>
          <a:lnRef idx="1">
            <a:schemeClr val="accent1"/>
          </a:lnRef>
          <a:fillRef idx="0">
            <a:schemeClr val="accent1"/>
          </a:fillRef>
          <a:effectRef idx="0">
            <a:schemeClr val="accent1"/>
          </a:effectRef>
          <a:fontRef idx="minor">
            <a:schemeClr val="tx1"/>
          </a:fontRef>
        </p:style>
      </p:cxnSp>
      <p:cxnSp>
        <p:nvCxnSpPr>
          <p:cNvPr id="47" name="Gerader Verbinder 46">
            <a:extLst>
              <a:ext uri="{FF2B5EF4-FFF2-40B4-BE49-F238E27FC236}">
                <a16:creationId xmlns:a16="http://schemas.microsoft.com/office/drawing/2014/main" id="{05E5E0F0-F4F7-4D00-9B0E-4C046EBE79A6}"/>
              </a:ext>
            </a:extLst>
          </p:cNvPr>
          <p:cNvCxnSpPr>
            <a:cxnSpLocks noChangeAspect="1"/>
            <a:stCxn id="41" idx="5"/>
            <a:endCxn id="43" idx="1"/>
          </p:cNvCxnSpPr>
          <p:nvPr/>
        </p:nvCxnSpPr>
        <p:spPr>
          <a:xfrm>
            <a:off x="5832052" y="4367174"/>
            <a:ext cx="720843" cy="663315"/>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p:cxnSp>
        <p:nvCxnSpPr>
          <p:cNvPr id="48" name="Gerader Verbinder 47">
            <a:extLst>
              <a:ext uri="{FF2B5EF4-FFF2-40B4-BE49-F238E27FC236}">
                <a16:creationId xmlns:a16="http://schemas.microsoft.com/office/drawing/2014/main" id="{C5F9CA82-17F2-4E7F-9652-B8B4D138F38D}"/>
              </a:ext>
            </a:extLst>
          </p:cNvPr>
          <p:cNvCxnSpPr>
            <a:cxnSpLocks noChangeAspect="1"/>
          </p:cNvCxnSpPr>
          <p:nvPr/>
        </p:nvCxnSpPr>
        <p:spPr>
          <a:xfrm>
            <a:off x="8243551" y="3249368"/>
            <a:ext cx="21324" cy="1741205"/>
          </a:xfrm>
          <a:prstGeom prst="line">
            <a:avLst/>
          </a:prstGeom>
          <a:ln w="50800">
            <a:solidFill>
              <a:srgbClr val="C00000"/>
            </a:solidFill>
            <a:tailEnd type="stealth"/>
          </a:ln>
        </p:spPr>
        <p:style>
          <a:lnRef idx="1">
            <a:schemeClr val="accent1"/>
          </a:lnRef>
          <a:fillRef idx="0">
            <a:schemeClr val="accent1"/>
          </a:fillRef>
          <a:effectRef idx="0">
            <a:schemeClr val="accent1"/>
          </a:effectRef>
          <a:fontRef idx="minor">
            <a:schemeClr val="tx1"/>
          </a:fontRef>
        </p:style>
      </p:cxnSp>
      <p:cxnSp>
        <p:nvCxnSpPr>
          <p:cNvPr id="49" name="Gerader Verbinder 48">
            <a:extLst>
              <a:ext uri="{FF2B5EF4-FFF2-40B4-BE49-F238E27FC236}">
                <a16:creationId xmlns:a16="http://schemas.microsoft.com/office/drawing/2014/main" id="{2E033916-6AB8-4B55-B682-B10267845BBA}"/>
              </a:ext>
            </a:extLst>
          </p:cNvPr>
          <p:cNvCxnSpPr>
            <a:cxnSpLocks noChangeAspect="1"/>
            <a:endCxn id="42" idx="2"/>
          </p:cNvCxnSpPr>
          <p:nvPr/>
        </p:nvCxnSpPr>
        <p:spPr>
          <a:xfrm>
            <a:off x="7020863" y="5221405"/>
            <a:ext cx="1095170" cy="0"/>
          </a:xfrm>
          <a:prstGeom prst="line">
            <a:avLst/>
          </a:prstGeom>
          <a:ln w="25400">
            <a:headEnd type="none"/>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hteck 49">
                <a:extLst>
                  <a:ext uri="{FF2B5EF4-FFF2-40B4-BE49-F238E27FC236}">
                    <a16:creationId xmlns:a16="http://schemas.microsoft.com/office/drawing/2014/main" id="{F17943A0-08E4-48BA-81FF-46845E49BC55}"/>
                  </a:ext>
                </a:extLst>
              </p:cNvPr>
              <p:cNvSpPr/>
              <p:nvPr/>
            </p:nvSpPr>
            <p:spPr>
              <a:xfrm>
                <a:off x="4951595" y="3945422"/>
                <a:ext cx="44435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𝒂</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50" name="Rechteck 49">
                <a:extLst>
                  <a:ext uri="{FF2B5EF4-FFF2-40B4-BE49-F238E27FC236}">
                    <a16:creationId xmlns:a16="http://schemas.microsoft.com/office/drawing/2014/main" id="{F17943A0-08E4-48BA-81FF-46845E49BC55}"/>
                  </a:ext>
                </a:extLst>
              </p:cNvPr>
              <p:cNvSpPr>
                <a:spLocks noRot="1" noChangeAspect="1" noMove="1" noResize="1" noEditPoints="1" noAdjustHandles="1" noChangeArrowheads="1" noChangeShapeType="1" noTextEdit="1"/>
              </p:cNvSpPr>
              <p:nvPr/>
            </p:nvSpPr>
            <p:spPr>
              <a:xfrm>
                <a:off x="4951595" y="3945422"/>
                <a:ext cx="444352" cy="461665"/>
              </a:xfrm>
              <a:prstGeom prst="rect">
                <a:avLst/>
              </a:prstGeom>
              <a:blipFill>
                <a:blip r:embed="rId2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51" name="Rechteck 50">
                <a:extLst>
                  <a:ext uri="{FF2B5EF4-FFF2-40B4-BE49-F238E27FC236}">
                    <a16:creationId xmlns:a16="http://schemas.microsoft.com/office/drawing/2014/main" id="{793634E0-2589-4686-98D5-5FDAA707CA6E}"/>
                  </a:ext>
                </a:extLst>
              </p:cNvPr>
              <p:cNvSpPr/>
              <p:nvPr/>
            </p:nvSpPr>
            <p:spPr>
              <a:xfrm>
                <a:off x="8237138" y="5450726"/>
                <a:ext cx="42191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𝒆</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51" name="Rechteck 50">
                <a:extLst>
                  <a:ext uri="{FF2B5EF4-FFF2-40B4-BE49-F238E27FC236}">
                    <a16:creationId xmlns:a16="http://schemas.microsoft.com/office/drawing/2014/main" id="{793634E0-2589-4686-98D5-5FDAA707CA6E}"/>
                  </a:ext>
                </a:extLst>
              </p:cNvPr>
              <p:cNvSpPr>
                <a:spLocks noRot="1" noChangeAspect="1" noMove="1" noResize="1" noEditPoints="1" noAdjustHandles="1" noChangeArrowheads="1" noChangeShapeType="1" noTextEdit="1"/>
              </p:cNvSpPr>
              <p:nvPr/>
            </p:nvSpPr>
            <p:spPr>
              <a:xfrm>
                <a:off x="8237138" y="5450726"/>
                <a:ext cx="421910" cy="461665"/>
              </a:xfrm>
              <a:prstGeom prst="rect">
                <a:avLst/>
              </a:prstGeom>
              <a:blipFill>
                <a:blip r:embed="rId25"/>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52" name="Rechteck 51">
                <a:extLst>
                  <a:ext uri="{FF2B5EF4-FFF2-40B4-BE49-F238E27FC236}">
                    <a16:creationId xmlns:a16="http://schemas.microsoft.com/office/drawing/2014/main" id="{25358D93-7483-4C5B-A0AC-18DAFC7BFA2A}"/>
                  </a:ext>
                </a:extLst>
              </p:cNvPr>
              <p:cNvSpPr/>
              <p:nvPr/>
            </p:nvSpPr>
            <p:spPr>
              <a:xfrm>
                <a:off x="6554637" y="5496040"/>
                <a:ext cx="452367"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𝒅</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52" name="Rechteck 51">
                <a:extLst>
                  <a:ext uri="{FF2B5EF4-FFF2-40B4-BE49-F238E27FC236}">
                    <a16:creationId xmlns:a16="http://schemas.microsoft.com/office/drawing/2014/main" id="{25358D93-7483-4C5B-A0AC-18DAFC7BFA2A}"/>
                  </a:ext>
                </a:extLst>
              </p:cNvPr>
              <p:cNvSpPr>
                <a:spLocks noRot="1" noChangeAspect="1" noMove="1" noResize="1" noEditPoints="1" noAdjustHandles="1" noChangeArrowheads="1" noChangeShapeType="1" noTextEdit="1"/>
              </p:cNvSpPr>
              <p:nvPr/>
            </p:nvSpPr>
            <p:spPr>
              <a:xfrm>
                <a:off x="6554637" y="5496040"/>
                <a:ext cx="452367" cy="461665"/>
              </a:xfrm>
              <a:prstGeom prst="rect">
                <a:avLst/>
              </a:prstGeom>
              <a:blipFill>
                <a:blip r:embed="rId26"/>
                <a:stretch>
                  <a:fillRect l="-4054"/>
                </a:stretch>
              </a:blipFill>
            </p:spPr>
            <p:txBody>
              <a:bodyPr/>
              <a:lstStyle/>
              <a:p>
                <a:r>
                  <a:rPr lang="de-AT">
                    <a:noFill/>
                  </a:rPr>
                  <a:t> </a:t>
                </a:r>
              </a:p>
            </p:txBody>
          </p:sp>
        </mc:Fallback>
      </mc:AlternateContent>
      <p:sp>
        <p:nvSpPr>
          <p:cNvPr id="53" name="Ellipse 52">
            <a:extLst>
              <a:ext uri="{FF2B5EF4-FFF2-40B4-BE49-F238E27FC236}">
                <a16:creationId xmlns:a16="http://schemas.microsoft.com/office/drawing/2014/main" id="{5A88F0E5-5BFE-4B8B-A957-0ECF3EC9081F}"/>
              </a:ext>
            </a:extLst>
          </p:cNvPr>
          <p:cNvSpPr>
            <a:spLocks noChangeAspect="1"/>
          </p:cNvSpPr>
          <p:nvPr/>
        </p:nvSpPr>
        <p:spPr>
          <a:xfrm>
            <a:off x="6469838" y="277058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54" name="Rechteck 53">
                <a:extLst>
                  <a:ext uri="{FF2B5EF4-FFF2-40B4-BE49-F238E27FC236}">
                    <a16:creationId xmlns:a16="http://schemas.microsoft.com/office/drawing/2014/main" id="{DDBF1091-6059-44ED-ADFA-12C929E15BE3}"/>
                  </a:ext>
                </a:extLst>
              </p:cNvPr>
              <p:cNvSpPr/>
              <p:nvPr/>
            </p:nvSpPr>
            <p:spPr>
              <a:xfrm>
                <a:off x="6557041" y="2329253"/>
                <a:ext cx="44114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𝒃</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54" name="Rechteck 53">
                <a:extLst>
                  <a:ext uri="{FF2B5EF4-FFF2-40B4-BE49-F238E27FC236}">
                    <a16:creationId xmlns:a16="http://schemas.microsoft.com/office/drawing/2014/main" id="{DDBF1091-6059-44ED-ADFA-12C929E15BE3}"/>
                  </a:ext>
                </a:extLst>
              </p:cNvPr>
              <p:cNvSpPr>
                <a:spLocks noRot="1" noChangeAspect="1" noMove="1" noResize="1" noEditPoints="1" noAdjustHandles="1" noChangeArrowheads="1" noChangeShapeType="1" noTextEdit="1"/>
              </p:cNvSpPr>
              <p:nvPr/>
            </p:nvSpPr>
            <p:spPr>
              <a:xfrm>
                <a:off x="6557041" y="2329253"/>
                <a:ext cx="441146" cy="461665"/>
              </a:xfrm>
              <a:prstGeom prst="rect">
                <a:avLst/>
              </a:prstGeom>
              <a:blipFill>
                <a:blip r:embed="rId27"/>
                <a:stretch>
                  <a:fillRect l="-4167"/>
                </a:stretch>
              </a:blipFill>
            </p:spPr>
            <p:txBody>
              <a:bodyPr/>
              <a:lstStyle/>
              <a:p>
                <a:r>
                  <a:rPr lang="de-AT">
                    <a:noFill/>
                  </a:rPr>
                  <a:t> </a:t>
                </a:r>
              </a:p>
            </p:txBody>
          </p:sp>
        </mc:Fallback>
      </mc:AlternateContent>
      <p:cxnSp>
        <p:nvCxnSpPr>
          <p:cNvPr id="55" name="Gerader Verbinder 54">
            <a:extLst>
              <a:ext uri="{FF2B5EF4-FFF2-40B4-BE49-F238E27FC236}">
                <a16:creationId xmlns:a16="http://schemas.microsoft.com/office/drawing/2014/main" id="{4EBF2FDC-3F6E-4A68-A0B5-995FF2C808A5}"/>
              </a:ext>
            </a:extLst>
          </p:cNvPr>
          <p:cNvCxnSpPr>
            <a:cxnSpLocks/>
          </p:cNvCxnSpPr>
          <p:nvPr/>
        </p:nvCxnSpPr>
        <p:spPr>
          <a:xfrm>
            <a:off x="6624077" y="3263136"/>
            <a:ext cx="18182" cy="1727437"/>
          </a:xfrm>
          <a:prstGeom prst="line">
            <a:avLst/>
          </a:prstGeom>
          <a:ln w="50800">
            <a:solidFill>
              <a:srgbClr val="C00000"/>
            </a:solidFill>
            <a:headEnd w="lg" len="lg"/>
            <a:tailEnd type="stealth"/>
          </a:ln>
        </p:spPr>
        <p:style>
          <a:lnRef idx="1">
            <a:schemeClr val="accent1"/>
          </a:lnRef>
          <a:fillRef idx="0">
            <a:schemeClr val="accent1"/>
          </a:fillRef>
          <a:effectRef idx="0">
            <a:schemeClr val="accent1"/>
          </a:effectRef>
          <a:fontRef idx="minor">
            <a:schemeClr val="tx1"/>
          </a:fontRef>
        </p:style>
      </p:cxnSp>
      <p:cxnSp>
        <p:nvCxnSpPr>
          <p:cNvPr id="56" name="Gerader Verbinder 55">
            <a:extLst>
              <a:ext uri="{FF2B5EF4-FFF2-40B4-BE49-F238E27FC236}">
                <a16:creationId xmlns:a16="http://schemas.microsoft.com/office/drawing/2014/main" id="{EECDF423-BD0B-4C98-81DB-489D646BEC07}"/>
              </a:ext>
            </a:extLst>
          </p:cNvPr>
          <p:cNvCxnSpPr>
            <a:cxnSpLocks noChangeAspect="1"/>
            <a:stCxn id="43" idx="7"/>
            <a:endCxn id="40" idx="3"/>
          </p:cNvCxnSpPr>
          <p:nvPr/>
        </p:nvCxnSpPr>
        <p:spPr>
          <a:xfrm flipV="1">
            <a:off x="6934733" y="3226831"/>
            <a:ext cx="1249051" cy="1803658"/>
          </a:xfrm>
          <a:prstGeom prst="line">
            <a:avLst/>
          </a:prstGeom>
          <a:ln w="50800">
            <a:solidFill>
              <a:srgbClr val="C00000"/>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Rechteck 56">
                <a:extLst>
                  <a:ext uri="{FF2B5EF4-FFF2-40B4-BE49-F238E27FC236}">
                    <a16:creationId xmlns:a16="http://schemas.microsoft.com/office/drawing/2014/main" id="{DC200C75-3D37-4B86-83D4-0B02D79FA636}"/>
                  </a:ext>
                </a:extLst>
              </p:cNvPr>
              <p:cNvSpPr/>
              <p:nvPr/>
            </p:nvSpPr>
            <p:spPr>
              <a:xfrm>
                <a:off x="5862140" y="3253671"/>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57" name="Rechteck 56">
                <a:extLst>
                  <a:ext uri="{FF2B5EF4-FFF2-40B4-BE49-F238E27FC236}">
                    <a16:creationId xmlns:a16="http://schemas.microsoft.com/office/drawing/2014/main" id="{DC200C75-3D37-4B86-83D4-0B02D79FA636}"/>
                  </a:ext>
                </a:extLst>
              </p:cNvPr>
              <p:cNvSpPr>
                <a:spLocks noRot="1" noChangeAspect="1" noMove="1" noResize="1" noEditPoints="1" noAdjustHandles="1" noChangeArrowheads="1" noChangeShapeType="1" noTextEdit="1"/>
              </p:cNvSpPr>
              <p:nvPr/>
            </p:nvSpPr>
            <p:spPr>
              <a:xfrm>
                <a:off x="5862140" y="3253671"/>
                <a:ext cx="437940" cy="461665"/>
              </a:xfrm>
              <a:prstGeom prst="rect">
                <a:avLst/>
              </a:prstGeom>
              <a:blipFill>
                <a:blip r:embed="rId28"/>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58" name="Rechteck 57">
                <a:extLst>
                  <a:ext uri="{FF2B5EF4-FFF2-40B4-BE49-F238E27FC236}">
                    <a16:creationId xmlns:a16="http://schemas.microsoft.com/office/drawing/2014/main" id="{D2532223-C00D-4F84-B006-2362859301B8}"/>
                  </a:ext>
                </a:extLst>
              </p:cNvPr>
              <p:cNvSpPr/>
              <p:nvPr/>
            </p:nvSpPr>
            <p:spPr>
              <a:xfrm>
                <a:off x="5853169" y="463717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58" name="Rechteck 57">
                <a:extLst>
                  <a:ext uri="{FF2B5EF4-FFF2-40B4-BE49-F238E27FC236}">
                    <a16:creationId xmlns:a16="http://schemas.microsoft.com/office/drawing/2014/main" id="{D2532223-C00D-4F84-B006-2362859301B8}"/>
                  </a:ext>
                </a:extLst>
              </p:cNvPr>
              <p:cNvSpPr>
                <a:spLocks noRot="1" noChangeAspect="1" noMove="1" noResize="1" noEditPoints="1" noAdjustHandles="1" noChangeArrowheads="1" noChangeShapeType="1" noTextEdit="1"/>
              </p:cNvSpPr>
              <p:nvPr/>
            </p:nvSpPr>
            <p:spPr>
              <a:xfrm>
                <a:off x="5853169" y="4637174"/>
                <a:ext cx="437940" cy="461665"/>
              </a:xfrm>
              <a:prstGeom prst="rect">
                <a:avLst/>
              </a:prstGeom>
              <a:blipFill>
                <a:blip r:embed="rId29"/>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59" name="Rechteck 58">
                <a:extLst>
                  <a:ext uri="{FF2B5EF4-FFF2-40B4-BE49-F238E27FC236}">
                    <a16:creationId xmlns:a16="http://schemas.microsoft.com/office/drawing/2014/main" id="{0E25CB08-8BFB-4536-A07B-7BC767798369}"/>
                  </a:ext>
                </a:extLst>
              </p:cNvPr>
              <p:cNvSpPr/>
              <p:nvPr/>
            </p:nvSpPr>
            <p:spPr>
              <a:xfrm>
                <a:off x="6272092" y="350408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59" name="Rechteck 58">
                <a:extLst>
                  <a:ext uri="{FF2B5EF4-FFF2-40B4-BE49-F238E27FC236}">
                    <a16:creationId xmlns:a16="http://schemas.microsoft.com/office/drawing/2014/main" id="{0E25CB08-8BFB-4536-A07B-7BC767798369}"/>
                  </a:ext>
                </a:extLst>
              </p:cNvPr>
              <p:cNvSpPr>
                <a:spLocks noRot="1" noChangeAspect="1" noMove="1" noResize="1" noEditPoints="1" noAdjustHandles="1" noChangeArrowheads="1" noChangeShapeType="1" noTextEdit="1"/>
              </p:cNvSpPr>
              <p:nvPr/>
            </p:nvSpPr>
            <p:spPr>
              <a:xfrm>
                <a:off x="6272092" y="3504089"/>
                <a:ext cx="437940" cy="461665"/>
              </a:xfrm>
              <a:prstGeom prst="rect">
                <a:avLst/>
              </a:prstGeom>
              <a:blipFill>
                <a:blip r:embed="rId3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0" name="Rechteck 59">
                <a:extLst>
                  <a:ext uri="{FF2B5EF4-FFF2-40B4-BE49-F238E27FC236}">
                    <a16:creationId xmlns:a16="http://schemas.microsoft.com/office/drawing/2014/main" id="{0BC559FF-801B-4186-9D2F-05196D044963}"/>
                  </a:ext>
                </a:extLst>
              </p:cNvPr>
              <p:cNvSpPr/>
              <p:nvPr/>
            </p:nvSpPr>
            <p:spPr>
              <a:xfrm>
                <a:off x="7355068" y="259329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0" name="Rechteck 59">
                <a:extLst>
                  <a:ext uri="{FF2B5EF4-FFF2-40B4-BE49-F238E27FC236}">
                    <a16:creationId xmlns:a16="http://schemas.microsoft.com/office/drawing/2014/main" id="{0BC559FF-801B-4186-9D2F-05196D044963}"/>
                  </a:ext>
                </a:extLst>
              </p:cNvPr>
              <p:cNvSpPr>
                <a:spLocks noRot="1" noChangeAspect="1" noMove="1" noResize="1" noEditPoints="1" noAdjustHandles="1" noChangeArrowheads="1" noChangeShapeType="1" noTextEdit="1"/>
              </p:cNvSpPr>
              <p:nvPr/>
            </p:nvSpPr>
            <p:spPr>
              <a:xfrm>
                <a:off x="7355068" y="2593295"/>
                <a:ext cx="437940" cy="461665"/>
              </a:xfrm>
              <a:prstGeom prst="rect">
                <a:avLst/>
              </a:prstGeom>
              <a:blipFill>
                <a:blip r:embed="rId31"/>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1" name="Rechteck 60">
                <a:extLst>
                  <a:ext uri="{FF2B5EF4-FFF2-40B4-BE49-F238E27FC236}">
                    <a16:creationId xmlns:a16="http://schemas.microsoft.com/office/drawing/2014/main" id="{1E4216CF-702A-43F0-96F1-47C184D2BC30}"/>
                  </a:ext>
                </a:extLst>
              </p:cNvPr>
              <p:cNvSpPr/>
              <p:nvPr/>
            </p:nvSpPr>
            <p:spPr>
              <a:xfrm>
                <a:off x="7463720" y="520236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1" name="Rechteck 60">
                <a:extLst>
                  <a:ext uri="{FF2B5EF4-FFF2-40B4-BE49-F238E27FC236}">
                    <a16:creationId xmlns:a16="http://schemas.microsoft.com/office/drawing/2014/main" id="{1E4216CF-702A-43F0-96F1-47C184D2BC30}"/>
                  </a:ext>
                </a:extLst>
              </p:cNvPr>
              <p:cNvSpPr>
                <a:spLocks noRot="1" noChangeAspect="1" noMove="1" noResize="1" noEditPoints="1" noAdjustHandles="1" noChangeArrowheads="1" noChangeShapeType="1" noTextEdit="1"/>
              </p:cNvSpPr>
              <p:nvPr/>
            </p:nvSpPr>
            <p:spPr>
              <a:xfrm>
                <a:off x="7463720" y="5202360"/>
                <a:ext cx="437940" cy="461665"/>
              </a:xfrm>
              <a:prstGeom prst="rect">
                <a:avLst/>
              </a:prstGeom>
              <a:blipFill>
                <a:blip r:embed="rId32"/>
                <a:stretch>
                  <a:fillRect l="-2778"/>
                </a:stretch>
              </a:blipFill>
            </p:spPr>
            <p:txBody>
              <a:bodyPr/>
              <a:lstStyle/>
              <a:p>
                <a:r>
                  <a:rPr lang="de-AT">
                    <a:noFill/>
                  </a:rPr>
                  <a:t> </a:t>
                </a:r>
              </a:p>
            </p:txBody>
          </p:sp>
        </mc:Fallback>
      </mc:AlternateContent>
      <p:cxnSp>
        <p:nvCxnSpPr>
          <p:cNvPr id="62" name="Gerader Verbinder 61">
            <a:extLst>
              <a:ext uri="{FF2B5EF4-FFF2-40B4-BE49-F238E27FC236}">
                <a16:creationId xmlns:a16="http://schemas.microsoft.com/office/drawing/2014/main" id="{3A8E60B8-9620-4B31-9847-9A9E32E1EBD0}"/>
              </a:ext>
            </a:extLst>
          </p:cNvPr>
          <p:cNvCxnSpPr>
            <a:cxnSpLocks/>
          </p:cNvCxnSpPr>
          <p:nvPr/>
        </p:nvCxnSpPr>
        <p:spPr>
          <a:xfrm>
            <a:off x="6883332" y="3256469"/>
            <a:ext cx="18182" cy="1727437"/>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3" name="Gerader Verbinder 62">
            <a:extLst>
              <a:ext uri="{FF2B5EF4-FFF2-40B4-BE49-F238E27FC236}">
                <a16:creationId xmlns:a16="http://schemas.microsoft.com/office/drawing/2014/main" id="{70597D15-4AE7-4831-8823-E86A8FB5B60C}"/>
              </a:ext>
            </a:extLst>
          </p:cNvPr>
          <p:cNvCxnSpPr>
            <a:cxnSpLocks/>
          </p:cNvCxnSpPr>
          <p:nvPr/>
        </p:nvCxnSpPr>
        <p:spPr>
          <a:xfrm>
            <a:off x="8519121" y="3242075"/>
            <a:ext cx="18182" cy="1727437"/>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4" name="Gerader Verbinder 63">
            <a:extLst>
              <a:ext uri="{FF2B5EF4-FFF2-40B4-BE49-F238E27FC236}">
                <a16:creationId xmlns:a16="http://schemas.microsoft.com/office/drawing/2014/main" id="{004D5E30-BAB9-4484-96B5-9D1959FEA6E1}"/>
              </a:ext>
            </a:extLst>
          </p:cNvPr>
          <p:cNvCxnSpPr>
            <a:cxnSpLocks noChangeAspect="1"/>
            <a:endCxn id="41" idx="6"/>
          </p:cNvCxnSpPr>
          <p:nvPr/>
        </p:nvCxnSpPr>
        <p:spPr>
          <a:xfrm flipH="1" flipV="1">
            <a:off x="5911133" y="4176255"/>
            <a:ext cx="2265402" cy="89912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Rechteck 64">
                <a:extLst>
                  <a:ext uri="{FF2B5EF4-FFF2-40B4-BE49-F238E27FC236}">
                    <a16:creationId xmlns:a16="http://schemas.microsoft.com/office/drawing/2014/main" id="{072AE916-EEA2-45D8-A3AB-D88E4CFC2B76}"/>
                  </a:ext>
                </a:extLst>
              </p:cNvPr>
              <p:cNvSpPr/>
              <p:nvPr/>
            </p:nvSpPr>
            <p:spPr>
              <a:xfrm>
                <a:off x="6865387" y="3496831"/>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5" name="Rechteck 64">
                <a:extLst>
                  <a:ext uri="{FF2B5EF4-FFF2-40B4-BE49-F238E27FC236}">
                    <a16:creationId xmlns:a16="http://schemas.microsoft.com/office/drawing/2014/main" id="{072AE916-EEA2-45D8-A3AB-D88E4CFC2B76}"/>
                  </a:ext>
                </a:extLst>
              </p:cNvPr>
              <p:cNvSpPr>
                <a:spLocks noRot="1" noChangeAspect="1" noMove="1" noResize="1" noEditPoints="1" noAdjustHandles="1" noChangeArrowheads="1" noChangeShapeType="1" noTextEdit="1"/>
              </p:cNvSpPr>
              <p:nvPr/>
            </p:nvSpPr>
            <p:spPr>
              <a:xfrm>
                <a:off x="6865387" y="3496831"/>
                <a:ext cx="437940" cy="461665"/>
              </a:xfrm>
              <a:prstGeom prst="rect">
                <a:avLst/>
              </a:prstGeom>
              <a:blipFill>
                <a:blip r:embed="rId33"/>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6" name="Rechteck 65">
                <a:extLst>
                  <a:ext uri="{FF2B5EF4-FFF2-40B4-BE49-F238E27FC236}">
                    <a16:creationId xmlns:a16="http://schemas.microsoft.com/office/drawing/2014/main" id="{2B20C45A-B9A0-4C58-8C5B-D4A643BB8968}"/>
                  </a:ext>
                </a:extLst>
              </p:cNvPr>
              <p:cNvSpPr/>
              <p:nvPr/>
            </p:nvSpPr>
            <p:spPr>
              <a:xfrm>
                <a:off x="7259456" y="384334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6" name="Rechteck 65">
                <a:extLst>
                  <a:ext uri="{FF2B5EF4-FFF2-40B4-BE49-F238E27FC236}">
                    <a16:creationId xmlns:a16="http://schemas.microsoft.com/office/drawing/2014/main" id="{2B20C45A-B9A0-4C58-8C5B-D4A643BB8968}"/>
                  </a:ext>
                </a:extLst>
              </p:cNvPr>
              <p:cNvSpPr>
                <a:spLocks noRot="1" noChangeAspect="1" noMove="1" noResize="1" noEditPoints="1" noAdjustHandles="1" noChangeArrowheads="1" noChangeShapeType="1" noTextEdit="1"/>
              </p:cNvSpPr>
              <p:nvPr/>
            </p:nvSpPr>
            <p:spPr>
              <a:xfrm>
                <a:off x="7259456" y="3843340"/>
                <a:ext cx="437940" cy="461665"/>
              </a:xfrm>
              <a:prstGeom prst="rect">
                <a:avLst/>
              </a:prstGeom>
              <a:blipFill>
                <a:blip r:embed="rId34"/>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7" name="Rechteck 66">
                <a:extLst>
                  <a:ext uri="{FF2B5EF4-FFF2-40B4-BE49-F238E27FC236}">
                    <a16:creationId xmlns:a16="http://schemas.microsoft.com/office/drawing/2014/main" id="{385B1F01-4103-4A7F-AC8A-2F5A77B2E101}"/>
                  </a:ext>
                </a:extLst>
              </p:cNvPr>
              <p:cNvSpPr/>
              <p:nvPr/>
            </p:nvSpPr>
            <p:spPr>
              <a:xfrm>
                <a:off x="7943696" y="422683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7" name="Rechteck 66">
                <a:extLst>
                  <a:ext uri="{FF2B5EF4-FFF2-40B4-BE49-F238E27FC236}">
                    <a16:creationId xmlns:a16="http://schemas.microsoft.com/office/drawing/2014/main" id="{385B1F01-4103-4A7F-AC8A-2F5A77B2E101}"/>
                  </a:ext>
                </a:extLst>
              </p:cNvPr>
              <p:cNvSpPr>
                <a:spLocks noRot="1" noChangeAspect="1" noMove="1" noResize="1" noEditPoints="1" noAdjustHandles="1" noChangeArrowheads="1" noChangeShapeType="1" noTextEdit="1"/>
              </p:cNvSpPr>
              <p:nvPr/>
            </p:nvSpPr>
            <p:spPr>
              <a:xfrm>
                <a:off x="7943696" y="4226830"/>
                <a:ext cx="437940" cy="461665"/>
              </a:xfrm>
              <a:prstGeom prst="rect">
                <a:avLst/>
              </a:prstGeom>
              <a:blipFill>
                <a:blip r:embed="rId35"/>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8" name="Rechteck 67">
                <a:extLst>
                  <a:ext uri="{FF2B5EF4-FFF2-40B4-BE49-F238E27FC236}">
                    <a16:creationId xmlns:a16="http://schemas.microsoft.com/office/drawing/2014/main" id="{8D5F80FF-52BE-4BF4-97B8-2084805D9D0B}"/>
                  </a:ext>
                </a:extLst>
              </p:cNvPr>
              <p:cNvSpPr/>
              <p:nvPr/>
            </p:nvSpPr>
            <p:spPr>
              <a:xfrm>
                <a:off x="8487389" y="422682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8" name="Rechteck 67">
                <a:extLst>
                  <a:ext uri="{FF2B5EF4-FFF2-40B4-BE49-F238E27FC236}">
                    <a16:creationId xmlns:a16="http://schemas.microsoft.com/office/drawing/2014/main" id="{8D5F80FF-52BE-4BF4-97B8-2084805D9D0B}"/>
                  </a:ext>
                </a:extLst>
              </p:cNvPr>
              <p:cNvSpPr>
                <a:spLocks noRot="1" noChangeAspect="1" noMove="1" noResize="1" noEditPoints="1" noAdjustHandles="1" noChangeArrowheads="1" noChangeShapeType="1" noTextEdit="1"/>
              </p:cNvSpPr>
              <p:nvPr/>
            </p:nvSpPr>
            <p:spPr>
              <a:xfrm>
                <a:off x="8487389" y="4226829"/>
                <a:ext cx="437940" cy="461665"/>
              </a:xfrm>
              <a:prstGeom prst="rect">
                <a:avLst/>
              </a:prstGeom>
              <a:blipFill>
                <a:blip r:embed="rId36"/>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9" name="Rechteck 68">
                <a:extLst>
                  <a:ext uri="{FF2B5EF4-FFF2-40B4-BE49-F238E27FC236}">
                    <a16:creationId xmlns:a16="http://schemas.microsoft.com/office/drawing/2014/main" id="{8C6CD08A-33FC-452C-9D6A-BEFFA3D81FD2}"/>
                  </a:ext>
                </a:extLst>
              </p:cNvPr>
              <p:cNvSpPr/>
              <p:nvPr/>
            </p:nvSpPr>
            <p:spPr>
              <a:xfrm>
                <a:off x="7604589" y="4508237"/>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9" name="Rechteck 68">
                <a:extLst>
                  <a:ext uri="{FF2B5EF4-FFF2-40B4-BE49-F238E27FC236}">
                    <a16:creationId xmlns:a16="http://schemas.microsoft.com/office/drawing/2014/main" id="{8C6CD08A-33FC-452C-9D6A-BEFFA3D81FD2}"/>
                  </a:ext>
                </a:extLst>
              </p:cNvPr>
              <p:cNvSpPr>
                <a:spLocks noRot="1" noChangeAspect="1" noMove="1" noResize="1" noEditPoints="1" noAdjustHandles="1" noChangeArrowheads="1" noChangeShapeType="1" noTextEdit="1"/>
              </p:cNvSpPr>
              <p:nvPr/>
            </p:nvSpPr>
            <p:spPr>
              <a:xfrm>
                <a:off x="7604589" y="4508237"/>
                <a:ext cx="437940" cy="461665"/>
              </a:xfrm>
              <a:prstGeom prst="rect">
                <a:avLst/>
              </a:prstGeom>
              <a:blipFill>
                <a:blip r:embed="rId3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0" name="Rechteck 69">
                <a:extLst>
                  <a:ext uri="{FF2B5EF4-FFF2-40B4-BE49-F238E27FC236}">
                    <a16:creationId xmlns:a16="http://schemas.microsoft.com/office/drawing/2014/main" id="{0B275AD6-5434-41E8-B254-BB50988C7A56}"/>
                  </a:ext>
                </a:extLst>
              </p:cNvPr>
              <p:cNvSpPr/>
              <p:nvPr/>
            </p:nvSpPr>
            <p:spPr>
              <a:xfrm>
                <a:off x="5464221" y="396575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0" name="Rechteck 69">
                <a:extLst>
                  <a:ext uri="{FF2B5EF4-FFF2-40B4-BE49-F238E27FC236}">
                    <a16:creationId xmlns:a16="http://schemas.microsoft.com/office/drawing/2014/main" id="{0B275AD6-5434-41E8-B254-BB50988C7A56}"/>
                  </a:ext>
                </a:extLst>
              </p:cNvPr>
              <p:cNvSpPr>
                <a:spLocks noRot="1" noChangeAspect="1" noMove="1" noResize="1" noEditPoints="1" noAdjustHandles="1" noChangeArrowheads="1" noChangeShapeType="1" noTextEdit="1"/>
              </p:cNvSpPr>
              <p:nvPr/>
            </p:nvSpPr>
            <p:spPr>
              <a:xfrm>
                <a:off x="5464221" y="3965754"/>
                <a:ext cx="437940" cy="461665"/>
              </a:xfrm>
              <a:prstGeom prst="rect">
                <a:avLst/>
              </a:prstGeom>
              <a:blipFill>
                <a:blip r:embed="rId38"/>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1" name="Rechteck 70">
                <a:extLst>
                  <a:ext uri="{FF2B5EF4-FFF2-40B4-BE49-F238E27FC236}">
                    <a16:creationId xmlns:a16="http://schemas.microsoft.com/office/drawing/2014/main" id="{255A35F2-75D3-4FFF-A52C-DBB632818539}"/>
                  </a:ext>
                </a:extLst>
              </p:cNvPr>
              <p:cNvSpPr/>
              <p:nvPr/>
            </p:nvSpPr>
            <p:spPr>
              <a:xfrm>
                <a:off x="6575865" y="2813658"/>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1" name="Rechteck 70">
                <a:extLst>
                  <a:ext uri="{FF2B5EF4-FFF2-40B4-BE49-F238E27FC236}">
                    <a16:creationId xmlns:a16="http://schemas.microsoft.com/office/drawing/2014/main" id="{255A35F2-75D3-4FFF-A52C-DBB632818539}"/>
                  </a:ext>
                </a:extLst>
              </p:cNvPr>
              <p:cNvSpPr>
                <a:spLocks noRot="1" noChangeAspect="1" noMove="1" noResize="1" noEditPoints="1" noAdjustHandles="1" noChangeArrowheads="1" noChangeShapeType="1" noTextEdit="1"/>
              </p:cNvSpPr>
              <p:nvPr/>
            </p:nvSpPr>
            <p:spPr>
              <a:xfrm>
                <a:off x="6575865" y="2813658"/>
                <a:ext cx="437940" cy="461665"/>
              </a:xfrm>
              <a:prstGeom prst="rect">
                <a:avLst/>
              </a:prstGeom>
              <a:blipFill>
                <a:blip r:embed="rId39"/>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2" name="Rechteck 71">
                <a:extLst>
                  <a:ext uri="{FF2B5EF4-FFF2-40B4-BE49-F238E27FC236}">
                    <a16:creationId xmlns:a16="http://schemas.microsoft.com/office/drawing/2014/main" id="{494C8152-83CB-451A-B48D-43405F25CDCE}"/>
                  </a:ext>
                </a:extLst>
              </p:cNvPr>
              <p:cNvSpPr/>
              <p:nvPr/>
            </p:nvSpPr>
            <p:spPr>
              <a:xfrm>
                <a:off x="6565979" y="5007668"/>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2" name="Rechteck 71">
                <a:extLst>
                  <a:ext uri="{FF2B5EF4-FFF2-40B4-BE49-F238E27FC236}">
                    <a16:creationId xmlns:a16="http://schemas.microsoft.com/office/drawing/2014/main" id="{494C8152-83CB-451A-B48D-43405F25CDCE}"/>
                  </a:ext>
                </a:extLst>
              </p:cNvPr>
              <p:cNvSpPr>
                <a:spLocks noRot="1" noChangeAspect="1" noMove="1" noResize="1" noEditPoints="1" noAdjustHandles="1" noChangeArrowheads="1" noChangeShapeType="1" noTextEdit="1"/>
              </p:cNvSpPr>
              <p:nvPr/>
            </p:nvSpPr>
            <p:spPr>
              <a:xfrm>
                <a:off x="6565979" y="5007668"/>
                <a:ext cx="437940" cy="461665"/>
              </a:xfrm>
              <a:prstGeom prst="rect">
                <a:avLst/>
              </a:prstGeom>
              <a:blipFill>
                <a:blip r:embed="rId40"/>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3" name="Rechteck 72">
                <a:extLst>
                  <a:ext uri="{FF2B5EF4-FFF2-40B4-BE49-F238E27FC236}">
                    <a16:creationId xmlns:a16="http://schemas.microsoft.com/office/drawing/2014/main" id="{B379276C-E14F-43E8-9A38-8347391350BD}"/>
                  </a:ext>
                </a:extLst>
              </p:cNvPr>
              <p:cNvSpPr/>
              <p:nvPr/>
            </p:nvSpPr>
            <p:spPr>
              <a:xfrm>
                <a:off x="8190947" y="282275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3" name="Rechteck 72">
                <a:extLst>
                  <a:ext uri="{FF2B5EF4-FFF2-40B4-BE49-F238E27FC236}">
                    <a16:creationId xmlns:a16="http://schemas.microsoft.com/office/drawing/2014/main" id="{B379276C-E14F-43E8-9A38-8347391350BD}"/>
                  </a:ext>
                </a:extLst>
              </p:cNvPr>
              <p:cNvSpPr>
                <a:spLocks noRot="1" noChangeAspect="1" noMove="1" noResize="1" noEditPoints="1" noAdjustHandles="1" noChangeArrowheads="1" noChangeShapeType="1" noTextEdit="1"/>
              </p:cNvSpPr>
              <p:nvPr/>
            </p:nvSpPr>
            <p:spPr>
              <a:xfrm>
                <a:off x="8190947" y="2822750"/>
                <a:ext cx="437940" cy="461665"/>
              </a:xfrm>
              <a:prstGeom prst="rect">
                <a:avLst/>
              </a:prstGeom>
              <a:blipFill>
                <a:blip r:embed="rId41"/>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4" name="Rechteck 73">
                <a:extLst>
                  <a:ext uri="{FF2B5EF4-FFF2-40B4-BE49-F238E27FC236}">
                    <a16:creationId xmlns:a16="http://schemas.microsoft.com/office/drawing/2014/main" id="{756586FE-32C0-4BF8-95A9-187D93A5A4AD}"/>
                  </a:ext>
                </a:extLst>
              </p:cNvPr>
              <p:cNvSpPr/>
              <p:nvPr/>
            </p:nvSpPr>
            <p:spPr>
              <a:xfrm>
                <a:off x="8115552" y="5007168"/>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4" name="Rechteck 73">
                <a:extLst>
                  <a:ext uri="{FF2B5EF4-FFF2-40B4-BE49-F238E27FC236}">
                    <a16:creationId xmlns:a16="http://schemas.microsoft.com/office/drawing/2014/main" id="{756586FE-32C0-4BF8-95A9-187D93A5A4AD}"/>
                  </a:ext>
                </a:extLst>
              </p:cNvPr>
              <p:cNvSpPr>
                <a:spLocks noRot="1" noChangeAspect="1" noMove="1" noResize="1" noEditPoints="1" noAdjustHandles="1" noChangeArrowheads="1" noChangeShapeType="1" noTextEdit="1"/>
              </p:cNvSpPr>
              <p:nvPr/>
            </p:nvSpPr>
            <p:spPr>
              <a:xfrm>
                <a:off x="8115552" y="5007168"/>
                <a:ext cx="622285" cy="461665"/>
              </a:xfrm>
              <a:prstGeom prst="rect">
                <a:avLst/>
              </a:prstGeom>
              <a:blipFill>
                <a:blip r:embed="rId42"/>
                <a:stretch>
                  <a:fillRect l="-1961"/>
                </a:stretch>
              </a:blipFill>
            </p:spPr>
            <p:txBody>
              <a:bodyPr/>
              <a:lstStyle/>
              <a:p>
                <a:r>
                  <a:rPr lang="de-AT">
                    <a:noFill/>
                  </a:rPr>
                  <a:t> </a:t>
                </a:r>
              </a:p>
            </p:txBody>
          </p:sp>
        </mc:Fallback>
      </mc:AlternateContent>
    </p:spTree>
    <p:extLst>
      <p:ext uri="{BB962C8B-B14F-4D97-AF65-F5344CB8AC3E}">
        <p14:creationId xmlns:p14="http://schemas.microsoft.com/office/powerpoint/2010/main" val="33183677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Variants</a:t>
            </a:r>
            <a:endParaRPr lang="en-US" sz="2800" b="1" noProof="0" dirty="0">
              <a:latin typeface="Calibri" panose="020F0502020204030204" pitchFamily="34" charset="0"/>
              <a:cs typeface="Calibri" panose="020F0502020204030204" pitchFamily="34" charset="0"/>
            </a:endParaRPr>
          </a:p>
        </p:txBody>
      </p:sp>
      <p:sp>
        <p:nvSpPr>
          <p:cNvPr id="4" name="Textplatzhalter 2">
            <a:extLst>
              <a:ext uri="{FF2B5EF4-FFF2-40B4-BE49-F238E27FC236}">
                <a16:creationId xmlns:a16="http://schemas.microsoft.com/office/drawing/2014/main" id="{D95A1223-FAAC-4B79-909E-99096DD37757}"/>
              </a:ext>
            </a:extLst>
          </p:cNvPr>
          <p:cNvSpPr>
            <a:spLocks noGrp="1"/>
          </p:cNvSpPr>
          <p:nvPr>
            <p:ph type="body" idx="1"/>
          </p:nvPr>
        </p:nvSpPr>
        <p:spPr>
          <a:xfrm>
            <a:off x="457200" y="1276160"/>
            <a:ext cx="8229300" cy="4503203"/>
          </a:xfrm>
        </p:spPr>
        <p:txBody>
          <a:bodyPr/>
          <a:lstStyle/>
          <a:p>
            <a:pPr marL="400050" indent="-285750">
              <a:spcBef>
                <a:spcPts val="600"/>
              </a:spcBef>
              <a:spcAft>
                <a:spcPts val="600"/>
              </a:spcAft>
              <a:buFont typeface="Wingdings" panose="05000000000000000000" pitchFamily="2" charset="2"/>
              <a:buChar char="v"/>
            </a:pPr>
            <a:r>
              <a:rPr lang="de-AT" sz="1800" dirty="0" err="1">
                <a:latin typeface="Calibri" panose="020F0502020204030204" pitchFamily="34" charset="0"/>
                <a:ea typeface="Calibri" panose="020F0502020204030204" pitchFamily="34" charset="0"/>
                <a:cs typeface="Calibri" panose="020F0502020204030204" pitchFamily="34" charset="0"/>
              </a:rPr>
              <a:t>We</a:t>
            </a:r>
            <a:r>
              <a:rPr lang="de-AT" sz="1800" dirty="0">
                <a:latin typeface="Calibri" panose="020F0502020204030204" pitchFamily="34" charset="0"/>
                <a:ea typeface="Calibri" panose="020F0502020204030204" pitchFamily="34" charset="0"/>
                <a:cs typeface="Calibri" panose="020F0502020204030204" pitchFamily="34" charset="0"/>
              </a:rPr>
              <a:t> will </a:t>
            </a:r>
            <a:r>
              <a:rPr lang="de-AT" sz="1800" dirty="0" err="1">
                <a:latin typeface="Calibri" panose="020F0502020204030204" pitchFamily="34" charset="0"/>
                <a:ea typeface="Calibri" panose="020F0502020204030204" pitchFamily="34" charset="0"/>
                <a:cs typeface="Calibri" panose="020F0502020204030204" pitchFamily="34" charset="0"/>
              </a:rPr>
              <a:t>focus</a:t>
            </a:r>
            <a:r>
              <a:rPr lang="de-AT" sz="1800" dirty="0">
                <a:latin typeface="Calibri" panose="020F0502020204030204" pitchFamily="34" charset="0"/>
                <a:ea typeface="Calibri" panose="020F0502020204030204" pitchFamily="34" charset="0"/>
                <a:cs typeface="Calibri" panose="020F0502020204030204" pitchFamily="34" charset="0"/>
              </a:rPr>
              <a:t> on </a:t>
            </a:r>
            <a:r>
              <a:rPr lang="de-AT" sz="1800" b="1" dirty="0">
                <a:latin typeface="Calibri" panose="020F0502020204030204" pitchFamily="34" charset="0"/>
                <a:ea typeface="Calibri" panose="020F0502020204030204" pitchFamily="34" charset="0"/>
                <a:cs typeface="Calibri" panose="020F0502020204030204" pitchFamily="34" charset="0"/>
              </a:rPr>
              <a:t>single-source </a:t>
            </a:r>
            <a:r>
              <a:rPr lang="de-AT" sz="1800" b="1" dirty="0" err="1">
                <a:latin typeface="Calibri" panose="020F0502020204030204" pitchFamily="34" charset="0"/>
                <a:ea typeface="Calibri" panose="020F0502020204030204" pitchFamily="34" charset="0"/>
                <a:cs typeface="Calibri" panose="020F0502020204030204" pitchFamily="34" charset="0"/>
              </a:rPr>
              <a:t>shortest</a:t>
            </a:r>
            <a:r>
              <a:rPr lang="de-AT" sz="1800" b="1" dirty="0">
                <a:latin typeface="Calibri" panose="020F0502020204030204" pitchFamily="34" charset="0"/>
                <a:ea typeface="Calibri" panose="020F0502020204030204" pitchFamily="34" charset="0"/>
                <a:cs typeface="Calibri" panose="020F0502020204030204" pitchFamily="34" charset="0"/>
              </a:rPr>
              <a:t> </a:t>
            </a:r>
            <a:r>
              <a:rPr lang="de-AT" sz="1800" b="1" dirty="0" err="1">
                <a:latin typeface="Calibri" panose="020F0502020204030204" pitchFamily="34" charset="0"/>
                <a:ea typeface="Calibri" panose="020F0502020204030204" pitchFamily="34" charset="0"/>
                <a:cs typeface="Calibri" panose="020F0502020204030204" pitchFamily="34" charset="0"/>
              </a:rPr>
              <a:t>path</a:t>
            </a:r>
            <a:r>
              <a:rPr lang="de-AT" sz="1800" b="1"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problem</a:t>
            </a:r>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de-AT" sz="1800" dirty="0">
                <a:latin typeface="Calibri" panose="020F0502020204030204" pitchFamily="34" charset="0"/>
                <a:ea typeface="Calibri" panose="020F0502020204030204" pitchFamily="34" charset="0"/>
                <a:cs typeface="Calibri" panose="020F0502020204030204" pitchFamily="34" charset="0"/>
              </a:rPr>
              <a:t>Many </a:t>
            </a:r>
            <a:r>
              <a:rPr lang="de-AT" sz="1800" dirty="0" err="1">
                <a:latin typeface="Calibri" panose="020F0502020204030204" pitchFamily="34" charset="0"/>
                <a:ea typeface="Calibri" panose="020F0502020204030204" pitchFamily="34" charset="0"/>
                <a:cs typeface="Calibri" panose="020F0502020204030204" pitchFamily="34" charset="0"/>
              </a:rPr>
              <a:t>other</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problems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can</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be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solved</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with</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algorithms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for</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this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problems</a:t>
            </a:r>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de-AT" sz="1800" dirty="0" err="1">
                <a:latin typeface="Calibri" panose="020F0502020204030204" pitchFamily="34" charset="0"/>
                <a:ea typeface="Calibri" panose="020F0502020204030204" pitchFamily="34" charset="0"/>
                <a:cs typeface="Calibri" panose="020F0502020204030204" pitchFamily="34" charset="0"/>
              </a:rPr>
              <a:t>Variants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include</a:t>
            </a:r>
            <a:r>
              <a:rPr lang="de-AT" sz="1800" dirty="0">
                <a:latin typeface="Calibri" panose="020F0502020204030204" pitchFamily="34" charset="0"/>
                <a:ea typeface="Calibri" panose="020F0502020204030204" pitchFamily="34" charset="0"/>
                <a:cs typeface="Calibri" panose="020F0502020204030204" pitchFamily="34" charset="0"/>
              </a:rPr>
              <a:t>:</a:t>
            </a:r>
          </a:p>
          <a:p>
            <a:pPr marL="857250" lvl="1" indent="-285750">
              <a:spcBef>
                <a:spcPts val="600"/>
              </a:spcBef>
              <a:spcAft>
                <a:spcPts val="600"/>
              </a:spcAft>
              <a:buFont typeface="Wingdings" panose="05000000000000000000" pitchFamily="2" charset="2"/>
              <a:buChar char="v"/>
            </a:pPr>
            <a:r>
              <a:rPr lang="de-AT" sz="1800" b="1" dirty="0">
                <a:latin typeface="Calibri" panose="020F0502020204030204" pitchFamily="34" charset="0"/>
                <a:ea typeface="Calibri" panose="020F0502020204030204" pitchFamily="34" charset="0"/>
                <a:cs typeface="Calibri" panose="020F0502020204030204" pitchFamily="34" charset="0"/>
              </a:rPr>
              <a:t>Single-destination </a:t>
            </a:r>
            <a:r>
              <a:rPr lang="de-AT" sz="1800" b="1" dirty="0" err="1">
                <a:latin typeface="Calibri" panose="020F0502020204030204" pitchFamily="34" charset="0"/>
                <a:ea typeface="Calibri" panose="020F0502020204030204" pitchFamily="34" charset="0"/>
                <a:cs typeface="Calibri" panose="020F0502020204030204" pitchFamily="34" charset="0"/>
              </a:rPr>
              <a:t>shortest</a:t>
            </a:r>
            <a:r>
              <a:rPr lang="de-AT" sz="1800" b="1" dirty="0">
                <a:latin typeface="Calibri" panose="020F0502020204030204" pitchFamily="34" charset="0"/>
                <a:ea typeface="Calibri" panose="020F0502020204030204" pitchFamily="34" charset="0"/>
                <a:cs typeface="Calibri" panose="020F0502020204030204" pitchFamily="34" charset="0"/>
              </a:rPr>
              <a:t> </a:t>
            </a:r>
            <a:r>
              <a:rPr lang="de-AT" sz="1800" b="1" dirty="0" err="1">
                <a:latin typeface="Calibri" panose="020F0502020204030204" pitchFamily="34" charset="0"/>
                <a:ea typeface="Calibri" panose="020F0502020204030204" pitchFamily="34" charset="0"/>
                <a:cs typeface="Calibri" panose="020F0502020204030204" pitchFamily="34" charset="0"/>
              </a:rPr>
              <a:t>path</a:t>
            </a:r>
            <a:endParaRPr lang="de-AT" sz="1800" b="1" dirty="0">
              <a:latin typeface="Calibri" panose="020F0502020204030204" pitchFamily="34" charset="0"/>
              <a:ea typeface="Calibri" panose="020F0502020204030204" pitchFamily="34" charset="0"/>
              <a:cs typeface="Calibri" panose="020F0502020204030204" pitchFamily="34" charset="0"/>
            </a:endParaRPr>
          </a:p>
          <a:p>
            <a:pPr marL="1314450" lvl="2" indent="-285750">
              <a:spcBef>
                <a:spcPts val="600"/>
              </a:spcBef>
              <a:spcAft>
                <a:spcPts val="600"/>
              </a:spcAft>
              <a:buFont typeface="Wingdings" panose="05000000000000000000" pitchFamily="2" charset="2"/>
              <a:buChar char="v"/>
            </a:pPr>
            <a:r>
              <a:rPr lang="de-AT" sz="1800" dirty="0">
                <a:latin typeface="Calibri" panose="020F0502020204030204" pitchFamily="34" charset="0"/>
                <a:ea typeface="Calibri" panose="020F0502020204030204" pitchFamily="34" charset="0"/>
                <a:cs typeface="Calibri" panose="020F0502020204030204" pitchFamily="34" charset="0"/>
              </a:rPr>
              <a:t>By </a:t>
            </a:r>
            <a:r>
              <a:rPr lang="de-AT" sz="1800" dirty="0" err="1">
                <a:latin typeface="Calibri" panose="020F0502020204030204" pitchFamily="34" charset="0"/>
                <a:ea typeface="Calibri" panose="020F0502020204030204" pitchFamily="34" charset="0"/>
                <a:cs typeface="Calibri" panose="020F0502020204030204" pitchFamily="34" charset="0"/>
              </a:rPr>
              <a:t>reversing</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direction</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of</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every</a:t>
            </a:r>
            <a:r>
              <a:rPr lang="de-AT" sz="1800" dirty="0">
                <a:latin typeface="Calibri" panose="020F0502020204030204" pitchFamily="34" charset="0"/>
                <a:ea typeface="Calibri" panose="020F0502020204030204" pitchFamily="34" charset="0"/>
                <a:cs typeface="Calibri" panose="020F0502020204030204" pitchFamily="34" charset="0"/>
              </a:rPr>
              <a:t> link</a:t>
            </a:r>
          </a:p>
          <a:p>
            <a:pPr marL="857250" lvl="1" indent="-285750">
              <a:spcBef>
                <a:spcPts val="600"/>
              </a:spcBef>
              <a:spcAft>
                <a:spcPts val="600"/>
              </a:spcAft>
              <a:buFont typeface="Wingdings" panose="05000000000000000000" pitchFamily="2" charset="2"/>
              <a:buChar char="v"/>
            </a:pPr>
            <a:r>
              <a:rPr lang="de-AT" sz="1800" b="1" dirty="0">
                <a:latin typeface="Calibri" panose="020F0502020204030204" pitchFamily="34" charset="0"/>
                <a:ea typeface="Calibri" panose="020F0502020204030204" pitchFamily="34" charset="0"/>
                <a:cs typeface="Calibri" panose="020F0502020204030204" pitchFamily="34" charset="0"/>
              </a:rPr>
              <a:t>Single-pair </a:t>
            </a:r>
            <a:r>
              <a:rPr lang="de-AT" sz="1800" b="1" dirty="0" err="1">
                <a:latin typeface="Calibri" panose="020F0502020204030204" pitchFamily="34" charset="0"/>
                <a:ea typeface="Calibri" panose="020F0502020204030204" pitchFamily="34" charset="0"/>
                <a:cs typeface="Calibri" panose="020F0502020204030204" pitchFamily="34" charset="0"/>
              </a:rPr>
              <a:t>shortest</a:t>
            </a:r>
            <a:r>
              <a:rPr lang="de-AT" sz="1800" b="1" dirty="0">
                <a:latin typeface="Calibri" panose="020F0502020204030204" pitchFamily="34" charset="0"/>
                <a:ea typeface="Calibri" panose="020F0502020204030204" pitchFamily="34" charset="0"/>
                <a:cs typeface="Calibri" panose="020F0502020204030204" pitchFamily="34" charset="0"/>
              </a:rPr>
              <a:t> </a:t>
            </a:r>
            <a:r>
              <a:rPr lang="de-AT" sz="1800" b="1" dirty="0" err="1">
                <a:latin typeface="Calibri" panose="020F0502020204030204" pitchFamily="34" charset="0"/>
                <a:ea typeface="Calibri" panose="020F0502020204030204" pitchFamily="34" charset="0"/>
                <a:cs typeface="Calibri" panose="020F0502020204030204" pitchFamily="34" charset="0"/>
              </a:rPr>
              <a:t>path</a:t>
            </a:r>
            <a:r>
              <a:rPr lang="de-AT" sz="1800" b="1" dirty="0">
                <a:latin typeface="Calibri" panose="020F0502020204030204" pitchFamily="34" charset="0"/>
                <a:ea typeface="Calibri" panose="020F0502020204030204" pitchFamily="34" charset="0"/>
                <a:cs typeface="Calibri" panose="020F0502020204030204" pitchFamily="34" charset="0"/>
              </a:rPr>
              <a:t> </a:t>
            </a:r>
            <a:r>
              <a:rPr lang="de-AT" sz="1800" b="1" dirty="0" err="1">
                <a:latin typeface="Calibri" panose="020F0502020204030204" pitchFamily="34" charset="0"/>
                <a:ea typeface="Calibri" panose="020F0502020204030204" pitchFamily="34" charset="0"/>
                <a:cs typeface="Calibri" panose="020F0502020204030204" pitchFamily="34" charset="0"/>
              </a:rPr>
              <a:t>problem</a:t>
            </a:r>
            <a:endParaRPr lang="de-AT" sz="1800" b="1" dirty="0">
              <a:latin typeface="Calibri" panose="020F0502020204030204" pitchFamily="34" charset="0"/>
              <a:ea typeface="Calibri" panose="020F0502020204030204" pitchFamily="34" charset="0"/>
              <a:cs typeface="Calibri" panose="020F0502020204030204" pitchFamily="34" charset="0"/>
            </a:endParaRPr>
          </a:p>
          <a:p>
            <a:pPr marL="1314450" lvl="2" indent="-285750">
              <a:spcBef>
                <a:spcPts val="600"/>
              </a:spcBef>
              <a:spcAft>
                <a:spcPts val="600"/>
              </a:spcAft>
              <a:buFont typeface="Wingdings" panose="05000000000000000000" pitchFamily="2" charset="2"/>
              <a:buChar char="v"/>
            </a:pPr>
            <a:r>
              <a:rPr lang="de-AT" sz="1800" dirty="0" err="1">
                <a:latin typeface="Calibri" panose="020F0502020204030204" pitchFamily="34" charset="0"/>
                <a:ea typeface="Calibri" panose="020F0502020204030204" pitchFamily="34" charset="0"/>
                <a:cs typeface="Calibri" panose="020F0502020204030204" pitchFamily="34" charset="0"/>
              </a:rPr>
              <a:t>If</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we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solve</a:t>
            </a:r>
            <a:r>
              <a:rPr lang="de-AT" sz="1800" dirty="0">
                <a:latin typeface="Calibri" panose="020F0502020204030204" pitchFamily="34" charset="0"/>
                <a:ea typeface="Calibri" panose="020F0502020204030204" pitchFamily="34" charset="0"/>
                <a:cs typeface="Calibri" panose="020F0502020204030204" pitchFamily="34" charset="0"/>
              </a:rPr>
              <a:t> single-source </a:t>
            </a:r>
            <a:r>
              <a:rPr lang="de-AT" sz="1800" dirty="0" err="1">
                <a:latin typeface="Calibri" panose="020F0502020204030204" pitchFamily="34" charset="0"/>
                <a:ea typeface="Calibri" panose="020F0502020204030204" pitchFamily="34" charset="0"/>
                <a:cs typeface="Calibri" panose="020F0502020204030204" pitchFamily="34" charset="0"/>
              </a:rPr>
              <a:t>problem</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this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problem</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is</a:t>
            </a:r>
            <a:r>
              <a:rPr lang="de-AT" sz="1800" dirty="0">
                <a:latin typeface="Calibri" panose="020F0502020204030204" pitchFamily="34" charset="0"/>
                <a:ea typeface="Calibri" panose="020F0502020204030204" pitchFamily="34" charset="0"/>
                <a:cs typeface="Calibri" panose="020F0502020204030204" pitchFamily="34" charset="0"/>
              </a:rPr>
              <a:t> also </a:t>
            </a:r>
            <a:r>
              <a:rPr lang="de-AT" sz="1800" dirty="0" err="1">
                <a:latin typeface="Calibri" panose="020F0502020204030204" pitchFamily="34" charset="0"/>
                <a:ea typeface="Calibri" panose="020F0502020204030204" pitchFamily="34" charset="0"/>
                <a:cs typeface="Calibri" panose="020F0502020204030204" pitchFamily="34" charset="0"/>
              </a:rPr>
              <a:t>solved</a:t>
            </a:r>
            <a:endParaRPr lang="de-AT" sz="1800" dirty="0">
              <a:latin typeface="Calibri" panose="020F0502020204030204" pitchFamily="34" charset="0"/>
              <a:ea typeface="Calibri" panose="020F0502020204030204" pitchFamily="34" charset="0"/>
              <a:cs typeface="Calibri" panose="020F0502020204030204" pitchFamily="34" charset="0"/>
            </a:endParaRPr>
          </a:p>
          <a:p>
            <a:pPr marL="857250" lvl="1" indent="-285750">
              <a:spcBef>
                <a:spcPts val="600"/>
              </a:spcBef>
              <a:spcAft>
                <a:spcPts val="600"/>
              </a:spcAft>
              <a:buFont typeface="Wingdings" panose="05000000000000000000" pitchFamily="2" charset="2"/>
              <a:buChar char="v"/>
            </a:pPr>
            <a:r>
              <a:rPr lang="de-AT" sz="1800" b="1" dirty="0">
                <a:latin typeface="Calibri" panose="020F0502020204030204" pitchFamily="34" charset="0"/>
                <a:ea typeface="Calibri" panose="020F0502020204030204" pitchFamily="34" charset="0"/>
                <a:cs typeface="Calibri" panose="020F0502020204030204" pitchFamily="34" charset="0"/>
              </a:rPr>
              <a:t>All-</a:t>
            </a:r>
            <a:r>
              <a:rPr lang="de-AT" sz="1800" b="1" dirty="0" err="1">
                <a:latin typeface="Calibri" panose="020F0502020204030204" pitchFamily="34" charset="0"/>
                <a:ea typeface="Calibri" panose="020F0502020204030204" pitchFamily="34" charset="0"/>
                <a:cs typeface="Calibri" panose="020F0502020204030204" pitchFamily="34" charset="0"/>
              </a:rPr>
              <a:t>pairs</a:t>
            </a:r>
            <a:r>
              <a:rPr lang="de-AT" sz="1800" b="1" dirty="0">
                <a:latin typeface="Calibri" panose="020F0502020204030204" pitchFamily="34" charset="0"/>
                <a:ea typeface="Calibri" panose="020F0502020204030204" pitchFamily="34" charset="0"/>
                <a:cs typeface="Calibri" panose="020F0502020204030204" pitchFamily="34" charset="0"/>
              </a:rPr>
              <a:t> </a:t>
            </a:r>
            <a:r>
              <a:rPr lang="de-AT" sz="1800" b="1" dirty="0" err="1">
                <a:latin typeface="Calibri" panose="020F0502020204030204" pitchFamily="34" charset="0"/>
                <a:ea typeface="Calibri" panose="020F0502020204030204" pitchFamily="34" charset="0"/>
                <a:cs typeface="Calibri" panose="020F0502020204030204" pitchFamily="34" charset="0"/>
              </a:rPr>
              <a:t>shortest</a:t>
            </a:r>
            <a:r>
              <a:rPr lang="de-AT" sz="1800" b="1" dirty="0">
                <a:latin typeface="Calibri" panose="020F0502020204030204" pitchFamily="34" charset="0"/>
                <a:ea typeface="Calibri" panose="020F0502020204030204" pitchFamily="34" charset="0"/>
                <a:cs typeface="Calibri" panose="020F0502020204030204" pitchFamily="34" charset="0"/>
              </a:rPr>
              <a:t> </a:t>
            </a:r>
            <a:r>
              <a:rPr lang="de-AT" sz="1800" b="1" dirty="0" err="1">
                <a:latin typeface="Calibri" panose="020F0502020204030204" pitchFamily="34" charset="0"/>
                <a:ea typeface="Calibri" panose="020F0502020204030204" pitchFamily="34" charset="0"/>
                <a:cs typeface="Calibri" panose="020F0502020204030204" pitchFamily="34" charset="0"/>
              </a:rPr>
              <a:t>path</a:t>
            </a:r>
            <a:endParaRPr lang="de-AT" sz="1800" b="1" dirty="0">
              <a:latin typeface="Calibri" panose="020F0502020204030204" pitchFamily="34" charset="0"/>
              <a:ea typeface="Calibri" panose="020F0502020204030204" pitchFamily="34" charset="0"/>
              <a:cs typeface="Calibri" panose="020F0502020204030204" pitchFamily="34" charset="0"/>
            </a:endParaRPr>
          </a:p>
          <a:p>
            <a:pPr marL="1314450" lvl="2" indent="-285750">
              <a:spcBef>
                <a:spcPts val="600"/>
              </a:spcBef>
              <a:spcAft>
                <a:spcPts val="600"/>
              </a:spcAft>
              <a:buFont typeface="Wingdings" panose="05000000000000000000" pitchFamily="2" charset="2"/>
              <a:buChar char="v"/>
            </a:pPr>
            <a:r>
              <a:rPr lang="de-AT" sz="1800" dirty="0">
                <a:latin typeface="Calibri" panose="020F0502020204030204" pitchFamily="34" charset="0"/>
                <a:ea typeface="Calibri" panose="020F0502020204030204" pitchFamily="34" charset="0"/>
                <a:cs typeface="Calibri" panose="020F0502020204030204" pitchFamily="34" charset="0"/>
              </a:rPr>
              <a:t>Run a single-source </a:t>
            </a:r>
            <a:r>
              <a:rPr lang="de-AT" sz="1800" dirty="0" err="1">
                <a:latin typeface="Calibri" panose="020F0502020204030204" pitchFamily="34" charset="0"/>
                <a:ea typeface="Calibri" panose="020F0502020204030204" pitchFamily="34" charset="0"/>
                <a:cs typeface="Calibri" panose="020F0502020204030204" pitchFamily="34" charset="0"/>
              </a:rPr>
              <a:t>algorithm</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from</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every</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node</a:t>
            </a:r>
            <a:endParaRPr lang="de-AT" sz="1800" dirty="0">
              <a:latin typeface="Calibri" panose="020F0502020204030204" pitchFamily="34" charset="0"/>
              <a:ea typeface="Calibri" panose="020F0502020204030204" pitchFamily="34" charset="0"/>
              <a:cs typeface="Calibri" panose="020F0502020204030204" pitchFamily="34" charset="0"/>
            </a:endParaRPr>
          </a:p>
          <a:p>
            <a:pPr marL="1314450" lvl="2" indent="-285750">
              <a:spcBef>
                <a:spcPts val="600"/>
              </a:spcBef>
              <a:spcAft>
                <a:spcPts val="600"/>
              </a:spcAft>
              <a:buFont typeface="Wingdings" panose="05000000000000000000" pitchFamily="2" charset="2"/>
              <a:buChar char="v"/>
            </a:pPr>
            <a:r>
              <a:rPr lang="de-AT" sz="1800" dirty="0" err="1">
                <a:latin typeface="Calibri" panose="020F0502020204030204" pitchFamily="34" charset="0"/>
                <a:ea typeface="Calibri" panose="020F0502020204030204" pitchFamily="34" charset="0"/>
                <a:cs typeface="Calibri" panose="020F0502020204030204" pitchFamily="34" charset="0"/>
              </a:rPr>
              <a:t>There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are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more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efficient</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algorithms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for</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this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problem</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though</a:t>
            </a:r>
            <a:endParaRPr lang="en-US" sz="18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139922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Negative links</a:t>
            </a:r>
            <a:endParaRPr lang="en-US" sz="2800" b="1" noProof="0"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4" name="Textplatzhalter 2">
                <a:extLst>
                  <a:ext uri="{FF2B5EF4-FFF2-40B4-BE49-F238E27FC236}">
                    <a16:creationId xmlns:a16="http://schemas.microsoft.com/office/drawing/2014/main" id="{D95A1223-FAAC-4B79-909E-99096DD37757}"/>
                  </a:ext>
                </a:extLst>
              </p:cNvPr>
              <p:cNvSpPr>
                <a:spLocks noGrp="1"/>
              </p:cNvSpPr>
              <p:nvPr>
                <p:ph type="body" idx="1"/>
              </p:nvPr>
            </p:nvSpPr>
            <p:spPr>
              <a:xfrm>
                <a:off x="457200" y="1276161"/>
                <a:ext cx="8229300" cy="4112586"/>
              </a:xfrm>
            </p:spPr>
            <p:txBody>
              <a:bodyPr/>
              <a:lstStyle/>
              <a:p>
                <a:pPr marL="400050" indent="-285750">
                  <a:spcBef>
                    <a:spcPts val="600"/>
                  </a:spcBef>
                  <a:spcAft>
                    <a:spcPts val="600"/>
                  </a:spcAft>
                  <a:buFont typeface="Wingdings" panose="05000000000000000000" pitchFamily="2" charset="2"/>
                  <a:buChar char="v"/>
                </a:pPr>
                <a:r>
                  <a:rPr lang="de-AT" sz="1800" dirty="0">
                    <a:latin typeface="Calibri" panose="020F0502020204030204" pitchFamily="34" charset="0"/>
                    <a:ea typeface="Calibri" panose="020F0502020204030204" pitchFamily="34" charset="0"/>
                    <a:cs typeface="Calibri" panose="020F0502020204030204" pitchFamily="34" charset="0"/>
                  </a:rPr>
                  <a:t>Sometimes, </a:t>
                </a:r>
                <a:r>
                  <a:rPr lang="de-AT" sz="1800" dirty="0" err="1">
                    <a:latin typeface="Calibri" panose="020F0502020204030204" pitchFamily="34" charset="0"/>
                    <a:ea typeface="Calibri" panose="020F0502020204030204" pitchFamily="34" charset="0"/>
                    <a:cs typeface="Calibri" panose="020F0502020204030204" pitchFamily="34" charset="0"/>
                  </a:rPr>
                  <a:t>we</a:t>
                </a:r>
                <a:r>
                  <a:rPr lang="de-AT" sz="1800" dirty="0">
                    <a:latin typeface="Calibri" panose="020F0502020204030204" pitchFamily="34" charset="0"/>
                    <a:ea typeface="Calibri" panose="020F0502020204030204" pitchFamily="34" charset="0"/>
                    <a:cs typeface="Calibri" panose="020F0502020204030204" pitchFamily="34" charset="0"/>
                  </a:rPr>
                  <a:t> also </a:t>
                </a:r>
                <a:r>
                  <a:rPr lang="de-AT" sz="1800" dirty="0" err="1">
                    <a:latin typeface="Calibri" panose="020F0502020204030204" pitchFamily="34" charset="0"/>
                    <a:ea typeface="Calibri" panose="020F0502020204030204" pitchFamily="34" charset="0"/>
                    <a:cs typeface="Calibri" panose="020F0502020204030204" pitchFamily="34" charset="0"/>
                  </a:rPr>
                  <a:t>have</a:t>
                </a:r>
                <a:r>
                  <a:rPr lang="de-AT" sz="1800" dirty="0">
                    <a:latin typeface="Calibri" panose="020F0502020204030204" pitchFamily="34" charset="0"/>
                    <a:ea typeface="Calibri" panose="020F0502020204030204" pitchFamily="34" charset="0"/>
                    <a:cs typeface="Calibri" panose="020F0502020204030204" pitchFamily="34" charset="0"/>
                  </a:rPr>
                  <a:t> negative links</a:t>
                </a:r>
              </a:p>
              <a:p>
                <a:pPr marL="857250" lvl="1" indent="-285750">
                  <a:spcBef>
                    <a:spcPts val="600"/>
                  </a:spcBef>
                  <a:spcAft>
                    <a:spcPts val="600"/>
                  </a:spcAft>
                  <a:buFont typeface="Wingdings" panose="05000000000000000000" pitchFamily="2" charset="2"/>
                  <a:buChar char="v"/>
                </a:pPr>
                <a:r>
                  <a:rPr lang="de-AT" sz="1800" dirty="0" err="1">
                    <a:latin typeface="Calibri" panose="020F0502020204030204" pitchFamily="34" charset="0"/>
                    <a:ea typeface="Calibri" panose="020F0502020204030204" pitchFamily="34" charset="0"/>
                    <a:cs typeface="Calibri" panose="020F0502020204030204" pitchFamily="34" charset="0"/>
                  </a:rPr>
                  <a:t>For</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example</a:t>
                </a:r>
                <a:r>
                  <a:rPr lang="de-AT" sz="1800" dirty="0">
                    <a:latin typeface="Calibri" panose="020F0502020204030204" pitchFamily="34" charset="0"/>
                    <a:ea typeface="Calibri" panose="020F0502020204030204" pitchFamily="34" charset="0"/>
                    <a:cs typeface="Calibri" panose="020F0502020204030204" pitchFamily="34" charset="0"/>
                  </a:rPr>
                  <a:t>, an </a:t>
                </a:r>
                <a:r>
                  <a:rPr lang="de-AT" sz="1800" dirty="0" err="1">
                    <a:latin typeface="Calibri" panose="020F0502020204030204" pitchFamily="34" charset="0"/>
                    <a:ea typeface="Calibri" panose="020F0502020204030204" pitchFamily="34" charset="0"/>
                    <a:cs typeface="Calibri" panose="020F0502020204030204" pitchFamily="34" charset="0"/>
                  </a:rPr>
                  <a:t>electric</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car</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driving</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downhill</a:t>
                </a:r>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de-AT" sz="1800" dirty="0" err="1">
                    <a:latin typeface="Calibri" panose="020F0502020204030204" pitchFamily="34" charset="0"/>
                    <a:ea typeface="Calibri" panose="020F0502020204030204" pitchFamily="34" charset="0"/>
                    <a:cs typeface="Calibri" panose="020F0502020204030204" pitchFamily="34" charset="0"/>
                  </a:rPr>
                  <a:t>If</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graph</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contains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no</a:t>
                </a:r>
                <a:r>
                  <a:rPr lang="de-AT" sz="1800" dirty="0">
                    <a:latin typeface="Calibri" panose="020F0502020204030204" pitchFamily="34" charset="0"/>
                    <a:ea typeface="Calibri" panose="020F0502020204030204" pitchFamily="34" charset="0"/>
                    <a:cs typeface="Calibri" panose="020F0502020204030204" pitchFamily="34" charset="0"/>
                  </a:rPr>
                  <a:t> negative-</a:t>
                </a:r>
                <a:r>
                  <a:rPr lang="de-AT" sz="1800" dirty="0" err="1">
                    <a:latin typeface="Calibri" panose="020F0502020204030204" pitchFamily="34" charset="0"/>
                    <a:ea typeface="Calibri" panose="020F0502020204030204" pitchFamily="34" charset="0"/>
                    <a:cs typeface="Calibri" panose="020F0502020204030204" pitchFamily="34" charset="0"/>
                  </a:rPr>
                  <a:t>weight</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cycles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reacheable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from</a:t>
                </a:r>
                <a:r>
                  <a:rPr lang="de-AT" sz="1800" dirty="0">
                    <a:latin typeface="Calibri" panose="020F0502020204030204" pitchFamily="34" charset="0"/>
                    <a:ea typeface="Calibri" panose="020F0502020204030204" pitchFamily="34" charset="0"/>
                    <a:cs typeface="Calibri" panose="020F0502020204030204" pitchFamily="34" charset="0"/>
                  </a:rPr>
                  <a:t> u </a:t>
                </a:r>
                <a:r>
                  <a:rPr lang="de-AT" sz="1800" dirty="0" err="1">
                    <a:latin typeface="Calibri" panose="020F0502020204030204" pitchFamily="34" charset="0"/>
                    <a:ea typeface="Calibri" panose="020F0502020204030204" pitchFamily="34" charset="0"/>
                    <a:cs typeface="Calibri" panose="020F0502020204030204" pitchFamily="34" charset="0"/>
                  </a:rPr>
                  <a:t>to</a:t>
                </a:r>
                <a:r>
                  <a:rPr lang="de-AT" sz="1800" dirty="0">
                    <a:latin typeface="Calibri" panose="020F0502020204030204" pitchFamily="34" charset="0"/>
                    <a:ea typeface="Calibri" panose="020F0502020204030204" pitchFamily="34" charset="0"/>
                    <a:cs typeface="Calibri" panose="020F0502020204030204" pitchFamily="34" charset="0"/>
                  </a:rPr>
                  <a:t> v</a:t>
                </a:r>
              </a:p>
              <a:p>
                <a:pPr marL="857250" lvl="1" indent="-285750">
                  <a:spcBef>
                    <a:spcPts val="600"/>
                  </a:spcBef>
                  <a:spcAft>
                    <a:spcPts val="600"/>
                  </a:spcAft>
                  <a:buFont typeface="Wingdings" panose="05000000000000000000" pitchFamily="2" charset="2"/>
                  <a:buChar char="v"/>
                </a:pP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𝛿</m:t>
                    </m:r>
                    <m:d>
                      <m:dPr>
                        <m:ctrlPr>
                          <a:rPr lang="de-AT" sz="1800" i="1">
                            <a:latin typeface="Cambria Math" panose="02040503050406030204" pitchFamily="18" charset="0"/>
                            <a:ea typeface="Cambria Math" panose="02040503050406030204" pitchFamily="18" charset="0"/>
                            <a:cs typeface="Calibri" panose="020F0502020204030204" pitchFamily="34" charset="0"/>
                          </a:rPr>
                        </m:ctrlPr>
                      </m:dPr>
                      <m:e>
                        <m:r>
                          <a:rPr lang="de-AT" sz="1800" i="1">
                            <a:latin typeface="Cambria Math" panose="02040503050406030204" pitchFamily="18" charset="0"/>
                            <a:ea typeface="Cambria Math" panose="02040503050406030204" pitchFamily="18" charset="0"/>
                            <a:cs typeface="Calibri" panose="020F0502020204030204" pitchFamily="34" charset="0"/>
                          </a:rPr>
                          <m:t>𝑢</m:t>
                        </m:r>
                        <m:r>
                          <a:rPr lang="de-AT" sz="1800" i="1">
                            <a:latin typeface="Cambria Math" panose="02040503050406030204" pitchFamily="18" charset="0"/>
                            <a:ea typeface="Cambria Math" panose="02040503050406030204" pitchFamily="18" charset="0"/>
                            <a:cs typeface="Calibri" panose="020F0502020204030204" pitchFamily="34" charset="0"/>
                          </a:rPr>
                          <m:t>, </m:t>
                        </m:r>
                        <m:r>
                          <a:rPr lang="de-AT" sz="1800" i="1">
                            <a:latin typeface="Cambria Math" panose="02040503050406030204" pitchFamily="18" charset="0"/>
                            <a:ea typeface="Cambria Math" panose="02040503050406030204" pitchFamily="18" charset="0"/>
                            <a:cs typeface="Calibri" panose="020F0502020204030204" pitchFamily="34" charset="0"/>
                          </a:rPr>
                          <m:t>𝑣</m:t>
                        </m:r>
                      </m:e>
                    </m:d>
                  </m:oMath>
                </a14:m>
                <a:r>
                  <a:rPr lang="en-US" sz="1800" dirty="0">
                    <a:latin typeface="Calibri" panose="020F0502020204030204" pitchFamily="34" charset="0"/>
                    <a:ea typeface="Calibri" panose="020F0502020204030204" pitchFamily="34" charset="0"/>
                    <a:cs typeface="Calibri" panose="020F0502020204030204" pitchFamily="34" charset="0"/>
                  </a:rPr>
                  <a:t> is well defined</a:t>
                </a: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If there are negative-weight cycles shortest-path weights are not well defined</a:t>
                </a: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No shortest-path weight can be found as we can always reduce the weight</a:t>
                </a:r>
              </a:p>
              <a:p>
                <a:pPr marL="857250" lvl="1"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By going through the negative-weight cycles as many times as we want</a:t>
                </a: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If there is a negative-weight cycle on a path between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𝑢</m:t>
                    </m:r>
                  </m:oMath>
                </a14:m>
                <a:r>
                  <a:rPr lang="en-US" sz="1800" dirty="0">
                    <a:latin typeface="Calibri" panose="020F0502020204030204" pitchFamily="34" charset="0"/>
                    <a:ea typeface="Calibri" panose="020F0502020204030204" pitchFamily="34" charset="0"/>
                    <a:cs typeface="Calibri" panose="020F0502020204030204" pitchFamily="34" charset="0"/>
                  </a:rPr>
                  <a:t> and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oMath>
                </a14:m>
                <a:r>
                  <a:rPr lang="en-US" sz="1800" dirty="0">
                    <a:latin typeface="Calibri" panose="020F0502020204030204" pitchFamily="34" charset="0"/>
                    <a:ea typeface="Calibri" panose="020F0502020204030204" pitchFamily="34" charset="0"/>
                    <a:cs typeface="Calibri" panose="020F0502020204030204" pitchFamily="34" charset="0"/>
                  </a:rPr>
                  <a:t> we define</a:t>
                </a:r>
              </a:p>
              <a:p>
                <a:pPr marL="114300" indent="0" algn="ctr">
                  <a:spcBef>
                    <a:spcPts val="600"/>
                  </a:spcBef>
                  <a:spcAft>
                    <a:spcPts val="600"/>
                  </a:spcAft>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𝛿</m:t>
                      </m:r>
                      <m:d>
                        <m:dPr>
                          <m:ctrlPr>
                            <a:rPr lang="de-AT" sz="1800" i="1">
                              <a:latin typeface="Cambria Math" panose="02040503050406030204" pitchFamily="18" charset="0"/>
                              <a:ea typeface="Cambria Math" panose="02040503050406030204" pitchFamily="18" charset="0"/>
                              <a:cs typeface="Calibri" panose="020F0502020204030204" pitchFamily="34" charset="0"/>
                            </a:rPr>
                          </m:ctrlPr>
                        </m:dPr>
                        <m:e>
                          <m:r>
                            <a:rPr lang="de-AT" sz="1800" i="1">
                              <a:latin typeface="Cambria Math" panose="02040503050406030204" pitchFamily="18" charset="0"/>
                              <a:ea typeface="Cambria Math" panose="02040503050406030204" pitchFamily="18" charset="0"/>
                              <a:cs typeface="Calibri" panose="020F0502020204030204" pitchFamily="34" charset="0"/>
                            </a:rPr>
                            <m:t>𝑢</m:t>
                          </m:r>
                          <m:r>
                            <a:rPr lang="de-AT" sz="1800" i="1">
                              <a:latin typeface="Cambria Math" panose="02040503050406030204" pitchFamily="18" charset="0"/>
                              <a:ea typeface="Cambria Math" panose="02040503050406030204" pitchFamily="18" charset="0"/>
                              <a:cs typeface="Calibri" panose="020F0502020204030204" pitchFamily="34" charset="0"/>
                            </a:rPr>
                            <m:t>, </m:t>
                          </m:r>
                          <m:r>
                            <a:rPr lang="de-AT" sz="1800" i="1">
                              <a:latin typeface="Cambria Math" panose="02040503050406030204" pitchFamily="18" charset="0"/>
                              <a:ea typeface="Cambria Math" panose="02040503050406030204" pitchFamily="18" charset="0"/>
                              <a:cs typeface="Calibri" panose="020F0502020204030204" pitchFamily="34" charset="0"/>
                            </a:rPr>
                            <m:t>𝑣</m:t>
                          </m:r>
                        </m:e>
                      </m:d>
                      <m:r>
                        <a:rPr lang="de-AT" sz="1800" i="1">
                          <a:latin typeface="Cambria Math" panose="02040503050406030204" pitchFamily="18" charset="0"/>
                          <a:ea typeface="Cambria Math" panose="02040503050406030204" pitchFamily="18" charset="0"/>
                          <a:cs typeface="Calibri" panose="020F0502020204030204" pitchFamily="34" charset="0"/>
                        </a:rPr>
                        <m:t>=</m:t>
                      </m:r>
                      <m:r>
                        <a:rPr lang="de-AT" sz="1800" b="0" i="1" smtClean="0">
                          <a:latin typeface="Cambria Math" panose="02040503050406030204" pitchFamily="18" charset="0"/>
                          <a:ea typeface="Cambria Math" panose="02040503050406030204" pitchFamily="18" charset="0"/>
                          <a:cs typeface="Calibri" panose="020F0502020204030204" pitchFamily="34" charset="0"/>
                        </a:rPr>
                        <m:t>−</m:t>
                      </m:r>
                      <m:r>
                        <a:rPr lang="de-AT" sz="1800" i="1">
                          <a:latin typeface="Cambria Math" panose="02040503050406030204" pitchFamily="18" charset="0"/>
                          <a:ea typeface="Cambria Math" panose="02040503050406030204" pitchFamily="18" charset="0"/>
                          <a:cs typeface="Calibri" panose="020F0502020204030204" pitchFamily="34" charset="0"/>
                        </a:rPr>
                        <m:t>∞</m:t>
                      </m:r>
                    </m:oMath>
                  </m:oMathPara>
                </a14:m>
                <a:endParaRPr lang="en-US" sz="1800" dirty="0">
                  <a:latin typeface="Calibri" panose="020F0502020204030204" pitchFamily="34" charset="0"/>
                  <a:ea typeface="Calibri" panose="020F0502020204030204" pitchFamily="34" charset="0"/>
                  <a:cs typeface="Calibri" panose="020F0502020204030204" pitchFamily="34" charset="0"/>
                </a:endParaRPr>
              </a:p>
            </p:txBody>
          </p:sp>
        </mc:Choice>
        <mc:Fallback>
          <p:sp>
            <p:nvSpPr>
              <p:cNvPr id="4" name="Textplatzhalter 2">
                <a:extLst>
                  <a:ext uri="{FF2B5EF4-FFF2-40B4-BE49-F238E27FC236}">
                    <a16:creationId xmlns:a16="http://schemas.microsoft.com/office/drawing/2014/main" id="{D95A1223-FAAC-4B79-909E-99096DD37757}"/>
                  </a:ext>
                </a:extLst>
              </p:cNvPr>
              <p:cNvSpPr>
                <a:spLocks noGrp="1" noRot="1" noChangeAspect="1" noMove="1" noResize="1" noEditPoints="1" noAdjustHandles="1" noChangeArrowheads="1" noChangeShapeType="1" noTextEdit="1"/>
              </p:cNvSpPr>
              <p:nvPr>
                <p:ph type="body" idx="1"/>
              </p:nvPr>
            </p:nvSpPr>
            <p:spPr>
              <a:xfrm>
                <a:off x="457200" y="1276161"/>
                <a:ext cx="8229300" cy="4112586"/>
              </a:xfrm>
              <a:blipFill>
                <a:blip r:embed="rId3"/>
                <a:stretch>
                  <a:fillRect/>
                </a:stretch>
              </a:blipFill>
            </p:spPr>
            <p:txBody>
              <a:bodyPr/>
              <a:lstStyle/>
              <a:p>
                <a:r>
                  <a:rPr lang="en-AT">
                    <a:noFill/>
                  </a:rPr>
                  <a:t> </a:t>
                </a:r>
              </a:p>
            </p:txBody>
          </p:sp>
        </mc:Fallback>
      </mc:AlternateContent>
    </p:spTree>
    <p:extLst>
      <p:ext uri="{BB962C8B-B14F-4D97-AF65-F5344CB8AC3E}">
        <p14:creationId xmlns:p14="http://schemas.microsoft.com/office/powerpoint/2010/main" val="3097183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Negative links</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4294917" y="188990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1561347" y="303025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8" name="Ellipse 7">
            <a:extLst>
              <a:ext uri="{FF2B5EF4-FFF2-40B4-BE49-F238E27FC236}">
                <a16:creationId xmlns:a16="http://schemas.microsoft.com/office/drawing/2014/main" id="{752AEAEB-3C77-4AEF-AFA9-578EE1AAE409}"/>
              </a:ext>
            </a:extLst>
          </p:cNvPr>
          <p:cNvSpPr>
            <a:spLocks noChangeAspect="1"/>
          </p:cNvSpPr>
          <p:nvPr/>
        </p:nvSpPr>
        <p:spPr>
          <a:xfrm>
            <a:off x="5971285" y="189498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4306247" y="407540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1" name="Ellipse 10">
            <a:extLst>
              <a:ext uri="{FF2B5EF4-FFF2-40B4-BE49-F238E27FC236}">
                <a16:creationId xmlns:a16="http://schemas.microsoft.com/office/drawing/2014/main" id="{E0FE1F20-7860-4EDB-AEA2-FD7055AA10E4}"/>
              </a:ext>
            </a:extLst>
          </p:cNvPr>
          <p:cNvSpPr>
            <a:spLocks noChangeAspect="1"/>
          </p:cNvSpPr>
          <p:nvPr/>
        </p:nvSpPr>
        <p:spPr>
          <a:xfrm>
            <a:off x="5991605" y="4094248"/>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2" name="Ellipse 11">
            <a:extLst>
              <a:ext uri="{FF2B5EF4-FFF2-40B4-BE49-F238E27FC236}">
                <a16:creationId xmlns:a16="http://schemas.microsoft.com/office/drawing/2014/main" id="{F0AB5142-0388-44ED-BC72-B38A2D2645A3}"/>
              </a:ext>
            </a:extLst>
          </p:cNvPr>
          <p:cNvSpPr>
            <a:spLocks noChangeAspect="1"/>
          </p:cNvSpPr>
          <p:nvPr/>
        </p:nvSpPr>
        <p:spPr>
          <a:xfrm>
            <a:off x="7140906" y="3034834"/>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3" name="Ellipse 12">
            <a:extLst>
              <a:ext uri="{FF2B5EF4-FFF2-40B4-BE49-F238E27FC236}">
                <a16:creationId xmlns:a16="http://schemas.microsoft.com/office/drawing/2014/main" id="{DCD3FBCD-E339-4CF5-887A-BB8193F68359}"/>
              </a:ext>
            </a:extLst>
          </p:cNvPr>
          <p:cNvSpPr>
            <a:spLocks noChangeAspect="1"/>
          </p:cNvSpPr>
          <p:nvPr/>
        </p:nvSpPr>
        <p:spPr>
          <a:xfrm>
            <a:off x="3488768" y="3044845"/>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2664028" y="4075403"/>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4407217" y="1925466"/>
                <a:ext cx="4090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𝒄</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4407217" y="1925466"/>
                <a:ext cx="409086"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2"/>
            <a:endCxn id="35" idx="6"/>
          </p:cNvCxnSpPr>
          <p:nvPr/>
        </p:nvCxnSpPr>
        <p:spPr>
          <a:xfrm flipH="1">
            <a:off x="3200052" y="2159907"/>
            <a:ext cx="1094865" cy="4675"/>
          </a:xfrm>
          <a:prstGeom prst="line">
            <a:avLst/>
          </a:prstGeom>
          <a:ln w="25400">
            <a:headEnd type="stealth"/>
            <a:tailEnd type="none"/>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EF4C0182-B9FA-4BEE-B1A6-BC1D8BA0C05C}"/>
              </a:ext>
            </a:extLst>
          </p:cNvPr>
          <p:cNvCxnSpPr>
            <a:cxnSpLocks noChangeAspect="1"/>
            <a:stCxn id="6" idx="6"/>
            <a:endCxn id="8" idx="2"/>
          </p:cNvCxnSpPr>
          <p:nvPr/>
        </p:nvCxnSpPr>
        <p:spPr>
          <a:xfrm>
            <a:off x="4834917" y="2159907"/>
            <a:ext cx="1136368" cy="5080"/>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75F056E-D9DB-482B-A7AD-8A97D9E79599}"/>
              </a:ext>
            </a:extLst>
          </p:cNvPr>
          <p:cNvCxnSpPr>
            <a:cxnSpLocks noChangeAspect="1"/>
            <a:stCxn id="11" idx="2"/>
            <a:endCxn id="10" idx="6"/>
          </p:cNvCxnSpPr>
          <p:nvPr/>
        </p:nvCxnSpPr>
        <p:spPr>
          <a:xfrm flipH="1" flipV="1">
            <a:off x="4846247" y="4345400"/>
            <a:ext cx="1145358" cy="18848"/>
          </a:xfrm>
          <a:prstGeom prst="line">
            <a:avLst/>
          </a:prstGeom>
          <a:ln w="25400">
            <a:headEnd type="stealth"/>
            <a:tailEnd type="none"/>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B4343DE-46D9-47BE-AFAC-4BCCA412453B}"/>
              </a:ext>
            </a:extLst>
          </p:cNvPr>
          <p:cNvCxnSpPr>
            <a:cxnSpLocks noChangeAspect="1"/>
            <a:stCxn id="13" idx="5"/>
            <a:endCxn id="10" idx="1"/>
          </p:cNvCxnSpPr>
          <p:nvPr/>
        </p:nvCxnSpPr>
        <p:spPr>
          <a:xfrm>
            <a:off x="3949687" y="3505764"/>
            <a:ext cx="435641" cy="648717"/>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52E7495-609B-46AB-90E5-64596785C234}"/>
              </a:ext>
            </a:extLst>
          </p:cNvPr>
          <p:cNvCxnSpPr>
            <a:cxnSpLocks noChangeAspect="1"/>
            <a:stCxn id="35" idx="3"/>
            <a:endCxn id="7" idx="7"/>
          </p:cNvCxnSpPr>
          <p:nvPr/>
        </p:nvCxnSpPr>
        <p:spPr>
          <a:xfrm flipH="1">
            <a:off x="2022266" y="2355501"/>
            <a:ext cx="716867" cy="753830"/>
          </a:xfrm>
          <a:prstGeom prst="line">
            <a:avLst/>
          </a:prstGeom>
          <a:ln w="25400">
            <a:headEnd type="stealth"/>
            <a:tailEnd type="none" w="lg" len="lg"/>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2022266" y="3491169"/>
            <a:ext cx="720843" cy="663315"/>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3B1CF234-0CAC-45CD-8757-37E964295334}"/>
              </a:ext>
            </a:extLst>
          </p:cNvPr>
          <p:cNvCxnSpPr>
            <a:cxnSpLocks/>
            <a:stCxn id="13" idx="3"/>
            <a:endCxn id="15" idx="7"/>
          </p:cNvCxnSpPr>
          <p:nvPr/>
        </p:nvCxnSpPr>
        <p:spPr>
          <a:xfrm flipH="1">
            <a:off x="3124947" y="3505764"/>
            <a:ext cx="442902" cy="648720"/>
          </a:xfrm>
          <a:prstGeom prst="line">
            <a:avLst/>
          </a:prstGeom>
          <a:ln w="25400">
            <a:headEnd type="stealth"/>
            <a:tailEnd type="none"/>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BCFAB5F7-D54F-4708-8C19-457A9FAE8E56}"/>
              </a:ext>
            </a:extLst>
          </p:cNvPr>
          <p:cNvCxnSpPr>
            <a:cxnSpLocks noChangeAspect="1"/>
            <a:stCxn id="8" idx="4"/>
            <a:endCxn id="11" idx="0"/>
          </p:cNvCxnSpPr>
          <p:nvPr/>
        </p:nvCxnSpPr>
        <p:spPr>
          <a:xfrm>
            <a:off x="6241285" y="2434987"/>
            <a:ext cx="20320" cy="1659261"/>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3211077" y="4345400"/>
            <a:ext cx="1095170" cy="0"/>
          </a:xfrm>
          <a:prstGeom prst="line">
            <a:avLst/>
          </a:prstGeom>
          <a:ln w="25400">
            <a:headEnd type="stealt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1659402" y="3061759"/>
                <a:ext cx="44435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𝒂</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1659402" y="3061759"/>
                <a:ext cx="44435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7" name="Rechteck 26">
                <a:extLst>
                  <a:ext uri="{FF2B5EF4-FFF2-40B4-BE49-F238E27FC236}">
                    <a16:creationId xmlns:a16="http://schemas.microsoft.com/office/drawing/2014/main" id="{B64E8F0B-53E9-489F-9BAC-D289A39D7333}"/>
                  </a:ext>
                </a:extLst>
              </p:cNvPr>
              <p:cNvSpPr/>
              <p:nvPr/>
            </p:nvSpPr>
            <p:spPr>
              <a:xfrm>
                <a:off x="6058917" y="1925466"/>
                <a:ext cx="45236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𝒅</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7" name="Rechteck 26">
                <a:extLst>
                  <a:ext uri="{FF2B5EF4-FFF2-40B4-BE49-F238E27FC236}">
                    <a16:creationId xmlns:a16="http://schemas.microsoft.com/office/drawing/2014/main" id="{B64E8F0B-53E9-489F-9BAC-D289A39D7333}"/>
                  </a:ext>
                </a:extLst>
              </p:cNvPr>
              <p:cNvSpPr>
                <a:spLocks noRot="1" noChangeAspect="1" noMove="1" noResize="1" noEditPoints="1" noAdjustHandles="1" noChangeArrowheads="1" noChangeShapeType="1" noTextEdit="1"/>
              </p:cNvSpPr>
              <p:nvPr/>
            </p:nvSpPr>
            <p:spPr>
              <a:xfrm>
                <a:off x="6058917" y="1925466"/>
                <a:ext cx="452368" cy="461665"/>
              </a:xfrm>
              <a:prstGeom prst="rect">
                <a:avLst/>
              </a:prstGeom>
              <a:blipFill>
                <a:blip r:embed="rId5"/>
                <a:stretch>
                  <a:fillRect l="-4054"/>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4375067" y="4114568"/>
                <a:ext cx="4619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𝒈</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4375067" y="4114568"/>
                <a:ext cx="461986" cy="461665"/>
              </a:xfrm>
              <a:prstGeom prst="rect">
                <a:avLst/>
              </a:prstGeom>
              <a:blipFill>
                <a:blip r:embed="rId6"/>
                <a:stretch>
                  <a:fillRect l="-4000" b="-10526"/>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0" name="Rechteck 29">
                <a:extLst>
                  <a:ext uri="{FF2B5EF4-FFF2-40B4-BE49-F238E27FC236}">
                    <a16:creationId xmlns:a16="http://schemas.microsoft.com/office/drawing/2014/main" id="{E51A97D1-FBBB-4892-B608-09513C9A1585}"/>
                  </a:ext>
                </a:extLst>
              </p:cNvPr>
              <p:cNvSpPr/>
              <p:nvPr/>
            </p:nvSpPr>
            <p:spPr>
              <a:xfrm>
                <a:off x="5991605" y="4133415"/>
                <a:ext cx="622286"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𝒇</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0" name="Rechteck 29">
                <a:extLst>
                  <a:ext uri="{FF2B5EF4-FFF2-40B4-BE49-F238E27FC236}">
                    <a16:creationId xmlns:a16="http://schemas.microsoft.com/office/drawing/2014/main" id="{E51A97D1-FBBB-4892-B608-09513C9A1585}"/>
                  </a:ext>
                </a:extLst>
              </p:cNvPr>
              <p:cNvSpPr>
                <a:spLocks noRot="1" noChangeAspect="1" noMove="1" noResize="1" noEditPoints="1" noAdjustHandles="1" noChangeArrowheads="1" noChangeShapeType="1" noTextEdit="1"/>
              </p:cNvSpPr>
              <p:nvPr/>
            </p:nvSpPr>
            <p:spPr>
              <a:xfrm>
                <a:off x="5991605" y="4133415"/>
                <a:ext cx="622286" cy="461665"/>
              </a:xfrm>
              <a:prstGeom prst="rect">
                <a:avLst/>
              </a:prstGeom>
              <a:blipFill>
                <a:blip r:embed="rId7"/>
                <a:stretch>
                  <a:fillRect b="-17105"/>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1" name="Rechteck 30">
                <a:extLst>
                  <a:ext uri="{FF2B5EF4-FFF2-40B4-BE49-F238E27FC236}">
                    <a16:creationId xmlns:a16="http://schemas.microsoft.com/office/drawing/2014/main" id="{A9A11FB6-69FC-4B4C-B235-A613F7A85F89}"/>
                  </a:ext>
                </a:extLst>
              </p:cNvPr>
              <p:cNvSpPr/>
              <p:nvPr/>
            </p:nvSpPr>
            <p:spPr>
              <a:xfrm>
                <a:off x="7243767" y="3061759"/>
                <a:ext cx="42191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𝒆</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1" name="Rechteck 30">
                <a:extLst>
                  <a:ext uri="{FF2B5EF4-FFF2-40B4-BE49-F238E27FC236}">
                    <a16:creationId xmlns:a16="http://schemas.microsoft.com/office/drawing/2014/main" id="{A9A11FB6-69FC-4B4C-B235-A613F7A85F89}"/>
                  </a:ext>
                </a:extLst>
              </p:cNvPr>
              <p:cNvSpPr>
                <a:spLocks noRot="1" noChangeAspect="1" noMove="1" noResize="1" noEditPoints="1" noAdjustHandles="1" noChangeArrowheads="1" noChangeShapeType="1" noTextEdit="1"/>
              </p:cNvSpPr>
              <p:nvPr/>
            </p:nvSpPr>
            <p:spPr>
              <a:xfrm>
                <a:off x="7243767" y="3061759"/>
                <a:ext cx="421910" cy="461665"/>
              </a:xfrm>
              <a:prstGeom prst="rect">
                <a:avLst/>
              </a:prstGeom>
              <a:blipFill>
                <a:blip r:embed="rId8"/>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2" name="Rechteck 31">
                <a:extLst>
                  <a:ext uri="{FF2B5EF4-FFF2-40B4-BE49-F238E27FC236}">
                    <a16:creationId xmlns:a16="http://schemas.microsoft.com/office/drawing/2014/main" id="{BBD645A2-0155-4269-9EC2-ADEB8118C6BD}"/>
                  </a:ext>
                </a:extLst>
              </p:cNvPr>
              <p:cNvSpPr/>
              <p:nvPr/>
            </p:nvSpPr>
            <p:spPr>
              <a:xfrm>
                <a:off x="3626094" y="3084012"/>
                <a:ext cx="36740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𝒊</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2" name="Rechteck 31">
                <a:extLst>
                  <a:ext uri="{FF2B5EF4-FFF2-40B4-BE49-F238E27FC236}">
                    <a16:creationId xmlns:a16="http://schemas.microsoft.com/office/drawing/2014/main" id="{BBD645A2-0155-4269-9EC2-ADEB8118C6BD}"/>
                  </a:ext>
                </a:extLst>
              </p:cNvPr>
              <p:cNvSpPr>
                <a:spLocks noRot="1" noChangeAspect="1" noMove="1" noResize="1" noEditPoints="1" noAdjustHandles="1" noChangeArrowheads="1" noChangeShapeType="1" noTextEdit="1"/>
              </p:cNvSpPr>
              <p:nvPr/>
            </p:nvSpPr>
            <p:spPr>
              <a:xfrm>
                <a:off x="3626094" y="3084012"/>
                <a:ext cx="367408" cy="461665"/>
              </a:xfrm>
              <a:prstGeom prst="rect">
                <a:avLst/>
              </a:prstGeom>
              <a:blipFill>
                <a:blip r:embed="rId9"/>
                <a:stretch>
                  <a:fillRect l="-3333"/>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2738460" y="4114568"/>
                <a:ext cx="44755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𝒉</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2738460" y="4114568"/>
                <a:ext cx="447558" cy="461665"/>
              </a:xfrm>
              <a:prstGeom prst="rect">
                <a:avLst/>
              </a:prstGeom>
              <a:blipFill>
                <a:blip r:embed="rId10"/>
                <a:stretch>
                  <a:fillRect l="-4054"/>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2660052" y="1894582"/>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2750622" y="1933749"/>
                <a:ext cx="44114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𝒃</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2750622" y="1933749"/>
                <a:ext cx="441146" cy="461665"/>
              </a:xfrm>
              <a:prstGeom prst="rect">
                <a:avLst/>
              </a:prstGeom>
              <a:blipFill>
                <a:blip r:embed="rId11"/>
                <a:stretch>
                  <a:fillRect l="-4110"/>
                </a:stretch>
              </a:blipFill>
            </p:spPr>
            <p:txBody>
              <a:bodyPr/>
              <a:lstStyle/>
              <a:p>
                <a:r>
                  <a:rPr lang="de-AT">
                    <a:noFill/>
                  </a:rPr>
                  <a:t> </a:t>
                </a:r>
              </a:p>
            </p:txBody>
          </p:sp>
        </mc:Fallback>
      </mc:AlternateContent>
      <p:cxnSp>
        <p:nvCxnSpPr>
          <p:cNvPr id="37" name="Gerader Verbinder 36">
            <a:extLst>
              <a:ext uri="{FF2B5EF4-FFF2-40B4-BE49-F238E27FC236}">
                <a16:creationId xmlns:a16="http://schemas.microsoft.com/office/drawing/2014/main" id="{F3E3843A-E92F-43AB-B0A9-94B985E7C544}"/>
              </a:ext>
            </a:extLst>
          </p:cNvPr>
          <p:cNvCxnSpPr>
            <a:cxnSpLocks/>
            <a:endCxn id="15" idx="0"/>
          </p:cNvCxnSpPr>
          <p:nvPr/>
        </p:nvCxnSpPr>
        <p:spPr>
          <a:xfrm>
            <a:off x="2930052" y="2442402"/>
            <a:ext cx="3976" cy="1633001"/>
          </a:xfrm>
          <a:prstGeom prst="line">
            <a:avLst/>
          </a:prstGeom>
          <a:ln w="25400">
            <a:headEnd w="lg" len="lg"/>
            <a:tailEnd type="stealth"/>
          </a:ln>
        </p:spPr>
        <p:style>
          <a:lnRef idx="1">
            <a:schemeClr val="accent1"/>
          </a:lnRef>
          <a:fillRef idx="0">
            <a:schemeClr val="accent1"/>
          </a:fillRef>
          <a:effectRef idx="0">
            <a:schemeClr val="accent1"/>
          </a:effectRef>
          <a:fontRef idx="minor">
            <a:schemeClr val="tx1"/>
          </a:fontRef>
        </p:style>
      </p:cxnSp>
      <p:cxnSp>
        <p:nvCxnSpPr>
          <p:cNvPr id="65" name="Gerader Verbinder 64">
            <a:extLst>
              <a:ext uri="{FF2B5EF4-FFF2-40B4-BE49-F238E27FC236}">
                <a16:creationId xmlns:a16="http://schemas.microsoft.com/office/drawing/2014/main" id="{61EF7CA4-B164-42DC-8D6E-3EC13FCD7DE6}"/>
              </a:ext>
            </a:extLst>
          </p:cNvPr>
          <p:cNvCxnSpPr>
            <a:cxnSpLocks/>
            <a:stCxn id="6" idx="3"/>
            <a:endCxn id="13" idx="7"/>
          </p:cNvCxnSpPr>
          <p:nvPr/>
        </p:nvCxnSpPr>
        <p:spPr>
          <a:xfrm flipH="1">
            <a:off x="3949687" y="2350826"/>
            <a:ext cx="424311" cy="773100"/>
          </a:xfrm>
          <a:prstGeom prst="line">
            <a:avLst/>
          </a:prstGeom>
          <a:ln w="25400">
            <a:headEnd type="stealth"/>
            <a:tailEnd type="none"/>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10471F76-5116-4D6B-A155-D73713780F7D}"/>
              </a:ext>
            </a:extLst>
          </p:cNvPr>
          <p:cNvCxnSpPr>
            <a:cxnSpLocks noChangeAspect="1"/>
            <a:stCxn id="6" idx="5"/>
            <a:endCxn id="11" idx="1"/>
          </p:cNvCxnSpPr>
          <p:nvPr/>
        </p:nvCxnSpPr>
        <p:spPr>
          <a:xfrm>
            <a:off x="4755836" y="2350826"/>
            <a:ext cx="1314850" cy="1822503"/>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F9C81691-76B6-4234-8E3B-AD67476CAB96}"/>
              </a:ext>
            </a:extLst>
          </p:cNvPr>
          <p:cNvCxnSpPr>
            <a:cxnSpLocks noChangeAspect="1"/>
            <a:endCxn id="12" idx="1"/>
          </p:cNvCxnSpPr>
          <p:nvPr/>
        </p:nvCxnSpPr>
        <p:spPr>
          <a:xfrm>
            <a:off x="6452524" y="2309185"/>
            <a:ext cx="767463" cy="804730"/>
          </a:xfrm>
          <a:prstGeom prst="line">
            <a:avLst/>
          </a:prstGeom>
          <a:ln w="25400">
            <a:headEnd type="stealth"/>
          </a:ln>
        </p:spPr>
        <p:style>
          <a:lnRef idx="1">
            <a:schemeClr val="accent1"/>
          </a:lnRef>
          <a:fillRef idx="0">
            <a:schemeClr val="accent1"/>
          </a:fillRef>
          <a:effectRef idx="0">
            <a:schemeClr val="accent1"/>
          </a:effectRef>
          <a:fontRef idx="minor">
            <a:schemeClr val="tx1"/>
          </a:fontRef>
        </p:style>
      </p:cxnSp>
      <p:cxnSp>
        <p:nvCxnSpPr>
          <p:cNvPr id="75" name="Gerader Verbinder 74">
            <a:extLst>
              <a:ext uri="{FF2B5EF4-FFF2-40B4-BE49-F238E27FC236}">
                <a16:creationId xmlns:a16="http://schemas.microsoft.com/office/drawing/2014/main" id="{6320B7E0-5CD1-44DA-A766-1ED4940C0D64}"/>
              </a:ext>
            </a:extLst>
          </p:cNvPr>
          <p:cNvCxnSpPr>
            <a:cxnSpLocks/>
            <a:stCxn id="12" idx="3"/>
            <a:endCxn id="11" idx="7"/>
          </p:cNvCxnSpPr>
          <p:nvPr/>
        </p:nvCxnSpPr>
        <p:spPr>
          <a:xfrm flipH="1">
            <a:off x="6452524" y="3495753"/>
            <a:ext cx="767463" cy="677576"/>
          </a:xfrm>
          <a:prstGeom prst="line">
            <a:avLst/>
          </a:prstGeom>
          <a:ln w="25400">
            <a:headEnd type="stealt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2052354" y="237766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2052354" y="2377666"/>
                <a:ext cx="437940" cy="461665"/>
              </a:xfrm>
              <a:prstGeom prst="rect">
                <a:avLst/>
              </a:prstGeom>
              <a:blipFill>
                <a:blip r:embed="rId12"/>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2043383"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2043383" y="3761169"/>
                <a:ext cx="437940" cy="461665"/>
              </a:xfrm>
              <a:prstGeom prst="rect">
                <a:avLst/>
              </a:prstGeom>
              <a:blipFill>
                <a:blip r:embed="rId13"/>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2395495" y="2965053"/>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2395495" y="2965053"/>
                <a:ext cx="622285" cy="461665"/>
              </a:xfrm>
              <a:prstGeom prst="rect">
                <a:avLst/>
              </a:prstGeom>
              <a:blipFill>
                <a:blip r:embed="rId14"/>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3545282" y="17172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3545282" y="1717290"/>
                <a:ext cx="437940" cy="461665"/>
              </a:xfrm>
              <a:prstGeom prst="rect">
                <a:avLst/>
              </a:prstGeom>
              <a:blipFill>
                <a:blip r:embed="rId15"/>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2" name="Rechteck 81">
                <a:extLst>
                  <a:ext uri="{FF2B5EF4-FFF2-40B4-BE49-F238E27FC236}">
                    <a16:creationId xmlns:a16="http://schemas.microsoft.com/office/drawing/2014/main" id="{298124D2-8A18-45CC-B439-9F88BE4D7631}"/>
                  </a:ext>
                </a:extLst>
              </p:cNvPr>
              <p:cNvSpPr/>
              <p:nvPr/>
            </p:nvSpPr>
            <p:spPr>
              <a:xfrm>
                <a:off x="5346888" y="168336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2" name="Rechteck 81">
                <a:extLst>
                  <a:ext uri="{FF2B5EF4-FFF2-40B4-BE49-F238E27FC236}">
                    <a16:creationId xmlns:a16="http://schemas.microsoft.com/office/drawing/2014/main" id="{298124D2-8A18-45CC-B439-9F88BE4D7631}"/>
                  </a:ext>
                </a:extLst>
              </p:cNvPr>
              <p:cNvSpPr>
                <a:spLocks noRot="1" noChangeAspect="1" noMove="1" noResize="1" noEditPoints="1" noAdjustHandles="1" noChangeArrowheads="1" noChangeShapeType="1" noTextEdit="1"/>
              </p:cNvSpPr>
              <p:nvPr/>
            </p:nvSpPr>
            <p:spPr>
              <a:xfrm>
                <a:off x="5346888" y="1683365"/>
                <a:ext cx="437940" cy="461665"/>
              </a:xfrm>
              <a:prstGeom prst="rect">
                <a:avLst/>
              </a:prstGeom>
              <a:blipFill>
                <a:blip r:embed="rId16"/>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3" name="Rechteck 82">
                <a:extLst>
                  <a:ext uri="{FF2B5EF4-FFF2-40B4-BE49-F238E27FC236}">
                    <a16:creationId xmlns:a16="http://schemas.microsoft.com/office/drawing/2014/main" id="{B29A7D0E-97DC-420A-84BA-9C2390ACE9A5}"/>
                  </a:ext>
                </a:extLst>
              </p:cNvPr>
              <p:cNvSpPr/>
              <p:nvPr/>
            </p:nvSpPr>
            <p:spPr>
              <a:xfrm>
                <a:off x="3036616" y="346466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3" name="Rechteck 82">
                <a:extLst>
                  <a:ext uri="{FF2B5EF4-FFF2-40B4-BE49-F238E27FC236}">
                    <a16:creationId xmlns:a16="http://schemas.microsoft.com/office/drawing/2014/main" id="{B29A7D0E-97DC-420A-84BA-9C2390ACE9A5}"/>
                  </a:ext>
                </a:extLst>
              </p:cNvPr>
              <p:cNvSpPr>
                <a:spLocks noRot="1" noChangeAspect="1" noMove="1" noResize="1" noEditPoints="1" noAdjustHandles="1" noChangeArrowheads="1" noChangeShapeType="1" noTextEdit="1"/>
              </p:cNvSpPr>
              <p:nvPr/>
            </p:nvSpPr>
            <p:spPr>
              <a:xfrm>
                <a:off x="3036616" y="3464660"/>
                <a:ext cx="437940" cy="461665"/>
              </a:xfrm>
              <a:prstGeom prst="rect">
                <a:avLst/>
              </a:prstGeom>
              <a:blipFill>
                <a:blip r:embed="rId1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4" name="Rechteck 83">
                <a:extLst>
                  <a:ext uri="{FF2B5EF4-FFF2-40B4-BE49-F238E27FC236}">
                    <a16:creationId xmlns:a16="http://schemas.microsoft.com/office/drawing/2014/main" id="{F3F15ADC-C2D3-4D34-92AF-2464C5472C9B}"/>
                  </a:ext>
                </a:extLst>
              </p:cNvPr>
              <p:cNvSpPr/>
              <p:nvPr/>
            </p:nvSpPr>
            <p:spPr>
              <a:xfrm>
                <a:off x="3514598" y="430548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4" name="Rechteck 83">
                <a:extLst>
                  <a:ext uri="{FF2B5EF4-FFF2-40B4-BE49-F238E27FC236}">
                    <a16:creationId xmlns:a16="http://schemas.microsoft.com/office/drawing/2014/main" id="{F3F15ADC-C2D3-4D34-92AF-2464C5472C9B}"/>
                  </a:ext>
                </a:extLst>
              </p:cNvPr>
              <p:cNvSpPr>
                <a:spLocks noRot="1" noChangeAspect="1" noMove="1" noResize="1" noEditPoints="1" noAdjustHandles="1" noChangeArrowheads="1" noChangeShapeType="1" noTextEdit="1"/>
              </p:cNvSpPr>
              <p:nvPr/>
            </p:nvSpPr>
            <p:spPr>
              <a:xfrm>
                <a:off x="3514598" y="4305486"/>
                <a:ext cx="437940" cy="461665"/>
              </a:xfrm>
              <a:prstGeom prst="rect">
                <a:avLst/>
              </a:prstGeom>
              <a:blipFill>
                <a:blip r:embed="rId18"/>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5" name="Rechteck 84">
                <a:extLst>
                  <a:ext uri="{FF2B5EF4-FFF2-40B4-BE49-F238E27FC236}">
                    <a16:creationId xmlns:a16="http://schemas.microsoft.com/office/drawing/2014/main" id="{7D9FB7DE-A05F-468E-9740-BDA433A0C9CE}"/>
                  </a:ext>
                </a:extLst>
              </p:cNvPr>
              <p:cNvSpPr/>
              <p:nvPr/>
            </p:nvSpPr>
            <p:spPr>
              <a:xfrm>
                <a:off x="5298908" y="434540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5" name="Rechteck 84">
                <a:extLst>
                  <a:ext uri="{FF2B5EF4-FFF2-40B4-BE49-F238E27FC236}">
                    <a16:creationId xmlns:a16="http://schemas.microsoft.com/office/drawing/2014/main" id="{7D9FB7DE-A05F-468E-9740-BDA433A0C9CE}"/>
                  </a:ext>
                </a:extLst>
              </p:cNvPr>
              <p:cNvSpPr>
                <a:spLocks noRot="1" noChangeAspect="1" noMove="1" noResize="1" noEditPoints="1" noAdjustHandles="1" noChangeArrowheads="1" noChangeShapeType="1" noTextEdit="1"/>
              </p:cNvSpPr>
              <p:nvPr/>
            </p:nvSpPr>
            <p:spPr>
              <a:xfrm>
                <a:off x="5298908" y="4345400"/>
                <a:ext cx="437940" cy="461665"/>
              </a:xfrm>
              <a:prstGeom prst="rect">
                <a:avLst/>
              </a:prstGeom>
              <a:blipFill>
                <a:blip r:embed="rId19"/>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6" name="Rechteck 85">
                <a:extLst>
                  <a:ext uri="{FF2B5EF4-FFF2-40B4-BE49-F238E27FC236}">
                    <a16:creationId xmlns:a16="http://schemas.microsoft.com/office/drawing/2014/main" id="{06176405-D87B-4121-A46C-7A51EC795EFA}"/>
                  </a:ext>
                </a:extLst>
              </p:cNvPr>
              <p:cNvSpPr/>
              <p:nvPr/>
            </p:nvSpPr>
            <p:spPr>
              <a:xfrm>
                <a:off x="3799108" y="2437931"/>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6" name="Rechteck 85">
                <a:extLst>
                  <a:ext uri="{FF2B5EF4-FFF2-40B4-BE49-F238E27FC236}">
                    <a16:creationId xmlns:a16="http://schemas.microsoft.com/office/drawing/2014/main" id="{06176405-D87B-4121-A46C-7A51EC795EFA}"/>
                  </a:ext>
                </a:extLst>
              </p:cNvPr>
              <p:cNvSpPr>
                <a:spLocks noRot="1" noChangeAspect="1" noMove="1" noResize="1" noEditPoints="1" noAdjustHandles="1" noChangeArrowheads="1" noChangeShapeType="1" noTextEdit="1"/>
              </p:cNvSpPr>
              <p:nvPr/>
            </p:nvSpPr>
            <p:spPr>
              <a:xfrm>
                <a:off x="3799108" y="2437931"/>
                <a:ext cx="437940" cy="461665"/>
              </a:xfrm>
              <a:prstGeom prst="rect">
                <a:avLst/>
              </a:prstGeom>
              <a:blipFill>
                <a:blip r:embed="rId2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7" name="Rechteck 86">
                <a:extLst>
                  <a:ext uri="{FF2B5EF4-FFF2-40B4-BE49-F238E27FC236}">
                    <a16:creationId xmlns:a16="http://schemas.microsoft.com/office/drawing/2014/main" id="{35D57E8A-0CA7-4AAE-9520-47F9FC741CB2}"/>
                  </a:ext>
                </a:extLst>
              </p:cNvPr>
              <p:cNvSpPr/>
              <p:nvPr/>
            </p:nvSpPr>
            <p:spPr>
              <a:xfrm>
                <a:off x="5355429" y="281401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7" name="Rechteck 86">
                <a:extLst>
                  <a:ext uri="{FF2B5EF4-FFF2-40B4-BE49-F238E27FC236}">
                    <a16:creationId xmlns:a16="http://schemas.microsoft.com/office/drawing/2014/main" id="{35D57E8A-0CA7-4AAE-9520-47F9FC741CB2}"/>
                  </a:ext>
                </a:extLst>
              </p:cNvPr>
              <p:cNvSpPr>
                <a:spLocks noRot="1" noChangeAspect="1" noMove="1" noResize="1" noEditPoints="1" noAdjustHandles="1" noChangeArrowheads="1" noChangeShapeType="1" noTextEdit="1"/>
              </p:cNvSpPr>
              <p:nvPr/>
            </p:nvSpPr>
            <p:spPr>
              <a:xfrm>
                <a:off x="5355429" y="2814012"/>
                <a:ext cx="437940" cy="461665"/>
              </a:xfrm>
              <a:prstGeom prst="rect">
                <a:avLst/>
              </a:prstGeom>
              <a:blipFill>
                <a:blip r:embed="rId21"/>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9" name="Rechteck 88">
                <a:extLst>
                  <a:ext uri="{FF2B5EF4-FFF2-40B4-BE49-F238E27FC236}">
                    <a16:creationId xmlns:a16="http://schemas.microsoft.com/office/drawing/2014/main" id="{8FC7DAA1-15B1-4700-9E56-DCB5182CB8B5}"/>
                  </a:ext>
                </a:extLst>
              </p:cNvPr>
              <p:cNvSpPr/>
              <p:nvPr/>
            </p:nvSpPr>
            <p:spPr>
              <a:xfrm>
                <a:off x="6709188" y="3863415"/>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9" name="Rechteck 88">
                <a:extLst>
                  <a:ext uri="{FF2B5EF4-FFF2-40B4-BE49-F238E27FC236}">
                    <a16:creationId xmlns:a16="http://schemas.microsoft.com/office/drawing/2014/main" id="{8FC7DAA1-15B1-4700-9E56-DCB5182CB8B5}"/>
                  </a:ext>
                </a:extLst>
              </p:cNvPr>
              <p:cNvSpPr>
                <a:spLocks noRot="1" noChangeAspect="1" noMove="1" noResize="1" noEditPoints="1" noAdjustHandles="1" noChangeArrowheads="1" noChangeShapeType="1" noTextEdit="1"/>
              </p:cNvSpPr>
              <p:nvPr/>
            </p:nvSpPr>
            <p:spPr>
              <a:xfrm>
                <a:off x="6709188" y="3863415"/>
                <a:ext cx="622285" cy="461665"/>
              </a:xfrm>
              <a:prstGeom prst="rect">
                <a:avLst/>
              </a:prstGeom>
              <a:blipFill>
                <a:blip r:embed="rId22"/>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90" name="Rechteck 89">
                <a:extLst>
                  <a:ext uri="{FF2B5EF4-FFF2-40B4-BE49-F238E27FC236}">
                    <a16:creationId xmlns:a16="http://schemas.microsoft.com/office/drawing/2014/main" id="{4C0F4F8D-E27D-4695-8804-CAADAFBD8953}"/>
                  </a:ext>
                </a:extLst>
              </p:cNvPr>
              <p:cNvSpPr/>
              <p:nvPr/>
            </p:nvSpPr>
            <p:spPr>
              <a:xfrm>
                <a:off x="6228955" y="2899596"/>
                <a:ext cx="6222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0" name="Rechteck 89">
                <a:extLst>
                  <a:ext uri="{FF2B5EF4-FFF2-40B4-BE49-F238E27FC236}">
                    <a16:creationId xmlns:a16="http://schemas.microsoft.com/office/drawing/2014/main" id="{4C0F4F8D-E27D-4695-8804-CAADAFBD8953}"/>
                  </a:ext>
                </a:extLst>
              </p:cNvPr>
              <p:cNvSpPr>
                <a:spLocks noRot="1" noChangeAspect="1" noMove="1" noResize="1" noEditPoints="1" noAdjustHandles="1" noChangeArrowheads="1" noChangeShapeType="1" noTextEdit="1"/>
              </p:cNvSpPr>
              <p:nvPr/>
            </p:nvSpPr>
            <p:spPr>
              <a:xfrm>
                <a:off x="6228955" y="2899596"/>
                <a:ext cx="622286" cy="461665"/>
              </a:xfrm>
              <a:prstGeom prst="rect">
                <a:avLst/>
              </a:prstGeom>
              <a:blipFill>
                <a:blip r:embed="rId23"/>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91" name="Rechteck 90">
                <a:extLst>
                  <a:ext uri="{FF2B5EF4-FFF2-40B4-BE49-F238E27FC236}">
                    <a16:creationId xmlns:a16="http://schemas.microsoft.com/office/drawing/2014/main" id="{28BE0E77-F05D-4B98-B084-627FB321900E}"/>
                  </a:ext>
                </a:extLst>
              </p:cNvPr>
              <p:cNvSpPr/>
              <p:nvPr/>
            </p:nvSpPr>
            <p:spPr>
              <a:xfrm>
                <a:off x="6900870" y="236607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1" name="Rechteck 90">
                <a:extLst>
                  <a:ext uri="{FF2B5EF4-FFF2-40B4-BE49-F238E27FC236}">
                    <a16:creationId xmlns:a16="http://schemas.microsoft.com/office/drawing/2014/main" id="{28BE0E77-F05D-4B98-B084-627FB321900E}"/>
                  </a:ext>
                </a:extLst>
              </p:cNvPr>
              <p:cNvSpPr>
                <a:spLocks noRot="1" noChangeAspect="1" noMove="1" noResize="1" noEditPoints="1" noAdjustHandles="1" noChangeArrowheads="1" noChangeShapeType="1" noTextEdit="1"/>
              </p:cNvSpPr>
              <p:nvPr/>
            </p:nvSpPr>
            <p:spPr>
              <a:xfrm>
                <a:off x="6900870" y="2366070"/>
                <a:ext cx="437940" cy="461665"/>
              </a:xfrm>
              <a:prstGeom prst="rect">
                <a:avLst/>
              </a:prstGeom>
              <a:blipFill>
                <a:blip r:embed="rId24"/>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48" name="Rechteck 47">
                <a:extLst>
                  <a:ext uri="{FF2B5EF4-FFF2-40B4-BE49-F238E27FC236}">
                    <a16:creationId xmlns:a16="http://schemas.microsoft.com/office/drawing/2014/main" id="{9ADE7446-ED75-4BA0-BA4B-12774A8A6B7A}"/>
                  </a:ext>
                </a:extLst>
              </p:cNvPr>
              <p:cNvSpPr/>
              <p:nvPr/>
            </p:nvSpPr>
            <p:spPr>
              <a:xfrm>
                <a:off x="4051747" y="3458611"/>
                <a:ext cx="85151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m:t>
                      </m:r>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48" name="Rechteck 47">
                <a:extLst>
                  <a:ext uri="{FF2B5EF4-FFF2-40B4-BE49-F238E27FC236}">
                    <a16:creationId xmlns:a16="http://schemas.microsoft.com/office/drawing/2014/main" id="{9ADE7446-ED75-4BA0-BA4B-12774A8A6B7A}"/>
                  </a:ext>
                </a:extLst>
              </p:cNvPr>
              <p:cNvSpPr>
                <a:spLocks noRot="1" noChangeAspect="1" noMove="1" noResize="1" noEditPoints="1" noAdjustHandles="1" noChangeArrowheads="1" noChangeShapeType="1" noTextEdit="1"/>
              </p:cNvSpPr>
              <p:nvPr/>
            </p:nvSpPr>
            <p:spPr>
              <a:xfrm>
                <a:off x="4051747" y="3458611"/>
                <a:ext cx="851515" cy="461665"/>
              </a:xfrm>
              <a:prstGeom prst="rect">
                <a:avLst/>
              </a:prstGeom>
              <a:blipFill>
                <a:blip r:embed="rId25"/>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49" name="Textplatzhalter 2">
                <a:extLst>
                  <a:ext uri="{FF2B5EF4-FFF2-40B4-BE49-F238E27FC236}">
                    <a16:creationId xmlns:a16="http://schemas.microsoft.com/office/drawing/2014/main" id="{0B8E4490-E230-4871-AC19-0161C798A646}"/>
                  </a:ext>
                </a:extLst>
              </p:cNvPr>
              <p:cNvSpPr>
                <a:spLocks noGrp="1"/>
              </p:cNvSpPr>
              <p:nvPr>
                <p:ph type="body" idx="1"/>
              </p:nvPr>
            </p:nvSpPr>
            <p:spPr>
              <a:xfrm>
                <a:off x="429606" y="5009282"/>
                <a:ext cx="8229300" cy="625619"/>
              </a:xfrm>
            </p:spPr>
            <p:txBody>
              <a:bodyPr/>
              <a:lstStyle/>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Which shortest-path from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𝑎</m:t>
                    </m:r>
                  </m:oMath>
                </a14:m>
                <a:r>
                  <a:rPr lang="en-US" sz="1800" dirty="0">
                    <a:latin typeface="Calibri" panose="020F0502020204030204" pitchFamily="34" charset="0"/>
                    <a:ea typeface="Calibri" panose="020F0502020204030204" pitchFamily="34" charset="0"/>
                    <a:cs typeface="Calibri" panose="020F0502020204030204" pitchFamily="34" charset="0"/>
                  </a:rPr>
                  <a:t> is well-defined?</a:t>
                </a:r>
              </a:p>
            </p:txBody>
          </p:sp>
        </mc:Choice>
        <mc:Fallback xmlns="">
          <p:sp>
            <p:nvSpPr>
              <p:cNvPr id="49" name="Textplatzhalter 2">
                <a:extLst>
                  <a:ext uri="{FF2B5EF4-FFF2-40B4-BE49-F238E27FC236}">
                    <a16:creationId xmlns:a16="http://schemas.microsoft.com/office/drawing/2014/main" id="{0B8E4490-E230-4871-AC19-0161C798A646}"/>
                  </a:ext>
                </a:extLst>
              </p:cNvPr>
              <p:cNvSpPr>
                <a:spLocks noGrp="1" noRot="1" noChangeAspect="1" noMove="1" noResize="1" noEditPoints="1" noAdjustHandles="1" noChangeArrowheads="1" noChangeShapeType="1" noTextEdit="1"/>
              </p:cNvSpPr>
              <p:nvPr>
                <p:ph type="body" idx="1"/>
              </p:nvPr>
            </p:nvSpPr>
            <p:spPr>
              <a:xfrm>
                <a:off x="429606" y="5009282"/>
                <a:ext cx="8229300" cy="625619"/>
              </a:xfrm>
              <a:blipFill>
                <a:blip r:embed="rId26"/>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50" name="Textplatzhalter 2">
                <a:extLst>
                  <a:ext uri="{FF2B5EF4-FFF2-40B4-BE49-F238E27FC236}">
                    <a16:creationId xmlns:a16="http://schemas.microsoft.com/office/drawing/2014/main" id="{A6FF83AB-9922-48A9-8A93-BD40E37A1373}"/>
                  </a:ext>
                </a:extLst>
              </p:cNvPr>
              <p:cNvSpPr txBox="1">
                <a:spLocks/>
              </p:cNvSpPr>
              <p:nvPr/>
            </p:nvSpPr>
            <p:spPr>
              <a:xfrm>
                <a:off x="445911" y="5564222"/>
                <a:ext cx="8229300" cy="62561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Only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𝑎</m:t>
                    </m:r>
                  </m:oMath>
                </a14:m>
                <a:r>
                  <a:rPr lang="en-US" sz="1800" dirty="0">
                    <a:latin typeface="Calibri" panose="020F0502020204030204" pitchFamily="34" charset="0"/>
                    <a:ea typeface="Calibri" panose="020F0502020204030204" pitchFamily="34" charset="0"/>
                    <a:cs typeface="Calibri" panose="020F0502020204030204" pitchFamily="34" charset="0"/>
                  </a:rPr>
                  <a:t> to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𝑏</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50" name="Textplatzhalter 2">
                <a:extLst>
                  <a:ext uri="{FF2B5EF4-FFF2-40B4-BE49-F238E27FC236}">
                    <a16:creationId xmlns:a16="http://schemas.microsoft.com/office/drawing/2014/main" id="{A6FF83AB-9922-48A9-8A93-BD40E37A1373}"/>
                  </a:ext>
                </a:extLst>
              </p:cNvPr>
              <p:cNvSpPr txBox="1">
                <a:spLocks noRot="1" noChangeAspect="1" noMove="1" noResize="1" noEditPoints="1" noAdjustHandles="1" noChangeArrowheads="1" noChangeShapeType="1" noTextEdit="1"/>
              </p:cNvSpPr>
              <p:nvPr/>
            </p:nvSpPr>
            <p:spPr>
              <a:xfrm>
                <a:off x="445911" y="5564222"/>
                <a:ext cx="8229300" cy="625619"/>
              </a:xfrm>
              <a:prstGeom prst="rect">
                <a:avLst/>
              </a:prstGeom>
              <a:blipFill>
                <a:blip r:embed="rId27"/>
                <a:stretch>
                  <a:fillRect/>
                </a:stretch>
              </a:blipFill>
              <a:ln>
                <a:noFill/>
              </a:ln>
            </p:spPr>
            <p:txBody>
              <a:bodyPr/>
              <a:lstStyle/>
              <a:p>
                <a:r>
                  <a:rPr lang="de-AT">
                    <a:noFill/>
                  </a:rPr>
                  <a:t> </a:t>
                </a:r>
              </a:p>
            </p:txBody>
          </p:sp>
        </mc:Fallback>
      </mc:AlternateContent>
    </p:spTree>
    <p:extLst>
      <p:ext uri="{BB962C8B-B14F-4D97-AF65-F5344CB8AC3E}">
        <p14:creationId xmlns:p14="http://schemas.microsoft.com/office/powerpoint/2010/main" val="140687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Relaxation</a:t>
            </a:r>
            <a:endParaRPr lang="en-US" sz="2800" b="1" noProof="0"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4" name="Textplatzhalter 2">
                <a:extLst>
                  <a:ext uri="{FF2B5EF4-FFF2-40B4-BE49-F238E27FC236}">
                    <a16:creationId xmlns:a16="http://schemas.microsoft.com/office/drawing/2014/main" id="{D95A1223-FAAC-4B79-909E-99096DD37757}"/>
                  </a:ext>
                </a:extLst>
              </p:cNvPr>
              <p:cNvSpPr>
                <a:spLocks noGrp="1"/>
              </p:cNvSpPr>
              <p:nvPr>
                <p:ph type="body" idx="1"/>
              </p:nvPr>
            </p:nvSpPr>
            <p:spPr>
              <a:xfrm>
                <a:off x="457200" y="1276161"/>
                <a:ext cx="8229300" cy="3721967"/>
              </a:xfrm>
            </p:spPr>
            <p:txBody>
              <a:bodyPr/>
              <a:lstStyle/>
              <a:p>
                <a:pPr marL="400050" indent="-285750">
                  <a:spcBef>
                    <a:spcPts val="600"/>
                  </a:spcBef>
                  <a:spcAft>
                    <a:spcPts val="600"/>
                  </a:spcAft>
                  <a:buFont typeface="Wingdings" panose="05000000000000000000" pitchFamily="2" charset="2"/>
                  <a:buChar char="v"/>
                </a:pPr>
                <a:r>
                  <a:rPr lang="de-AT" sz="1800" dirty="0" err="1">
                    <a:latin typeface="Calibri" panose="020F0502020204030204" pitchFamily="34" charset="0"/>
                    <a:ea typeface="Calibri" panose="020F0502020204030204" pitchFamily="34" charset="0"/>
                    <a:cs typeface="Calibri" panose="020F0502020204030204" pitchFamily="34" charset="0"/>
                  </a:rPr>
                  <a:t>To</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understand</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shortest-path</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algorithms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we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need</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to</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understand</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techniques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they</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are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using</a:t>
                </a:r>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de-AT" sz="1800" dirty="0">
                    <a:latin typeface="Calibri" panose="020F0502020204030204" pitchFamily="34" charset="0"/>
                    <a:ea typeface="Calibri" panose="020F0502020204030204" pitchFamily="34" charset="0"/>
                    <a:cs typeface="Calibri" panose="020F0502020204030204" pitchFamily="34" charset="0"/>
                  </a:rPr>
                  <a:t>The </a:t>
                </a:r>
                <a:r>
                  <a:rPr lang="de-AT" sz="1800" dirty="0" err="1">
                    <a:latin typeface="Calibri" panose="020F0502020204030204" pitchFamily="34" charset="0"/>
                    <a:ea typeface="Calibri" panose="020F0502020204030204" pitchFamily="34" charset="0"/>
                    <a:cs typeface="Calibri" panose="020F0502020204030204" pitchFamily="34" charset="0"/>
                  </a:rPr>
                  <a:t>main</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method</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is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b="1" dirty="0" err="1">
                    <a:latin typeface="Calibri" panose="020F0502020204030204" pitchFamily="34" charset="0"/>
                    <a:ea typeface="Calibri" panose="020F0502020204030204" pitchFamily="34" charset="0"/>
                    <a:cs typeface="Calibri" panose="020F0502020204030204" pitchFamily="34" charset="0"/>
                  </a:rPr>
                  <a:t>relaxation</a:t>
                </a:r>
                <a:endParaRPr lang="de-AT" sz="1800" b="1"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de-AT" sz="1800" dirty="0" err="1">
                    <a:latin typeface="Calibri" panose="020F0502020204030204" pitchFamily="34" charset="0"/>
                    <a:ea typeface="Calibri" panose="020F0502020204030204" pitchFamily="34" charset="0"/>
                    <a:cs typeface="Calibri" panose="020F0502020204030204" pitchFamily="34" charset="0"/>
                  </a:rPr>
                  <a:t>It</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repeatedly</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decreases</a:t>
                </a:r>
                <a:r>
                  <a:rPr lang="de-AT" sz="1800" dirty="0">
                    <a:latin typeface="Calibri" panose="020F0502020204030204" pitchFamily="34" charset="0"/>
                    <a:ea typeface="Calibri" panose="020F0502020204030204" pitchFamily="34" charset="0"/>
                    <a:cs typeface="Calibri" panose="020F0502020204030204" pitchFamily="34" charset="0"/>
                  </a:rPr>
                  <a:t> an </a:t>
                </a:r>
                <a:r>
                  <a:rPr lang="de-AT" sz="1800" dirty="0" err="1">
                    <a:latin typeface="Calibri" panose="020F0502020204030204" pitchFamily="34" charset="0"/>
                    <a:ea typeface="Calibri" panose="020F0502020204030204" pitchFamily="34" charset="0"/>
                    <a:cs typeface="Calibri" panose="020F0502020204030204" pitchFamily="34" charset="0"/>
                  </a:rPr>
                  <a:t>upper</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bound</a:t>
                </a:r>
                <a:r>
                  <a:rPr lang="de-AT" sz="1800" dirty="0">
                    <a:latin typeface="Calibri" panose="020F0502020204030204" pitchFamily="34" charset="0"/>
                    <a:ea typeface="Calibri" panose="020F0502020204030204" pitchFamily="34" charset="0"/>
                    <a:cs typeface="Calibri" panose="020F0502020204030204" pitchFamily="34" charset="0"/>
                  </a:rPr>
                  <a:t> on </a:t>
                </a:r>
                <a:r>
                  <a:rPr lang="de-AT" sz="1800" dirty="0" err="1">
                    <a:latin typeface="Calibri" panose="020F0502020204030204" pitchFamily="34" charset="0"/>
                    <a:ea typeface="Calibri" panose="020F0502020204030204" pitchFamily="34" charset="0"/>
                    <a:cs typeface="Calibri" panose="020F0502020204030204" pitchFamily="34" charset="0"/>
                  </a:rPr>
                  <a:t>the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actual</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shortest-path</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weight</a:t>
                </a:r>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de-AT" sz="1800" dirty="0" err="1">
                    <a:latin typeface="Calibri" panose="020F0502020204030204" pitchFamily="34" charset="0"/>
                    <a:ea typeface="Calibri" panose="020F0502020204030204" pitchFamily="34" charset="0"/>
                    <a:cs typeface="Calibri" panose="020F0502020204030204" pitchFamily="34" charset="0"/>
                  </a:rPr>
                  <a:t>Until</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upper</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bound</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equals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shortest-path</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weight</a:t>
                </a:r>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de-AT" sz="1800" dirty="0">
                    <a:latin typeface="Calibri" panose="020F0502020204030204" pitchFamily="34" charset="0"/>
                    <a:ea typeface="Calibri" panose="020F0502020204030204" pitchFamily="34" charset="0"/>
                    <a:cs typeface="Calibri" panose="020F0502020204030204" pitchFamily="34" charset="0"/>
                  </a:rPr>
                  <a:t>The </a:t>
                </a:r>
                <a:r>
                  <a:rPr lang="de-AT" sz="1800" dirty="0" err="1">
                    <a:latin typeface="Calibri" panose="020F0502020204030204" pitchFamily="34" charset="0"/>
                    <a:ea typeface="Calibri" panose="020F0502020204030204" pitchFamily="34" charset="0"/>
                    <a:cs typeface="Calibri" panose="020F0502020204030204" pitchFamily="34" charset="0"/>
                  </a:rPr>
                  <a:t>method</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is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based</a:t>
                </a:r>
                <a:r>
                  <a:rPr lang="de-AT" sz="1800" dirty="0">
                    <a:latin typeface="Calibri" panose="020F0502020204030204" pitchFamily="34" charset="0"/>
                    <a:ea typeface="Calibri" panose="020F0502020204030204" pitchFamily="34" charset="0"/>
                    <a:cs typeface="Calibri" panose="020F0502020204030204" pitchFamily="34" charset="0"/>
                  </a:rPr>
                  <a:t> on </a:t>
                </a:r>
                <a:r>
                  <a:rPr lang="de-AT" sz="1800" dirty="0" err="1">
                    <a:latin typeface="Calibri" panose="020F0502020204030204" pitchFamily="34" charset="0"/>
                    <a:ea typeface="Calibri" panose="020F0502020204030204" pitchFamily="34" charset="0"/>
                    <a:cs typeface="Calibri" panose="020F0502020204030204" pitchFamily="34" charset="0"/>
                  </a:rPr>
                  <a:t>the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fact</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that</a:t>
                </a:r>
                <a:r>
                  <a:rPr lang="de-AT" sz="1800" dirty="0">
                    <a:latin typeface="Calibri" panose="020F0502020204030204" pitchFamily="34" charset="0"/>
                    <a:ea typeface="Calibri" panose="020F0502020204030204" pitchFamily="34" charset="0"/>
                    <a:cs typeface="Calibri" panose="020F0502020204030204" pitchFamily="34" charset="0"/>
                  </a:rPr>
                  <a:t> a </a:t>
                </a:r>
                <a:r>
                  <a:rPr lang="de-AT" sz="1800" dirty="0" err="1">
                    <a:latin typeface="Calibri" panose="020F0502020204030204" pitchFamily="34" charset="0"/>
                    <a:ea typeface="Calibri" panose="020F0502020204030204" pitchFamily="34" charset="0"/>
                    <a:cs typeface="Calibri" panose="020F0502020204030204" pitchFamily="34" charset="0"/>
                  </a:rPr>
                  <a:t>shortest</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path</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between</a:t>
                </a:r>
                <a:r>
                  <a:rPr lang="de-AT" sz="1800" dirty="0">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de-AT" sz="1800" i="1" dirty="0" smtClean="0">
                        <a:latin typeface="Cambria Math" panose="02040503050406030204" pitchFamily="18" charset="0"/>
                        <a:ea typeface="Calibri" panose="020F0502020204030204" pitchFamily="34" charset="0"/>
                        <a:cs typeface="Calibri" panose="020F0502020204030204" pitchFamily="34" charset="0"/>
                      </a:rPr>
                      <m:t>𝑢</m:t>
                    </m:r>
                  </m:oMath>
                </a14:m>
                <a:r>
                  <a:rPr lang="de-AT" sz="1800" dirty="0">
                    <a:latin typeface="Calibri" panose="020F0502020204030204" pitchFamily="34" charset="0"/>
                    <a:ea typeface="Calibri" panose="020F0502020204030204" pitchFamily="34" charset="0"/>
                    <a:cs typeface="Calibri" panose="020F0502020204030204" pitchFamily="34" charset="0"/>
                  </a:rPr>
                  <a:t> and </a:t>
                </a:r>
                <a14:m>
                  <m:oMath xmlns:m="http://schemas.openxmlformats.org/officeDocument/2006/math">
                    <m:r>
                      <a:rPr lang="de-AT" sz="1800" i="1" dirty="0" smtClean="0">
                        <a:latin typeface="Cambria Math" panose="02040503050406030204" pitchFamily="18" charset="0"/>
                        <a:ea typeface="Calibri" panose="020F0502020204030204" pitchFamily="34" charset="0"/>
                        <a:cs typeface="Calibri" panose="020F0502020204030204" pitchFamily="34" charset="0"/>
                      </a:rPr>
                      <m:t>𝑣</m:t>
                    </m:r>
                  </m:oMath>
                </a14:m>
                <a:endParaRPr lang="de-AT" sz="1800" dirty="0">
                  <a:latin typeface="Calibri" panose="020F0502020204030204" pitchFamily="34" charset="0"/>
                  <a:ea typeface="Calibri" panose="020F0502020204030204" pitchFamily="34" charset="0"/>
                  <a:cs typeface="Calibri" panose="020F0502020204030204" pitchFamily="34" charset="0"/>
                </a:endParaRPr>
              </a:p>
              <a:p>
                <a:pPr marL="857250" lvl="1" indent="-285750">
                  <a:spcBef>
                    <a:spcPts val="600"/>
                  </a:spcBef>
                  <a:spcAft>
                    <a:spcPts val="600"/>
                  </a:spcAft>
                  <a:buFont typeface="Wingdings" panose="05000000000000000000" pitchFamily="2" charset="2"/>
                  <a:buChar char="v"/>
                </a:pPr>
                <a:r>
                  <a:rPr lang="de-AT" sz="1800" dirty="0" err="1">
                    <a:latin typeface="Calibri" panose="020F0502020204030204" pitchFamily="34" charset="0"/>
                    <a:ea typeface="Calibri" panose="020F0502020204030204" pitchFamily="34" charset="0"/>
                    <a:cs typeface="Calibri" panose="020F0502020204030204" pitchFamily="34" charset="0"/>
                  </a:rPr>
                  <a:t>Contains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other</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shortest</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paths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within</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it</a:t>
                </a:r>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de-AT" sz="1800" dirty="0">
                    <a:latin typeface="Calibri" panose="020F0502020204030204" pitchFamily="34" charset="0"/>
                    <a:ea typeface="Calibri" panose="020F0502020204030204" pitchFamily="34" charset="0"/>
                    <a:cs typeface="Calibri" panose="020F0502020204030204" pitchFamily="34" charset="0"/>
                  </a:rPr>
                  <a:t>This optimal </a:t>
                </a:r>
                <a:r>
                  <a:rPr lang="de-AT" sz="1800" dirty="0" err="1">
                    <a:latin typeface="Calibri" panose="020F0502020204030204" pitchFamily="34" charset="0"/>
                    <a:ea typeface="Calibri" panose="020F0502020204030204" pitchFamily="34" charset="0"/>
                    <a:cs typeface="Calibri" panose="020F0502020204030204" pitchFamily="34" charset="0"/>
                  </a:rPr>
                  <a:t>substructure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property</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allows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us</a:t>
                </a:r>
                <a:r>
                  <a:rPr lang="de-AT" sz="1800" dirty="0">
                    <a:latin typeface="Calibri" panose="020F0502020204030204" pitchFamily="34" charset="0"/>
                    <a:ea typeface="Calibri" panose="020F0502020204030204" pitchFamily="34" charset="0"/>
                    <a:cs typeface="Calibri" panose="020F0502020204030204" pitchFamily="34" charset="0"/>
                  </a:rPr>
                  <a:t> also </a:t>
                </a:r>
                <a:r>
                  <a:rPr lang="de-AT" sz="1800" dirty="0" err="1">
                    <a:latin typeface="Calibri" panose="020F0502020204030204" pitchFamily="34" charset="0"/>
                    <a:ea typeface="Calibri" panose="020F0502020204030204" pitchFamily="34" charset="0"/>
                    <a:cs typeface="Calibri" panose="020F0502020204030204" pitchFamily="34" charset="0"/>
                  </a:rPr>
                  <a:t>to</a:t>
                </a:r>
                <a:r>
                  <a:rPr lang="de-AT" sz="1800" dirty="0">
                    <a:latin typeface="Calibri" panose="020F0502020204030204" pitchFamily="34" charset="0"/>
                    <a:ea typeface="Calibri" panose="020F0502020204030204" pitchFamily="34" charset="0"/>
                    <a:cs typeface="Calibri" panose="020F0502020204030204" pitchFamily="34" charset="0"/>
                  </a:rPr>
                  <a:t> relax in a </a:t>
                </a:r>
                <a:r>
                  <a:rPr lang="de-AT" sz="1800" dirty="0" err="1">
                    <a:latin typeface="Calibri" panose="020F0502020204030204" pitchFamily="34" charset="0"/>
                    <a:ea typeface="Calibri" panose="020F0502020204030204" pitchFamily="34" charset="0"/>
                    <a:cs typeface="Calibri" panose="020F0502020204030204" pitchFamily="34" charset="0"/>
                  </a:rPr>
                  <a:t>greedy</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manner</a:t>
                </a:r>
                <a:endParaRPr lang="en-US" sz="1800" dirty="0">
                  <a:latin typeface="Calibri" panose="020F0502020204030204" pitchFamily="34" charset="0"/>
                  <a:ea typeface="Calibri" panose="020F0502020204030204" pitchFamily="34" charset="0"/>
                  <a:cs typeface="Calibri" panose="020F0502020204030204" pitchFamily="34" charset="0"/>
                </a:endParaRPr>
              </a:p>
            </p:txBody>
          </p:sp>
        </mc:Choice>
        <mc:Fallback>
          <p:sp>
            <p:nvSpPr>
              <p:cNvPr id="4" name="Textplatzhalter 2">
                <a:extLst>
                  <a:ext uri="{FF2B5EF4-FFF2-40B4-BE49-F238E27FC236}">
                    <a16:creationId xmlns:a16="http://schemas.microsoft.com/office/drawing/2014/main" id="{D95A1223-FAAC-4B79-909E-99096DD37757}"/>
                  </a:ext>
                </a:extLst>
              </p:cNvPr>
              <p:cNvSpPr>
                <a:spLocks noGrp="1" noRot="1" noChangeAspect="1" noMove="1" noResize="1" noEditPoints="1" noAdjustHandles="1" noChangeArrowheads="1" noChangeShapeType="1" noTextEdit="1"/>
              </p:cNvSpPr>
              <p:nvPr>
                <p:ph type="body" idx="1"/>
              </p:nvPr>
            </p:nvSpPr>
            <p:spPr>
              <a:xfrm>
                <a:off x="457200" y="1276161"/>
                <a:ext cx="8229300" cy="3721967"/>
              </a:xfrm>
              <a:blipFill>
                <a:blip r:embed="rId3"/>
                <a:stretch>
                  <a:fillRect/>
                </a:stretch>
              </a:blipFill>
            </p:spPr>
            <p:txBody>
              <a:bodyPr/>
              <a:lstStyle/>
              <a:p>
                <a:r>
                  <a:rPr lang="en-AT">
                    <a:noFill/>
                  </a:rPr>
                  <a:t> </a:t>
                </a:r>
              </a:p>
            </p:txBody>
          </p:sp>
        </mc:Fallback>
      </mc:AlternateContent>
    </p:spTree>
    <p:extLst>
      <p:ext uri="{BB962C8B-B14F-4D97-AF65-F5344CB8AC3E}">
        <p14:creationId xmlns:p14="http://schemas.microsoft.com/office/powerpoint/2010/main" val="1394107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Relaxation</a:t>
            </a:r>
            <a:endParaRPr lang="en-US" sz="2800" b="1" noProof="0"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4" name="Textplatzhalter 2">
                <a:extLst>
                  <a:ext uri="{FF2B5EF4-FFF2-40B4-BE49-F238E27FC236}">
                    <a16:creationId xmlns:a16="http://schemas.microsoft.com/office/drawing/2014/main" id="{D95A1223-FAAC-4B79-909E-99096DD37757}"/>
                  </a:ext>
                </a:extLst>
              </p:cNvPr>
              <p:cNvSpPr>
                <a:spLocks noGrp="1"/>
              </p:cNvSpPr>
              <p:nvPr>
                <p:ph type="body" idx="1"/>
              </p:nvPr>
            </p:nvSpPr>
            <p:spPr>
              <a:xfrm>
                <a:off x="457200" y="1276162"/>
                <a:ext cx="8229300" cy="2843078"/>
              </a:xfrm>
            </p:spPr>
            <p:txBody>
              <a:bodyPr/>
              <a:lstStyle/>
              <a:p>
                <a:pPr marL="400050" indent="-285750">
                  <a:spcBef>
                    <a:spcPts val="600"/>
                  </a:spcBef>
                  <a:spcAft>
                    <a:spcPts val="600"/>
                  </a:spcAft>
                  <a:buFont typeface="Wingdings" panose="05000000000000000000" pitchFamily="2" charset="2"/>
                  <a:buChar char="v"/>
                </a:pPr>
                <a:r>
                  <a:rPr lang="de-AT" sz="1800" dirty="0" err="1">
                    <a:latin typeface="Calibri" panose="020F0502020204030204" pitchFamily="34" charset="0"/>
                    <a:ea typeface="Calibri" panose="020F0502020204030204" pitchFamily="34" charset="0"/>
                    <a:cs typeface="Calibri" panose="020F0502020204030204" pitchFamily="34" charset="0"/>
                  </a:rPr>
                  <a:t>For</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each</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node</a:t>
                </a:r>
                <a:r>
                  <a:rPr lang="de-AT" sz="1800" dirty="0">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de-AT" sz="1800" i="1" dirty="0" smtClean="0">
                        <a:latin typeface="Cambria Math" panose="02040503050406030204" pitchFamily="18" charset="0"/>
                        <a:ea typeface="Calibri" panose="020F0502020204030204" pitchFamily="34" charset="0"/>
                        <a:cs typeface="Calibri" panose="020F0502020204030204" pitchFamily="34" charset="0"/>
                      </a:rPr>
                      <m:t>𝑣</m:t>
                    </m:r>
                  </m:oMath>
                </a14:m>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we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maintain</a:t>
                </a:r>
                <a:r>
                  <a:rPr lang="de-AT" sz="1800" dirty="0">
                    <a:latin typeface="Calibri" panose="020F0502020204030204" pitchFamily="34" charset="0"/>
                    <a:ea typeface="Calibri" panose="020F0502020204030204" pitchFamily="34" charset="0"/>
                    <a:cs typeface="Calibri" panose="020F0502020204030204" pitchFamily="34" charset="0"/>
                  </a:rPr>
                  <a:t> an </a:t>
                </a:r>
                <a:r>
                  <a:rPr lang="de-AT" sz="1800" dirty="0" err="1">
                    <a:latin typeface="Calibri" panose="020F0502020204030204" pitchFamily="34" charset="0"/>
                    <a:ea typeface="Calibri" panose="020F0502020204030204" pitchFamily="34" charset="0"/>
                    <a:cs typeface="Calibri" panose="020F0502020204030204" pitchFamily="34" charset="0"/>
                  </a:rPr>
                  <a:t>attribute</a:t>
                </a:r>
                <a:r>
                  <a:rPr lang="de-AT" sz="1800" dirty="0">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de-AT" sz="1800" i="1" dirty="0" smtClean="0">
                        <a:latin typeface="Cambria Math" panose="02040503050406030204" pitchFamily="18" charset="0"/>
                        <a:ea typeface="Calibri" panose="020F0502020204030204" pitchFamily="34" charset="0"/>
                        <a:cs typeface="Calibri" panose="020F0502020204030204" pitchFamily="34" charset="0"/>
                      </a:rPr>
                      <m:t>𝑑</m:t>
                    </m:r>
                    <m:r>
                      <a:rPr lang="de-AT" sz="1800" i="1" dirty="0" smtClean="0">
                        <a:latin typeface="Cambria Math" panose="02040503050406030204" pitchFamily="18" charset="0"/>
                        <a:ea typeface="Calibri" panose="020F0502020204030204" pitchFamily="34" charset="0"/>
                        <a:cs typeface="Calibri" panose="020F0502020204030204" pitchFamily="34" charset="0"/>
                      </a:rPr>
                      <m:t>[</m:t>
                    </m:r>
                    <m:r>
                      <a:rPr lang="de-AT" sz="1800" i="1" dirty="0" smtClean="0">
                        <a:latin typeface="Cambria Math" panose="02040503050406030204" pitchFamily="18" charset="0"/>
                        <a:ea typeface="Calibri" panose="020F0502020204030204" pitchFamily="34" charset="0"/>
                        <a:cs typeface="Calibri" panose="020F0502020204030204" pitchFamily="34" charset="0"/>
                      </a:rPr>
                      <m:t>𝑣</m:t>
                    </m:r>
                    <m:r>
                      <a:rPr lang="de-AT" sz="1800" i="1" dirty="0" smtClean="0">
                        <a:latin typeface="Cambria Math" panose="02040503050406030204" pitchFamily="18" charset="0"/>
                        <a:ea typeface="Calibri" panose="020F0502020204030204" pitchFamily="34" charset="0"/>
                        <a:cs typeface="Calibri" panose="020F0502020204030204" pitchFamily="34" charset="0"/>
                      </a:rPr>
                      <m:t>]</m:t>
                    </m:r>
                  </m:oMath>
                </a14:m>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de-AT" sz="1800" dirty="0">
                    <a:latin typeface="Calibri" panose="020F0502020204030204" pitchFamily="34" charset="0"/>
                    <a:ea typeface="Calibri" panose="020F0502020204030204" pitchFamily="34" charset="0"/>
                    <a:cs typeface="Calibri" panose="020F0502020204030204" pitchFamily="34" charset="0"/>
                  </a:rPr>
                  <a:t>This </a:t>
                </a:r>
                <a:r>
                  <a:rPr lang="de-AT" sz="1800" dirty="0" err="1">
                    <a:latin typeface="Calibri" panose="020F0502020204030204" pitchFamily="34" charset="0"/>
                    <a:ea typeface="Calibri" panose="020F0502020204030204" pitchFamily="34" charset="0"/>
                    <a:cs typeface="Calibri" panose="020F0502020204030204" pitchFamily="34" charset="0"/>
                  </a:rPr>
                  <a:t>is</a:t>
                </a:r>
                <a:r>
                  <a:rPr lang="de-AT" sz="1800" dirty="0">
                    <a:latin typeface="Calibri" panose="020F0502020204030204" pitchFamily="34" charset="0"/>
                    <a:ea typeface="Calibri" panose="020F0502020204030204" pitchFamily="34" charset="0"/>
                    <a:cs typeface="Calibri" panose="020F0502020204030204" pitchFamily="34" charset="0"/>
                  </a:rPr>
                  <a:t> an </a:t>
                </a:r>
                <a:r>
                  <a:rPr lang="de-AT" sz="1800" dirty="0" err="1">
                    <a:latin typeface="Calibri" panose="020F0502020204030204" pitchFamily="34" charset="0"/>
                    <a:ea typeface="Calibri" panose="020F0502020204030204" pitchFamily="34" charset="0"/>
                    <a:cs typeface="Calibri" panose="020F0502020204030204" pitchFamily="34" charset="0"/>
                  </a:rPr>
                  <a:t>upper</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bound</a:t>
                </a:r>
                <a:r>
                  <a:rPr lang="de-AT" sz="1800" dirty="0">
                    <a:latin typeface="Calibri" panose="020F0502020204030204" pitchFamily="34" charset="0"/>
                    <a:ea typeface="Calibri" panose="020F0502020204030204" pitchFamily="34" charset="0"/>
                    <a:cs typeface="Calibri" panose="020F0502020204030204" pitchFamily="34" charset="0"/>
                  </a:rPr>
                  <a:t> on </a:t>
                </a:r>
                <a:r>
                  <a:rPr lang="de-AT" sz="1800" dirty="0" err="1">
                    <a:latin typeface="Calibri" panose="020F0502020204030204" pitchFamily="34" charset="0"/>
                    <a:ea typeface="Calibri" panose="020F0502020204030204" pitchFamily="34" charset="0"/>
                    <a:cs typeface="Calibri" panose="020F0502020204030204" pitchFamily="34" charset="0"/>
                  </a:rPr>
                  <a:t>the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weight</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of</a:t>
                </a:r>
                <a:r>
                  <a:rPr lang="de-AT" sz="1800" dirty="0">
                    <a:latin typeface="Calibri" panose="020F0502020204030204" pitchFamily="34" charset="0"/>
                    <a:ea typeface="Calibri" panose="020F0502020204030204" pitchFamily="34" charset="0"/>
                    <a:cs typeface="Calibri" panose="020F0502020204030204" pitchFamily="34" charset="0"/>
                  </a:rPr>
                  <a:t> a </a:t>
                </a:r>
                <a:r>
                  <a:rPr lang="de-AT" sz="1800" dirty="0" err="1">
                    <a:latin typeface="Calibri" panose="020F0502020204030204" pitchFamily="34" charset="0"/>
                    <a:ea typeface="Calibri" panose="020F0502020204030204" pitchFamily="34" charset="0"/>
                    <a:cs typeface="Calibri" panose="020F0502020204030204" pitchFamily="34" charset="0"/>
                  </a:rPr>
                  <a:t>shortest</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path</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from</a:t>
                </a:r>
                <a:r>
                  <a:rPr lang="de-AT" sz="1800" dirty="0">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de-AT" sz="1800" i="1" dirty="0" smtClean="0">
                        <a:latin typeface="Cambria Math" panose="02040503050406030204" pitchFamily="18" charset="0"/>
                        <a:ea typeface="Calibri" panose="020F0502020204030204" pitchFamily="34" charset="0"/>
                        <a:cs typeface="Calibri" panose="020F0502020204030204" pitchFamily="34" charset="0"/>
                      </a:rPr>
                      <m:t>𝑢</m:t>
                    </m:r>
                  </m:oMath>
                </a14:m>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to</a:t>
                </a:r>
                <a:r>
                  <a:rPr lang="de-AT" sz="1800" dirty="0">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de-AT" sz="1800" i="1" dirty="0" smtClean="0">
                        <a:latin typeface="Cambria Math" panose="02040503050406030204" pitchFamily="18" charset="0"/>
                        <a:ea typeface="Calibri" panose="020F0502020204030204" pitchFamily="34" charset="0"/>
                        <a:cs typeface="Calibri" panose="020F0502020204030204" pitchFamily="34" charset="0"/>
                      </a:rPr>
                      <m:t>𝑣</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We call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𝑑</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oMath>
                </a14:m>
                <a:r>
                  <a:rPr lang="en-US" sz="1800" dirty="0">
                    <a:latin typeface="Calibri" panose="020F0502020204030204" pitchFamily="34" charset="0"/>
                    <a:ea typeface="Calibri" panose="020F0502020204030204" pitchFamily="34" charset="0"/>
                    <a:cs typeface="Calibri" panose="020F0502020204030204" pitchFamily="34" charset="0"/>
                  </a:rPr>
                  <a:t> a </a:t>
                </a:r>
                <a:r>
                  <a:rPr lang="en-US" sz="1800" i="1" dirty="0">
                    <a:latin typeface="Calibri" panose="020F0502020204030204" pitchFamily="34" charset="0"/>
                    <a:ea typeface="Calibri" panose="020F0502020204030204" pitchFamily="34" charset="0"/>
                    <a:cs typeface="Calibri" panose="020F0502020204030204" pitchFamily="34" charset="0"/>
                  </a:rPr>
                  <a:t>shortest-path estimate</a:t>
                </a: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In addition, if we want also to extract a shortest-path tree we also keep parent property for every node</a:t>
                </a: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We initialize the shortest-path estimates and parents by the following pseudocode:</a:t>
                </a:r>
              </a:p>
            </p:txBody>
          </p:sp>
        </mc:Choice>
        <mc:Fallback>
          <p:sp>
            <p:nvSpPr>
              <p:cNvPr id="4" name="Textplatzhalter 2">
                <a:extLst>
                  <a:ext uri="{FF2B5EF4-FFF2-40B4-BE49-F238E27FC236}">
                    <a16:creationId xmlns:a16="http://schemas.microsoft.com/office/drawing/2014/main" id="{D95A1223-FAAC-4B79-909E-99096DD37757}"/>
                  </a:ext>
                </a:extLst>
              </p:cNvPr>
              <p:cNvSpPr>
                <a:spLocks noGrp="1" noRot="1" noChangeAspect="1" noMove="1" noResize="1" noEditPoints="1" noAdjustHandles="1" noChangeArrowheads="1" noChangeShapeType="1" noTextEdit="1"/>
              </p:cNvSpPr>
              <p:nvPr>
                <p:ph type="body" idx="1"/>
              </p:nvPr>
            </p:nvSpPr>
            <p:spPr>
              <a:xfrm>
                <a:off x="457200" y="1276162"/>
                <a:ext cx="8229300" cy="2843078"/>
              </a:xfrm>
              <a:blipFill>
                <a:blip r:embed="rId3"/>
                <a:stretch>
                  <a:fillRect r="-772"/>
                </a:stretch>
              </a:blipFill>
            </p:spPr>
            <p:txBody>
              <a:bodyPr/>
              <a:lstStyle/>
              <a:p>
                <a:r>
                  <a:rPr lang="en-AT">
                    <a:noFill/>
                  </a:rPr>
                  <a:t> </a:t>
                </a:r>
              </a:p>
            </p:txBody>
          </p:sp>
        </mc:Fallback>
      </mc:AlternateContent>
      <p:sp>
        <p:nvSpPr>
          <p:cNvPr id="5" name="Rechteck 4">
            <a:extLst>
              <a:ext uri="{FF2B5EF4-FFF2-40B4-BE49-F238E27FC236}">
                <a16:creationId xmlns:a16="http://schemas.microsoft.com/office/drawing/2014/main" id="{2C241422-EF3D-441F-8290-B1A3F569CFD8}"/>
              </a:ext>
            </a:extLst>
          </p:cNvPr>
          <p:cNvSpPr/>
          <p:nvPr/>
        </p:nvSpPr>
        <p:spPr>
          <a:xfrm>
            <a:off x="654090" y="4119240"/>
            <a:ext cx="7835519" cy="1571346"/>
          </a:xfrm>
          <a:prstGeom prst="rect">
            <a:avLst/>
          </a:prstGeom>
          <a:solidFill>
            <a:srgbClr val="DAE3F3"/>
          </a:solidFill>
          <a:ln w="36720">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r>
              <a:rPr lang="en-US" sz="1600" spc="-1" dirty="0" err="1">
                <a:solidFill>
                  <a:srgbClr val="0F0F0F"/>
                </a:solidFill>
                <a:latin typeface="Consolas" panose="020B0609020204030204" pitchFamily="49" charset="0"/>
              </a:rPr>
              <a:t>initialize_single_source</a:t>
            </a:r>
            <a:r>
              <a:rPr lang="en-US" sz="1600" spc="-1" dirty="0">
                <a:solidFill>
                  <a:srgbClr val="0F0F0F"/>
                </a:solidFill>
                <a:latin typeface="Consolas" panose="020B0609020204030204" pitchFamily="49" charset="0"/>
              </a:rPr>
              <a:t>(g, s):</a:t>
            </a:r>
          </a:p>
          <a:p>
            <a:r>
              <a:rPr lang="en-US" sz="1600" spc="-1" dirty="0">
                <a:solidFill>
                  <a:srgbClr val="0F0F0F"/>
                </a:solidFill>
                <a:latin typeface="Consolas" panose="020B0609020204030204" pitchFamily="49" charset="0"/>
              </a:rPr>
              <a:t>    for v in </a:t>
            </a:r>
            <a:r>
              <a:rPr lang="en-US" sz="1600" spc="-1" dirty="0" err="1">
                <a:solidFill>
                  <a:srgbClr val="0F0F0F"/>
                </a:solidFill>
                <a:latin typeface="Consolas" panose="020B0609020204030204" pitchFamily="49" charset="0"/>
              </a:rPr>
              <a:t>g.nodes</a:t>
            </a:r>
            <a:r>
              <a:rPr lang="en-US" sz="1600" spc="-1" dirty="0">
                <a:solidFill>
                  <a:srgbClr val="0F0F0F"/>
                </a:solidFill>
                <a:latin typeface="Consolas" panose="020B0609020204030204" pitchFamily="49" charset="0"/>
              </a:rPr>
              <a:t>:</a:t>
            </a:r>
          </a:p>
          <a:p>
            <a:r>
              <a:rPr lang="en-US" sz="1600" spc="-1" dirty="0">
                <a:solidFill>
                  <a:srgbClr val="0F0F0F"/>
                </a:solidFill>
                <a:latin typeface="Consolas" panose="020B0609020204030204" pitchFamily="49" charset="0"/>
              </a:rPr>
              <a:t>        d[v] = float(‘inf’)</a:t>
            </a:r>
          </a:p>
          <a:p>
            <a:r>
              <a:rPr lang="en-US" sz="1600" spc="-1" dirty="0">
                <a:solidFill>
                  <a:srgbClr val="0F0F0F"/>
                </a:solidFill>
                <a:latin typeface="Consolas" panose="020B0609020204030204" pitchFamily="49" charset="0"/>
              </a:rPr>
              <a:t>        parent[v] = None</a:t>
            </a:r>
          </a:p>
          <a:p>
            <a:r>
              <a:rPr lang="en-US" sz="1600" spc="-1" dirty="0">
                <a:solidFill>
                  <a:srgbClr val="0F0F0F"/>
                </a:solidFill>
                <a:latin typeface="Consolas" panose="020B0609020204030204" pitchFamily="49" charset="0"/>
              </a:rPr>
              <a:t>    d[s] = 0</a:t>
            </a:r>
          </a:p>
        </p:txBody>
      </p:sp>
    </p:spTree>
    <p:extLst>
      <p:ext uri="{BB962C8B-B14F-4D97-AF65-F5344CB8AC3E}">
        <p14:creationId xmlns:p14="http://schemas.microsoft.com/office/powerpoint/2010/main" val="5829963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Relaxation</a:t>
            </a:r>
            <a:endParaRPr lang="en-US" sz="2800" b="1" noProof="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 name="Textplatzhalter 2">
                <a:extLst>
                  <a:ext uri="{FF2B5EF4-FFF2-40B4-BE49-F238E27FC236}">
                    <a16:creationId xmlns:a16="http://schemas.microsoft.com/office/drawing/2014/main" id="{D95A1223-FAAC-4B79-909E-99096DD37757}"/>
                  </a:ext>
                </a:extLst>
              </p:cNvPr>
              <p:cNvSpPr>
                <a:spLocks noGrp="1"/>
              </p:cNvSpPr>
              <p:nvPr>
                <p:ph type="body" idx="1"/>
              </p:nvPr>
            </p:nvSpPr>
            <p:spPr>
              <a:xfrm>
                <a:off x="457200" y="1276162"/>
                <a:ext cx="8229300" cy="2354805"/>
              </a:xfrm>
            </p:spPr>
            <p:txBody>
              <a:bodyPr/>
              <a:lstStyle/>
              <a:p>
                <a:pPr marL="400050" indent="-285750">
                  <a:spcBef>
                    <a:spcPts val="600"/>
                  </a:spcBef>
                  <a:spcAft>
                    <a:spcPts val="600"/>
                  </a:spcAft>
                  <a:buFont typeface="Wingdings" panose="05000000000000000000" pitchFamily="2" charset="2"/>
                  <a:buChar char="v"/>
                </a:pPr>
                <a:r>
                  <a:rPr lang="de-AT" sz="1800" dirty="0">
                    <a:latin typeface="Calibri" panose="020F0502020204030204" pitchFamily="34" charset="0"/>
                    <a:ea typeface="Calibri" panose="020F0502020204030204" pitchFamily="34" charset="0"/>
                    <a:cs typeface="Calibri" panose="020F0502020204030204" pitchFamily="34" charset="0"/>
                  </a:rPr>
                  <a:t>The </a:t>
                </a:r>
                <a:r>
                  <a:rPr lang="de-AT" sz="1800" dirty="0" err="1">
                    <a:latin typeface="Calibri" panose="020F0502020204030204" pitchFamily="34" charset="0"/>
                    <a:ea typeface="Calibri" panose="020F0502020204030204" pitchFamily="34" charset="0"/>
                    <a:cs typeface="Calibri" panose="020F0502020204030204" pitchFamily="34" charset="0"/>
                  </a:rPr>
                  <a:t>process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of</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relaxing</a:t>
                </a:r>
                <a:r>
                  <a:rPr lang="de-AT" sz="1800" dirty="0">
                    <a:latin typeface="Calibri" panose="020F0502020204030204" pitchFamily="34" charset="0"/>
                    <a:ea typeface="Calibri" panose="020F0502020204030204" pitchFamily="34" charset="0"/>
                    <a:cs typeface="Calibri" panose="020F0502020204030204" pitchFamily="34" charset="0"/>
                  </a:rPr>
                  <a:t> a link </a:t>
                </a:r>
                <a14:m>
                  <m:oMath xmlns:m="http://schemas.openxmlformats.org/officeDocument/2006/math">
                    <m:r>
                      <a:rPr lang="de-AT" sz="1800" i="1" dirty="0" smtClean="0">
                        <a:latin typeface="Cambria Math" panose="02040503050406030204" pitchFamily="18" charset="0"/>
                        <a:ea typeface="Calibri" panose="020F0502020204030204" pitchFamily="34" charset="0"/>
                        <a:cs typeface="Calibri" panose="020F0502020204030204" pitchFamily="34" charset="0"/>
                      </a:rPr>
                      <m:t>(</m:t>
                    </m:r>
                    <m:r>
                      <a:rPr lang="de-AT" sz="1800" i="1" dirty="0" err="1" smtClean="0">
                        <a:latin typeface="Cambria Math" panose="02040503050406030204" pitchFamily="18" charset="0"/>
                        <a:ea typeface="Calibri" panose="020F0502020204030204" pitchFamily="34" charset="0"/>
                        <a:cs typeface="Calibri" panose="020F0502020204030204" pitchFamily="34" charset="0"/>
                      </a:rPr>
                      <m:t>𝑢</m:t>
                    </m:r>
                    <m:r>
                      <a:rPr lang="de-AT" sz="1800" i="1" dirty="0" err="1" smtClean="0">
                        <a:latin typeface="Cambria Math" panose="02040503050406030204" pitchFamily="18" charset="0"/>
                        <a:ea typeface="Calibri" panose="020F0502020204030204" pitchFamily="34" charset="0"/>
                        <a:cs typeface="Calibri" panose="020F0502020204030204" pitchFamily="34" charset="0"/>
                      </a:rPr>
                      <m:t>,</m:t>
                    </m:r>
                    <m:r>
                      <a:rPr lang="de-AT" sz="1800" i="1" dirty="0" err="1" smtClean="0">
                        <a:latin typeface="Cambria Math" panose="02040503050406030204" pitchFamily="18" charset="0"/>
                        <a:ea typeface="Calibri" panose="020F0502020204030204" pitchFamily="34" charset="0"/>
                        <a:cs typeface="Calibri" panose="020F0502020204030204" pitchFamily="34" charset="0"/>
                      </a:rPr>
                      <m:t>𝑣</m:t>
                    </m:r>
                    <m:r>
                      <a:rPr lang="de-AT" sz="1800" i="1" dirty="0" smtClean="0">
                        <a:latin typeface="Cambria Math" panose="02040503050406030204" pitchFamily="18" charset="0"/>
                        <a:ea typeface="Calibri" panose="020F0502020204030204" pitchFamily="34" charset="0"/>
                        <a:cs typeface="Calibri" panose="020F0502020204030204" pitchFamily="34" charset="0"/>
                      </a:rPr>
                      <m:t>) </m:t>
                    </m:r>
                  </m:oMath>
                </a14:m>
                <a:r>
                  <a:rPr lang="de-AT" sz="1800" dirty="0" err="1">
                    <a:latin typeface="Calibri" panose="020F0502020204030204" pitchFamily="34" charset="0"/>
                    <a:ea typeface="Calibri" panose="020F0502020204030204" pitchFamily="34" charset="0"/>
                    <a:cs typeface="Calibri" panose="020F0502020204030204" pitchFamily="34" charset="0"/>
                  </a:rPr>
                  <a:t>consists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of</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whether</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we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can</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improve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shortest</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path</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to</a:t>
                </a:r>
                <a:r>
                  <a:rPr lang="de-AT" sz="1800" dirty="0">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de-AT" sz="1800" i="1" dirty="0" smtClean="0">
                        <a:latin typeface="Cambria Math" panose="02040503050406030204" pitchFamily="18" charset="0"/>
                        <a:ea typeface="Calibri" panose="020F0502020204030204" pitchFamily="34" charset="0"/>
                        <a:cs typeface="Calibri" panose="020F0502020204030204" pitchFamily="34" charset="0"/>
                      </a:rPr>
                      <m:t>𝑣</m:t>
                    </m:r>
                  </m:oMath>
                </a14:m>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by</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going</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through</a:t>
                </a:r>
                <a:r>
                  <a:rPr lang="de-AT" sz="1800" dirty="0">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de-AT" sz="1800" i="1" dirty="0" smtClean="0">
                        <a:latin typeface="Cambria Math" panose="02040503050406030204" pitchFamily="18" charset="0"/>
                        <a:ea typeface="Calibri" panose="020F0502020204030204" pitchFamily="34" charset="0"/>
                        <a:cs typeface="Calibri" panose="020F0502020204030204" pitchFamily="34" charset="0"/>
                      </a:rPr>
                      <m:t>𝑢</m:t>
                    </m:r>
                  </m:oMath>
                </a14:m>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de-AT" sz="1800" dirty="0" err="1">
                    <a:latin typeface="Calibri" panose="020F0502020204030204" pitchFamily="34" charset="0"/>
                    <a:ea typeface="Calibri" panose="020F0502020204030204" pitchFamily="34" charset="0"/>
                    <a:cs typeface="Calibri" panose="020F0502020204030204" pitchFamily="34" charset="0"/>
                  </a:rPr>
                  <a:t>If</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yes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then</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we</a:t>
                </a:r>
                <a:r>
                  <a:rPr lang="de-AT" sz="1800" dirty="0">
                    <a:latin typeface="Calibri" panose="020F0502020204030204" pitchFamily="34" charset="0"/>
                    <a:ea typeface="Calibri" panose="020F0502020204030204" pitchFamily="34" charset="0"/>
                    <a:cs typeface="Calibri" panose="020F0502020204030204" pitchFamily="34" charset="0"/>
                  </a:rPr>
                  <a:t> update </a:t>
                </a:r>
                <a14:m>
                  <m:oMath xmlns:m="http://schemas.openxmlformats.org/officeDocument/2006/math">
                    <m:r>
                      <a:rPr lang="de-AT" sz="1800" i="1" dirty="0" smtClean="0">
                        <a:latin typeface="Cambria Math" panose="02040503050406030204" pitchFamily="18" charset="0"/>
                        <a:ea typeface="Calibri" panose="020F0502020204030204" pitchFamily="34" charset="0"/>
                        <a:cs typeface="Calibri" panose="020F0502020204030204" pitchFamily="34" charset="0"/>
                      </a:rPr>
                      <m:t>𝑑</m:t>
                    </m:r>
                    <m:r>
                      <a:rPr lang="de-AT" sz="1800" i="1" dirty="0" smtClean="0">
                        <a:latin typeface="Cambria Math" panose="02040503050406030204" pitchFamily="18" charset="0"/>
                        <a:ea typeface="Calibri" panose="020F0502020204030204" pitchFamily="34" charset="0"/>
                        <a:cs typeface="Calibri" panose="020F0502020204030204" pitchFamily="34" charset="0"/>
                      </a:rPr>
                      <m:t>[</m:t>
                    </m:r>
                    <m:r>
                      <a:rPr lang="de-AT" sz="1800" i="1" dirty="0" smtClean="0">
                        <a:latin typeface="Cambria Math" panose="02040503050406030204" pitchFamily="18" charset="0"/>
                        <a:ea typeface="Calibri" panose="020F0502020204030204" pitchFamily="34" charset="0"/>
                        <a:cs typeface="Calibri" panose="020F0502020204030204" pitchFamily="34" charset="0"/>
                      </a:rPr>
                      <m:t>𝑣</m:t>
                    </m:r>
                    <m:r>
                      <a:rPr lang="de-AT" sz="1800" i="1" dirty="0" smtClean="0">
                        <a:latin typeface="Cambria Math" panose="02040503050406030204" pitchFamily="18" charset="0"/>
                        <a:ea typeface="Calibri" panose="020F0502020204030204" pitchFamily="34" charset="0"/>
                        <a:cs typeface="Calibri" panose="020F0502020204030204" pitchFamily="34" charset="0"/>
                      </a:rPr>
                      <m:t>] </m:t>
                    </m:r>
                  </m:oMath>
                </a14:m>
                <a:r>
                  <a:rPr lang="de-AT" sz="1800" dirty="0">
                    <a:latin typeface="Calibri" panose="020F0502020204030204" pitchFamily="34" charset="0"/>
                    <a:ea typeface="Calibri" panose="020F0502020204030204" pitchFamily="34" charset="0"/>
                    <a:cs typeface="Calibri" panose="020F0502020204030204" pitchFamily="34" charset="0"/>
                  </a:rPr>
                  <a:t>and </a:t>
                </a:r>
                <a14:m>
                  <m:oMath xmlns:m="http://schemas.openxmlformats.org/officeDocument/2006/math">
                    <m:r>
                      <a:rPr lang="de-AT" sz="1800" i="1" dirty="0" smtClean="0">
                        <a:latin typeface="Cambria Math" panose="02040503050406030204" pitchFamily="18" charset="0"/>
                        <a:ea typeface="Calibri" panose="020F0502020204030204" pitchFamily="34" charset="0"/>
                        <a:cs typeface="Calibri" panose="020F0502020204030204" pitchFamily="34" charset="0"/>
                      </a:rPr>
                      <m:t>𝑝𝑎𝑟𝑒𝑛𝑡</m:t>
                    </m:r>
                    <m:r>
                      <a:rPr lang="de-AT" sz="1800" i="1" dirty="0" smtClean="0">
                        <a:latin typeface="Cambria Math" panose="02040503050406030204" pitchFamily="18" charset="0"/>
                        <a:ea typeface="Calibri" panose="020F0502020204030204" pitchFamily="34" charset="0"/>
                        <a:cs typeface="Calibri" panose="020F0502020204030204" pitchFamily="34" charset="0"/>
                      </a:rPr>
                      <m:t>[</m:t>
                    </m:r>
                    <m:r>
                      <a:rPr lang="de-AT" sz="1800" i="1" dirty="0" smtClean="0">
                        <a:latin typeface="Cambria Math" panose="02040503050406030204" pitchFamily="18" charset="0"/>
                        <a:ea typeface="Calibri" panose="020F0502020204030204" pitchFamily="34" charset="0"/>
                        <a:cs typeface="Calibri" panose="020F0502020204030204" pitchFamily="34" charset="0"/>
                      </a:rPr>
                      <m:t>𝑣</m:t>
                    </m:r>
                    <m:r>
                      <a:rPr lang="de-AT" sz="1800" i="1" dirty="0" smtClean="0">
                        <a:latin typeface="Cambria Math" panose="02040503050406030204" pitchFamily="18" charset="0"/>
                        <a:ea typeface="Calibri" panose="020F0502020204030204" pitchFamily="34" charset="0"/>
                        <a:cs typeface="Calibri" panose="020F0502020204030204" pitchFamily="34" charset="0"/>
                      </a:rPr>
                      <m:t>]</m:t>
                    </m:r>
                  </m:oMath>
                </a14:m>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de-AT" sz="1800" dirty="0" err="1">
                    <a:latin typeface="Calibri" panose="020F0502020204030204" pitchFamily="34" charset="0"/>
                    <a:ea typeface="Calibri" panose="020F0502020204030204" pitchFamily="34" charset="0"/>
                    <a:cs typeface="Calibri" panose="020F0502020204030204" pitchFamily="34" charset="0"/>
                  </a:rPr>
                  <a:t>Hence</a:t>
                </a:r>
                <a:r>
                  <a:rPr lang="de-AT" sz="1800" dirty="0">
                    <a:latin typeface="Calibri" panose="020F0502020204030204" pitchFamily="34" charset="0"/>
                    <a:ea typeface="Calibri" panose="020F0502020204030204" pitchFamily="34" charset="0"/>
                    <a:cs typeface="Calibri" panose="020F0502020204030204" pitchFamily="34" charset="0"/>
                  </a:rPr>
                  <a:t>, a </a:t>
                </a:r>
                <a:r>
                  <a:rPr lang="de-AT" sz="1800" dirty="0" err="1">
                    <a:latin typeface="Calibri" panose="020F0502020204030204" pitchFamily="34" charset="0"/>
                    <a:ea typeface="Calibri" panose="020F0502020204030204" pitchFamily="34" charset="0"/>
                    <a:cs typeface="Calibri" panose="020F0502020204030204" pitchFamily="34" charset="0"/>
                  </a:rPr>
                  <a:t>relaxation</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step</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may</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decrease</a:t>
                </a:r>
                <a:r>
                  <a:rPr lang="de-AT" sz="1800" dirty="0">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de-AT" sz="1800" i="1" dirty="0" smtClean="0">
                        <a:latin typeface="Cambria Math" panose="02040503050406030204" pitchFamily="18" charset="0"/>
                        <a:ea typeface="Calibri" panose="020F0502020204030204" pitchFamily="34" charset="0"/>
                        <a:cs typeface="Calibri" panose="020F0502020204030204" pitchFamily="34" charset="0"/>
                      </a:rPr>
                      <m:t>𝑑</m:t>
                    </m:r>
                    <m:r>
                      <a:rPr lang="de-AT" sz="1800" i="1" dirty="0" smtClean="0">
                        <a:latin typeface="Cambria Math" panose="02040503050406030204" pitchFamily="18" charset="0"/>
                        <a:ea typeface="Calibri" panose="020F0502020204030204" pitchFamily="34" charset="0"/>
                        <a:cs typeface="Calibri" panose="020F0502020204030204" pitchFamily="34" charset="0"/>
                      </a:rPr>
                      <m:t>[</m:t>
                    </m:r>
                    <m:r>
                      <a:rPr lang="de-AT" sz="1800" i="1" dirty="0" smtClean="0">
                        <a:latin typeface="Cambria Math" panose="02040503050406030204" pitchFamily="18" charset="0"/>
                        <a:ea typeface="Calibri" panose="020F0502020204030204" pitchFamily="34" charset="0"/>
                        <a:cs typeface="Calibri" panose="020F0502020204030204" pitchFamily="34" charset="0"/>
                      </a:rPr>
                      <m:t>𝑣</m:t>
                    </m:r>
                    <m:r>
                      <a:rPr lang="de-AT" sz="1800" i="1" dirty="0" smtClean="0">
                        <a:latin typeface="Cambria Math" panose="02040503050406030204" pitchFamily="18" charset="0"/>
                        <a:ea typeface="Calibri" panose="020F0502020204030204" pitchFamily="34" charset="0"/>
                        <a:cs typeface="Calibri" panose="020F0502020204030204" pitchFamily="34" charset="0"/>
                      </a:rPr>
                      <m:t>]</m:t>
                    </m:r>
                  </m:oMath>
                </a14:m>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de-AT" sz="1800" dirty="0">
                    <a:latin typeface="Calibri" panose="020F0502020204030204" pitchFamily="34" charset="0"/>
                    <a:ea typeface="Calibri" panose="020F0502020204030204" pitchFamily="34" charset="0"/>
                    <a:cs typeface="Calibri" panose="020F0502020204030204" pitchFamily="34" charset="0"/>
                  </a:rPr>
                  <a:t>The </a:t>
                </a:r>
                <a:r>
                  <a:rPr lang="de-AT" sz="1800" dirty="0" err="1">
                    <a:latin typeface="Calibri" panose="020F0502020204030204" pitchFamily="34" charset="0"/>
                    <a:ea typeface="Calibri" panose="020F0502020204030204" pitchFamily="34" charset="0"/>
                    <a:cs typeface="Calibri" panose="020F0502020204030204" pitchFamily="34" charset="0"/>
                  </a:rPr>
                  <a:t>following</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pseudocode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performs</a:t>
                </a:r>
                <a:r>
                  <a:rPr lang="de-AT" sz="1800" dirty="0">
                    <a:latin typeface="Calibri" panose="020F0502020204030204" pitchFamily="34" charset="0"/>
                    <a:ea typeface="Calibri" panose="020F0502020204030204" pitchFamily="34" charset="0"/>
                    <a:cs typeface="Calibri" panose="020F0502020204030204" pitchFamily="34" charset="0"/>
                  </a:rPr>
                  <a:t> a </a:t>
                </a:r>
                <a:r>
                  <a:rPr lang="de-AT" sz="1800" dirty="0" err="1">
                    <a:latin typeface="Calibri" panose="020F0502020204030204" pitchFamily="34" charset="0"/>
                    <a:ea typeface="Calibri" panose="020F0502020204030204" pitchFamily="34" charset="0"/>
                    <a:cs typeface="Calibri" panose="020F0502020204030204" pitchFamily="34" charset="0"/>
                  </a:rPr>
                  <a:t>relaxation</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step</a:t>
                </a:r>
                <a:r>
                  <a:rPr lang="de-AT" sz="1800" dirty="0">
                    <a:latin typeface="Calibri" panose="020F0502020204030204" pitchFamily="34" charset="0"/>
                    <a:ea typeface="Calibri" panose="020F0502020204030204" pitchFamily="34" charset="0"/>
                    <a:cs typeface="Calibri" panose="020F0502020204030204" pitchFamily="34" charset="0"/>
                  </a:rPr>
                  <a:t> on link </a:t>
                </a:r>
                <a14:m>
                  <m:oMath xmlns:m="http://schemas.openxmlformats.org/officeDocument/2006/math">
                    <m:r>
                      <a:rPr lang="de-AT" sz="1800" i="1" dirty="0" smtClean="0">
                        <a:latin typeface="Cambria Math" panose="02040503050406030204" pitchFamily="18" charset="0"/>
                        <a:ea typeface="Calibri" panose="020F0502020204030204" pitchFamily="34" charset="0"/>
                        <a:cs typeface="Calibri" panose="020F0502020204030204" pitchFamily="34" charset="0"/>
                      </a:rPr>
                      <m:t>(</m:t>
                    </m:r>
                    <m:r>
                      <a:rPr lang="de-AT" sz="1800" i="1" dirty="0" err="1" smtClean="0">
                        <a:latin typeface="Cambria Math" panose="02040503050406030204" pitchFamily="18" charset="0"/>
                        <a:ea typeface="Calibri" panose="020F0502020204030204" pitchFamily="34" charset="0"/>
                        <a:cs typeface="Calibri" panose="020F0502020204030204" pitchFamily="34" charset="0"/>
                      </a:rPr>
                      <m:t>𝑢</m:t>
                    </m:r>
                    <m:r>
                      <a:rPr lang="de-AT" sz="1800" i="1" dirty="0" err="1" smtClean="0">
                        <a:latin typeface="Cambria Math" panose="02040503050406030204" pitchFamily="18" charset="0"/>
                        <a:ea typeface="Calibri" panose="020F0502020204030204" pitchFamily="34" charset="0"/>
                        <a:cs typeface="Calibri" panose="020F0502020204030204" pitchFamily="34" charset="0"/>
                      </a:rPr>
                      <m:t>,</m:t>
                    </m:r>
                    <m:r>
                      <a:rPr lang="de-AT" sz="1800" i="1" dirty="0" err="1" smtClean="0">
                        <a:latin typeface="Cambria Math" panose="02040503050406030204" pitchFamily="18" charset="0"/>
                        <a:ea typeface="Calibri" panose="020F0502020204030204" pitchFamily="34" charset="0"/>
                        <a:cs typeface="Calibri" panose="020F0502020204030204" pitchFamily="34" charset="0"/>
                      </a:rPr>
                      <m:t>𝑣</m:t>
                    </m:r>
                    <m:r>
                      <a:rPr lang="de-AT" sz="1800" i="1" dirty="0" smtClean="0">
                        <a:latin typeface="Cambria Math" panose="02040503050406030204" pitchFamily="18" charset="0"/>
                        <a:ea typeface="Calibri" panose="020F0502020204030204" pitchFamily="34" charset="0"/>
                        <a:cs typeface="Calibri" panose="020F0502020204030204" pitchFamily="34" charset="0"/>
                      </a:rPr>
                      <m:t>)</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4" name="Textplatzhalter 2">
                <a:extLst>
                  <a:ext uri="{FF2B5EF4-FFF2-40B4-BE49-F238E27FC236}">
                    <a16:creationId xmlns:a16="http://schemas.microsoft.com/office/drawing/2014/main" id="{D95A1223-FAAC-4B79-909E-99096DD37757}"/>
                  </a:ext>
                </a:extLst>
              </p:cNvPr>
              <p:cNvSpPr>
                <a:spLocks noGrp="1" noRot="1" noChangeAspect="1" noMove="1" noResize="1" noEditPoints="1" noAdjustHandles="1" noChangeArrowheads="1" noChangeShapeType="1" noTextEdit="1"/>
              </p:cNvSpPr>
              <p:nvPr>
                <p:ph type="body" idx="1"/>
              </p:nvPr>
            </p:nvSpPr>
            <p:spPr>
              <a:xfrm>
                <a:off x="457200" y="1276162"/>
                <a:ext cx="8229300" cy="2354805"/>
              </a:xfrm>
              <a:blipFill>
                <a:blip r:embed="rId3"/>
                <a:stretch>
                  <a:fillRect/>
                </a:stretch>
              </a:blipFill>
            </p:spPr>
            <p:txBody>
              <a:bodyPr/>
              <a:lstStyle/>
              <a:p>
                <a:r>
                  <a:rPr lang="de-AT">
                    <a:noFill/>
                  </a:rPr>
                  <a:t> </a:t>
                </a:r>
              </a:p>
            </p:txBody>
          </p:sp>
        </mc:Fallback>
      </mc:AlternateContent>
      <p:sp>
        <p:nvSpPr>
          <p:cNvPr id="5" name="Rechteck 4">
            <a:extLst>
              <a:ext uri="{FF2B5EF4-FFF2-40B4-BE49-F238E27FC236}">
                <a16:creationId xmlns:a16="http://schemas.microsoft.com/office/drawing/2014/main" id="{2C241422-EF3D-441F-8290-B1A3F569CFD8}"/>
              </a:ext>
            </a:extLst>
          </p:cNvPr>
          <p:cNvSpPr/>
          <p:nvPr/>
        </p:nvSpPr>
        <p:spPr>
          <a:xfrm>
            <a:off x="654090" y="3542192"/>
            <a:ext cx="7835519" cy="1242873"/>
          </a:xfrm>
          <a:prstGeom prst="rect">
            <a:avLst/>
          </a:prstGeom>
          <a:solidFill>
            <a:srgbClr val="DAE3F3"/>
          </a:solidFill>
          <a:ln w="36720">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r>
              <a:rPr lang="en-US" sz="1600" spc="-1" dirty="0">
                <a:solidFill>
                  <a:srgbClr val="0F0F0F"/>
                </a:solidFill>
                <a:latin typeface="Consolas" panose="020B0609020204030204" pitchFamily="49" charset="0"/>
              </a:rPr>
              <a:t>relax(u, v, w):</a:t>
            </a:r>
          </a:p>
          <a:p>
            <a:r>
              <a:rPr lang="en-US" sz="1600" spc="-1" dirty="0">
                <a:solidFill>
                  <a:srgbClr val="0F0F0F"/>
                </a:solidFill>
                <a:latin typeface="Consolas" panose="020B0609020204030204" pitchFamily="49" charset="0"/>
              </a:rPr>
              <a:t>    if d[v] &gt; d[u] + w(</a:t>
            </a:r>
            <a:r>
              <a:rPr lang="en-US" sz="1600" spc="-1" dirty="0" err="1">
                <a:solidFill>
                  <a:srgbClr val="0F0F0F"/>
                </a:solidFill>
                <a:latin typeface="Consolas" panose="020B0609020204030204" pitchFamily="49" charset="0"/>
              </a:rPr>
              <a:t>u,v</a:t>
            </a:r>
            <a:r>
              <a:rPr lang="en-US" sz="1600" spc="-1" dirty="0">
                <a:solidFill>
                  <a:srgbClr val="0F0F0F"/>
                </a:solidFill>
                <a:latin typeface="Consolas" panose="020B0609020204030204" pitchFamily="49" charset="0"/>
              </a:rPr>
              <a:t>):</a:t>
            </a:r>
          </a:p>
          <a:p>
            <a:r>
              <a:rPr lang="en-US" sz="1600" spc="-1" dirty="0">
                <a:solidFill>
                  <a:srgbClr val="0F0F0F"/>
                </a:solidFill>
                <a:latin typeface="Consolas" panose="020B0609020204030204" pitchFamily="49" charset="0"/>
              </a:rPr>
              <a:t>        d[v] = d[u] + w(</a:t>
            </a:r>
            <a:r>
              <a:rPr lang="en-US" sz="1600" spc="-1" dirty="0" err="1">
                <a:solidFill>
                  <a:srgbClr val="0F0F0F"/>
                </a:solidFill>
                <a:latin typeface="Consolas" panose="020B0609020204030204" pitchFamily="49" charset="0"/>
              </a:rPr>
              <a:t>u,v</a:t>
            </a:r>
            <a:r>
              <a:rPr lang="en-US" sz="1600" spc="-1" dirty="0">
                <a:solidFill>
                  <a:srgbClr val="0F0F0F"/>
                </a:solidFill>
                <a:latin typeface="Consolas" panose="020B0609020204030204" pitchFamily="49" charset="0"/>
              </a:rPr>
              <a:t>)</a:t>
            </a:r>
          </a:p>
          <a:p>
            <a:r>
              <a:rPr lang="en-US" sz="1600" spc="-1" dirty="0">
                <a:solidFill>
                  <a:srgbClr val="0F0F0F"/>
                </a:solidFill>
                <a:latin typeface="Consolas" panose="020B0609020204030204" pitchFamily="49" charset="0"/>
              </a:rPr>
              <a:t>	parent[v] = u</a:t>
            </a:r>
          </a:p>
        </p:txBody>
      </p:sp>
    </p:spTree>
    <p:extLst>
      <p:ext uri="{BB962C8B-B14F-4D97-AF65-F5344CB8AC3E}">
        <p14:creationId xmlns:p14="http://schemas.microsoft.com/office/powerpoint/2010/main" val="34539295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Example of relaxation</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4987374" y="227164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5111795" y="185071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5111795" y="1850715"/>
                <a:ext cx="437940"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2"/>
            <a:endCxn id="35" idx="6"/>
          </p:cNvCxnSpPr>
          <p:nvPr/>
        </p:nvCxnSpPr>
        <p:spPr>
          <a:xfrm flipH="1">
            <a:off x="3892509" y="2541647"/>
            <a:ext cx="1094865" cy="4675"/>
          </a:xfrm>
          <a:prstGeom prst="line">
            <a:avLst/>
          </a:prstGeom>
          <a:ln w="25400">
            <a:headEnd type="stealth"/>
            <a:tailEnd type="none"/>
          </a:ln>
        </p:spPr>
        <p:style>
          <a:lnRef idx="1">
            <a:schemeClr val="accent1"/>
          </a:lnRef>
          <a:fillRef idx="0">
            <a:schemeClr val="accent1"/>
          </a:fillRef>
          <a:effectRef idx="0">
            <a:schemeClr val="accent1"/>
          </a:effectRef>
          <a:fontRef idx="minor">
            <a:schemeClr val="tx1"/>
          </a:fontRef>
        </p:style>
      </p:cxnSp>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3352509" y="2276322"/>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3434102" y="1834988"/>
                <a:ext cx="452367"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3434102" y="1834988"/>
                <a:ext cx="452367"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4237739" y="209903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4237739" y="2099030"/>
                <a:ext cx="437940" cy="461665"/>
              </a:xfrm>
              <a:prstGeom prst="rect">
                <a:avLst/>
              </a:prstGeom>
              <a:blipFill>
                <a:blip r:embed="rId5"/>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1" name="Rechteck 70">
                <a:extLst>
                  <a:ext uri="{FF2B5EF4-FFF2-40B4-BE49-F238E27FC236}">
                    <a16:creationId xmlns:a16="http://schemas.microsoft.com/office/drawing/2014/main" id="{646A7570-C485-4343-8564-8B80D292DD38}"/>
                  </a:ext>
                </a:extLst>
              </p:cNvPr>
              <p:cNvSpPr/>
              <p:nvPr/>
            </p:nvSpPr>
            <p:spPr>
              <a:xfrm>
                <a:off x="3458536" y="231939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1" name="Rechteck 70">
                <a:extLst>
                  <a:ext uri="{FF2B5EF4-FFF2-40B4-BE49-F238E27FC236}">
                    <a16:creationId xmlns:a16="http://schemas.microsoft.com/office/drawing/2014/main" id="{646A7570-C485-4343-8564-8B80D292DD38}"/>
                  </a:ext>
                </a:extLst>
              </p:cNvPr>
              <p:cNvSpPr>
                <a:spLocks noRot="1" noChangeAspect="1" noMove="1" noResize="1" noEditPoints="1" noAdjustHandles="1" noChangeArrowheads="1" noChangeShapeType="1" noTextEdit="1"/>
              </p:cNvSpPr>
              <p:nvPr/>
            </p:nvSpPr>
            <p:spPr>
              <a:xfrm>
                <a:off x="3458536" y="2319393"/>
                <a:ext cx="437940" cy="461665"/>
              </a:xfrm>
              <a:prstGeom prst="rect">
                <a:avLst/>
              </a:prstGeom>
              <a:blipFill>
                <a:blip r:embed="rId6"/>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4" name="Rechteck 73">
                <a:extLst>
                  <a:ext uri="{FF2B5EF4-FFF2-40B4-BE49-F238E27FC236}">
                    <a16:creationId xmlns:a16="http://schemas.microsoft.com/office/drawing/2014/main" id="{7DF83C09-935D-473C-BA38-FD1AEB2F001B}"/>
                  </a:ext>
                </a:extLst>
              </p:cNvPr>
              <p:cNvSpPr/>
              <p:nvPr/>
            </p:nvSpPr>
            <p:spPr>
              <a:xfrm>
                <a:off x="5073618" y="232848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4" name="Rechteck 73">
                <a:extLst>
                  <a:ext uri="{FF2B5EF4-FFF2-40B4-BE49-F238E27FC236}">
                    <a16:creationId xmlns:a16="http://schemas.microsoft.com/office/drawing/2014/main" id="{7DF83C09-935D-473C-BA38-FD1AEB2F001B}"/>
                  </a:ext>
                </a:extLst>
              </p:cNvPr>
              <p:cNvSpPr>
                <a:spLocks noRot="1" noChangeAspect="1" noMove="1" noResize="1" noEditPoints="1" noAdjustHandles="1" noChangeArrowheads="1" noChangeShapeType="1" noTextEdit="1"/>
              </p:cNvSpPr>
              <p:nvPr/>
            </p:nvSpPr>
            <p:spPr>
              <a:xfrm>
                <a:off x="5073618" y="2328485"/>
                <a:ext cx="437940" cy="461665"/>
              </a:xfrm>
              <a:prstGeom prst="rect">
                <a:avLst/>
              </a:prstGeom>
              <a:blipFill>
                <a:blip r:embed="rId7"/>
                <a:stretch>
                  <a:fillRect l="-2778"/>
                </a:stretch>
              </a:blipFill>
            </p:spPr>
            <p:txBody>
              <a:bodyPr/>
              <a:lstStyle/>
              <a:p>
                <a:r>
                  <a:rPr lang="de-AT">
                    <a:noFill/>
                  </a:rPr>
                  <a:t> </a:t>
                </a:r>
              </a:p>
            </p:txBody>
          </p:sp>
        </mc:Fallback>
      </mc:AlternateContent>
      <p:sp>
        <p:nvSpPr>
          <p:cNvPr id="38" name="Ellipse 37">
            <a:extLst>
              <a:ext uri="{FF2B5EF4-FFF2-40B4-BE49-F238E27FC236}">
                <a16:creationId xmlns:a16="http://schemas.microsoft.com/office/drawing/2014/main" id="{EBBBAF88-3168-4D03-87DF-2D0E9D0E1F0A}"/>
              </a:ext>
            </a:extLst>
          </p:cNvPr>
          <p:cNvSpPr>
            <a:spLocks noChangeAspect="1"/>
          </p:cNvSpPr>
          <p:nvPr/>
        </p:nvSpPr>
        <p:spPr>
          <a:xfrm>
            <a:off x="4987374" y="3903899"/>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9" name="Rechteck 38">
                <a:extLst>
                  <a:ext uri="{FF2B5EF4-FFF2-40B4-BE49-F238E27FC236}">
                    <a16:creationId xmlns:a16="http://schemas.microsoft.com/office/drawing/2014/main" id="{2ECE0D0D-DA3C-4B30-8701-C8FC24A4222F}"/>
                  </a:ext>
                </a:extLst>
              </p:cNvPr>
              <p:cNvSpPr/>
              <p:nvPr/>
            </p:nvSpPr>
            <p:spPr>
              <a:xfrm>
                <a:off x="5111795" y="3482967"/>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9" name="Rechteck 38">
                <a:extLst>
                  <a:ext uri="{FF2B5EF4-FFF2-40B4-BE49-F238E27FC236}">
                    <a16:creationId xmlns:a16="http://schemas.microsoft.com/office/drawing/2014/main" id="{2ECE0D0D-DA3C-4B30-8701-C8FC24A4222F}"/>
                  </a:ext>
                </a:extLst>
              </p:cNvPr>
              <p:cNvSpPr>
                <a:spLocks noRot="1" noChangeAspect="1" noMove="1" noResize="1" noEditPoints="1" noAdjustHandles="1" noChangeArrowheads="1" noChangeShapeType="1" noTextEdit="1"/>
              </p:cNvSpPr>
              <p:nvPr/>
            </p:nvSpPr>
            <p:spPr>
              <a:xfrm>
                <a:off x="5111795" y="3482967"/>
                <a:ext cx="437940" cy="461665"/>
              </a:xfrm>
              <a:prstGeom prst="rect">
                <a:avLst/>
              </a:prstGeom>
              <a:blipFill>
                <a:blip r:embed="rId8"/>
                <a:stretch>
                  <a:fillRect/>
                </a:stretch>
              </a:blipFill>
            </p:spPr>
            <p:txBody>
              <a:bodyPr/>
              <a:lstStyle/>
              <a:p>
                <a:r>
                  <a:rPr lang="de-AT">
                    <a:noFill/>
                  </a:rPr>
                  <a:t> </a:t>
                </a:r>
              </a:p>
            </p:txBody>
          </p:sp>
        </mc:Fallback>
      </mc:AlternateContent>
      <p:cxnSp>
        <p:nvCxnSpPr>
          <p:cNvPr id="40" name="Gerader Verbinder 39">
            <a:extLst>
              <a:ext uri="{FF2B5EF4-FFF2-40B4-BE49-F238E27FC236}">
                <a16:creationId xmlns:a16="http://schemas.microsoft.com/office/drawing/2014/main" id="{F84363C0-8326-4679-A034-BE23941DDB2D}"/>
              </a:ext>
            </a:extLst>
          </p:cNvPr>
          <p:cNvCxnSpPr>
            <a:cxnSpLocks noChangeAspect="1"/>
            <a:stCxn id="38" idx="2"/>
            <a:endCxn id="41" idx="6"/>
          </p:cNvCxnSpPr>
          <p:nvPr/>
        </p:nvCxnSpPr>
        <p:spPr>
          <a:xfrm flipH="1">
            <a:off x="3892509" y="4173899"/>
            <a:ext cx="1094865" cy="4675"/>
          </a:xfrm>
          <a:prstGeom prst="line">
            <a:avLst/>
          </a:prstGeom>
          <a:ln w="25400">
            <a:headEnd type="stealth"/>
            <a:tailEnd type="none"/>
          </a:ln>
        </p:spPr>
        <p:style>
          <a:lnRef idx="1">
            <a:schemeClr val="accent1"/>
          </a:lnRef>
          <a:fillRef idx="0">
            <a:schemeClr val="accent1"/>
          </a:fillRef>
          <a:effectRef idx="0">
            <a:schemeClr val="accent1"/>
          </a:effectRef>
          <a:fontRef idx="minor">
            <a:schemeClr val="tx1"/>
          </a:fontRef>
        </p:style>
      </p:cxnSp>
      <p:sp>
        <p:nvSpPr>
          <p:cNvPr id="41" name="Ellipse 40">
            <a:extLst>
              <a:ext uri="{FF2B5EF4-FFF2-40B4-BE49-F238E27FC236}">
                <a16:creationId xmlns:a16="http://schemas.microsoft.com/office/drawing/2014/main" id="{7C609F5D-7410-4604-BD48-662AA0415E55}"/>
              </a:ext>
            </a:extLst>
          </p:cNvPr>
          <p:cNvSpPr>
            <a:spLocks noChangeAspect="1"/>
          </p:cNvSpPr>
          <p:nvPr/>
        </p:nvSpPr>
        <p:spPr>
          <a:xfrm>
            <a:off x="3352509" y="3908574"/>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42" name="Rechteck 41">
                <a:extLst>
                  <a:ext uri="{FF2B5EF4-FFF2-40B4-BE49-F238E27FC236}">
                    <a16:creationId xmlns:a16="http://schemas.microsoft.com/office/drawing/2014/main" id="{AE924C8D-0027-4C44-AE10-B957BBDAFD88}"/>
                  </a:ext>
                </a:extLst>
              </p:cNvPr>
              <p:cNvSpPr/>
              <p:nvPr/>
            </p:nvSpPr>
            <p:spPr>
              <a:xfrm>
                <a:off x="3434102" y="3467240"/>
                <a:ext cx="452367"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42" name="Rechteck 41">
                <a:extLst>
                  <a:ext uri="{FF2B5EF4-FFF2-40B4-BE49-F238E27FC236}">
                    <a16:creationId xmlns:a16="http://schemas.microsoft.com/office/drawing/2014/main" id="{AE924C8D-0027-4C44-AE10-B957BBDAFD88}"/>
                  </a:ext>
                </a:extLst>
              </p:cNvPr>
              <p:cNvSpPr>
                <a:spLocks noRot="1" noChangeAspect="1" noMove="1" noResize="1" noEditPoints="1" noAdjustHandles="1" noChangeArrowheads="1" noChangeShapeType="1" noTextEdit="1"/>
              </p:cNvSpPr>
              <p:nvPr/>
            </p:nvSpPr>
            <p:spPr>
              <a:xfrm>
                <a:off x="3434102" y="3467240"/>
                <a:ext cx="452367" cy="461665"/>
              </a:xfrm>
              <a:prstGeom prst="rect">
                <a:avLst/>
              </a:prstGeom>
              <a:blipFill>
                <a:blip r:embed="rId9"/>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43" name="Rechteck 42">
                <a:extLst>
                  <a:ext uri="{FF2B5EF4-FFF2-40B4-BE49-F238E27FC236}">
                    <a16:creationId xmlns:a16="http://schemas.microsoft.com/office/drawing/2014/main" id="{C520EE50-29C7-489F-ACEF-16A0C0008B38}"/>
                  </a:ext>
                </a:extLst>
              </p:cNvPr>
              <p:cNvSpPr/>
              <p:nvPr/>
            </p:nvSpPr>
            <p:spPr>
              <a:xfrm>
                <a:off x="4237739" y="373128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43" name="Rechteck 42">
                <a:extLst>
                  <a:ext uri="{FF2B5EF4-FFF2-40B4-BE49-F238E27FC236}">
                    <a16:creationId xmlns:a16="http://schemas.microsoft.com/office/drawing/2014/main" id="{C520EE50-29C7-489F-ACEF-16A0C0008B38}"/>
                  </a:ext>
                </a:extLst>
              </p:cNvPr>
              <p:cNvSpPr>
                <a:spLocks noRot="1" noChangeAspect="1" noMove="1" noResize="1" noEditPoints="1" noAdjustHandles="1" noChangeArrowheads="1" noChangeShapeType="1" noTextEdit="1"/>
              </p:cNvSpPr>
              <p:nvPr/>
            </p:nvSpPr>
            <p:spPr>
              <a:xfrm>
                <a:off x="4237739" y="3731282"/>
                <a:ext cx="437940" cy="461665"/>
              </a:xfrm>
              <a:prstGeom prst="rect">
                <a:avLst/>
              </a:prstGeom>
              <a:blipFill>
                <a:blip r:embed="rId1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44" name="Rechteck 43">
                <a:extLst>
                  <a:ext uri="{FF2B5EF4-FFF2-40B4-BE49-F238E27FC236}">
                    <a16:creationId xmlns:a16="http://schemas.microsoft.com/office/drawing/2014/main" id="{787AAF9B-A06A-4F1F-A970-A7796007C2AB}"/>
                  </a:ext>
                </a:extLst>
              </p:cNvPr>
              <p:cNvSpPr/>
              <p:nvPr/>
            </p:nvSpPr>
            <p:spPr>
              <a:xfrm>
                <a:off x="3458536" y="395164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44" name="Rechteck 43">
                <a:extLst>
                  <a:ext uri="{FF2B5EF4-FFF2-40B4-BE49-F238E27FC236}">
                    <a16:creationId xmlns:a16="http://schemas.microsoft.com/office/drawing/2014/main" id="{787AAF9B-A06A-4F1F-A970-A7796007C2AB}"/>
                  </a:ext>
                </a:extLst>
              </p:cNvPr>
              <p:cNvSpPr>
                <a:spLocks noRot="1" noChangeAspect="1" noMove="1" noResize="1" noEditPoints="1" noAdjustHandles="1" noChangeArrowheads="1" noChangeShapeType="1" noTextEdit="1"/>
              </p:cNvSpPr>
              <p:nvPr/>
            </p:nvSpPr>
            <p:spPr>
              <a:xfrm>
                <a:off x="3458536" y="3951645"/>
                <a:ext cx="437940" cy="461665"/>
              </a:xfrm>
              <a:prstGeom prst="rect">
                <a:avLst/>
              </a:prstGeom>
              <a:blipFill>
                <a:blip r:embed="rId11"/>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45" name="Rechteck 44">
                <a:extLst>
                  <a:ext uri="{FF2B5EF4-FFF2-40B4-BE49-F238E27FC236}">
                    <a16:creationId xmlns:a16="http://schemas.microsoft.com/office/drawing/2014/main" id="{9479C2DC-0B4D-4C0B-85C7-ED6BF01C312A}"/>
                  </a:ext>
                </a:extLst>
              </p:cNvPr>
              <p:cNvSpPr/>
              <p:nvPr/>
            </p:nvSpPr>
            <p:spPr>
              <a:xfrm>
                <a:off x="5073618" y="3960737"/>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45" name="Rechteck 44">
                <a:extLst>
                  <a:ext uri="{FF2B5EF4-FFF2-40B4-BE49-F238E27FC236}">
                    <a16:creationId xmlns:a16="http://schemas.microsoft.com/office/drawing/2014/main" id="{9479C2DC-0B4D-4C0B-85C7-ED6BF01C312A}"/>
                  </a:ext>
                </a:extLst>
              </p:cNvPr>
              <p:cNvSpPr>
                <a:spLocks noRot="1" noChangeAspect="1" noMove="1" noResize="1" noEditPoints="1" noAdjustHandles="1" noChangeArrowheads="1" noChangeShapeType="1" noTextEdit="1"/>
              </p:cNvSpPr>
              <p:nvPr/>
            </p:nvSpPr>
            <p:spPr>
              <a:xfrm>
                <a:off x="5073618" y="3960737"/>
                <a:ext cx="437940" cy="461665"/>
              </a:xfrm>
              <a:prstGeom prst="rect">
                <a:avLst/>
              </a:prstGeom>
              <a:blipFill>
                <a:blip r:embed="rId12"/>
                <a:stretch>
                  <a:fillRect l="-2778"/>
                </a:stretch>
              </a:blipFill>
            </p:spPr>
            <p:txBody>
              <a:bodyPr/>
              <a:lstStyle/>
              <a:p>
                <a:r>
                  <a:rPr lang="de-AT">
                    <a:noFill/>
                  </a:rPr>
                  <a:t> </a:t>
                </a:r>
              </a:p>
            </p:txBody>
          </p:sp>
        </mc:Fallback>
      </mc:AlternateContent>
    </p:spTree>
    <p:extLst>
      <p:ext uri="{BB962C8B-B14F-4D97-AF65-F5344CB8AC3E}">
        <p14:creationId xmlns:p14="http://schemas.microsoft.com/office/powerpoint/2010/main" val="983596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p:bldP spid="41" grpId="0" animBg="1"/>
      <p:bldP spid="42" grpId="0"/>
      <p:bldP spid="43" grpId="0"/>
      <p:bldP spid="44" grpId="0"/>
      <p:bldP spid="4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7" name="Google Shape;87;p2"/>
          <p:cNvSpPr txBox="1">
            <a:spLocks noGrp="1"/>
          </p:cNvSpPr>
          <p:nvPr>
            <p:ph type="body" idx="1"/>
          </p:nvPr>
        </p:nvSpPr>
        <p:spPr>
          <a:xfrm>
            <a:off x="457200" y="1606216"/>
            <a:ext cx="8229600" cy="1717429"/>
          </a:xfrm>
          <a:prstGeom prst="rect">
            <a:avLst/>
          </a:prstGeom>
          <a:noFill/>
          <a:ln>
            <a:noFill/>
          </a:ln>
        </p:spPr>
        <p:txBody>
          <a:bodyPr spcFirstLastPara="1" wrap="square" lIns="91425" tIns="91425" rIns="91425" bIns="91425" anchor="t" anchorCtr="0">
            <a:noAutofit/>
          </a:bodyPr>
          <a:lstStyle/>
          <a:p>
            <a:pPr marL="0" indent="0">
              <a:spcBef>
                <a:spcPts val="640"/>
              </a:spcBef>
            </a:pPr>
            <a:endParaRPr lang="en-US" sz="1800" noProof="0" dirty="0">
              <a:latin typeface="Calibri" panose="020F0502020204030204" pitchFamily="34" charset="0"/>
              <a:cs typeface="Calibri" panose="020F0502020204030204" pitchFamily="34" charset="0"/>
            </a:endParaRPr>
          </a:p>
          <a:p>
            <a:pPr marL="0" indent="0">
              <a:spcBef>
                <a:spcPts val="640"/>
              </a:spcBef>
            </a:pPr>
            <a:endParaRPr lang="en-US" sz="1800" noProof="0" dirty="0">
              <a:latin typeface="Calibri" panose="020F0502020204030204" pitchFamily="34" charset="0"/>
              <a:cs typeface="Calibri" panose="020F0502020204030204" pitchFamily="34" charset="0"/>
            </a:endParaRPr>
          </a:p>
        </p:txBody>
      </p:sp>
      <p:sp>
        <p:nvSpPr>
          <p:cNvPr id="3" name="Titel 2">
            <a:extLst>
              <a:ext uri="{FF2B5EF4-FFF2-40B4-BE49-F238E27FC236}">
                <a16:creationId xmlns:a16="http://schemas.microsoft.com/office/drawing/2014/main" id="{E91C8A42-093C-4664-A394-225128BADCD0}"/>
              </a:ext>
            </a:extLst>
          </p:cNvPr>
          <p:cNvSpPr>
            <a:spLocks noGrp="1"/>
          </p:cNvSpPr>
          <p:nvPr>
            <p:ph type="title"/>
          </p:nvPr>
        </p:nvSpPr>
        <p:spPr>
          <a:xfrm>
            <a:off x="457200" y="2856600"/>
            <a:ext cx="8229300" cy="1144800"/>
          </a:xfrm>
        </p:spPr>
        <p:txBody>
          <a:bodyPr/>
          <a:lstStyle/>
          <a:p>
            <a:pPr algn="ctr"/>
            <a:r>
              <a:rPr lang="en-US" sz="4400" b="1" noProof="0" dirty="0">
                <a:latin typeface="Calibri" panose="020F0502020204030204" pitchFamily="34" charset="0"/>
                <a:cs typeface="Calibri" panose="020F0502020204030204" pitchFamily="34" charset="0"/>
              </a:rPr>
              <a:t>Exercise</a:t>
            </a:r>
            <a:endParaRPr lang="en-US" sz="4400" b="1" noProof="0" dirty="0"/>
          </a:p>
        </p:txBody>
      </p:sp>
    </p:spTree>
    <p:extLst>
      <p:ext uri="{BB962C8B-B14F-4D97-AF65-F5344CB8AC3E}">
        <p14:creationId xmlns:p14="http://schemas.microsoft.com/office/powerpoint/2010/main" val="24699407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Example of relaxation</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4987374" y="227164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5111795" y="185071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5111795" y="1850715"/>
                <a:ext cx="437940"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2"/>
            <a:endCxn id="35" idx="6"/>
          </p:cNvCxnSpPr>
          <p:nvPr/>
        </p:nvCxnSpPr>
        <p:spPr>
          <a:xfrm flipH="1">
            <a:off x="3892509" y="2541647"/>
            <a:ext cx="1094865" cy="4675"/>
          </a:xfrm>
          <a:prstGeom prst="line">
            <a:avLst/>
          </a:prstGeom>
          <a:ln w="25400">
            <a:headEnd type="stealth"/>
            <a:tailEnd type="none"/>
          </a:ln>
        </p:spPr>
        <p:style>
          <a:lnRef idx="1">
            <a:schemeClr val="accent1"/>
          </a:lnRef>
          <a:fillRef idx="0">
            <a:schemeClr val="accent1"/>
          </a:fillRef>
          <a:effectRef idx="0">
            <a:schemeClr val="accent1"/>
          </a:effectRef>
          <a:fontRef idx="minor">
            <a:schemeClr val="tx1"/>
          </a:fontRef>
        </p:style>
      </p:cxnSp>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3352509" y="2276322"/>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3434102" y="1834988"/>
                <a:ext cx="452367"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3434102" y="1834988"/>
                <a:ext cx="452367"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4237739" y="209903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4237739" y="2099030"/>
                <a:ext cx="437940" cy="461665"/>
              </a:xfrm>
              <a:prstGeom prst="rect">
                <a:avLst/>
              </a:prstGeom>
              <a:blipFill>
                <a:blip r:embed="rId5"/>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1" name="Rechteck 70">
                <a:extLst>
                  <a:ext uri="{FF2B5EF4-FFF2-40B4-BE49-F238E27FC236}">
                    <a16:creationId xmlns:a16="http://schemas.microsoft.com/office/drawing/2014/main" id="{646A7570-C485-4343-8564-8B80D292DD38}"/>
                  </a:ext>
                </a:extLst>
              </p:cNvPr>
              <p:cNvSpPr/>
              <p:nvPr/>
            </p:nvSpPr>
            <p:spPr>
              <a:xfrm>
                <a:off x="3458536" y="231939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1" name="Rechteck 70">
                <a:extLst>
                  <a:ext uri="{FF2B5EF4-FFF2-40B4-BE49-F238E27FC236}">
                    <a16:creationId xmlns:a16="http://schemas.microsoft.com/office/drawing/2014/main" id="{646A7570-C485-4343-8564-8B80D292DD38}"/>
                  </a:ext>
                </a:extLst>
              </p:cNvPr>
              <p:cNvSpPr>
                <a:spLocks noRot="1" noChangeAspect="1" noMove="1" noResize="1" noEditPoints="1" noAdjustHandles="1" noChangeArrowheads="1" noChangeShapeType="1" noTextEdit="1"/>
              </p:cNvSpPr>
              <p:nvPr/>
            </p:nvSpPr>
            <p:spPr>
              <a:xfrm>
                <a:off x="3458536" y="2319393"/>
                <a:ext cx="437940" cy="461665"/>
              </a:xfrm>
              <a:prstGeom prst="rect">
                <a:avLst/>
              </a:prstGeom>
              <a:blipFill>
                <a:blip r:embed="rId6"/>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4" name="Rechteck 73">
                <a:extLst>
                  <a:ext uri="{FF2B5EF4-FFF2-40B4-BE49-F238E27FC236}">
                    <a16:creationId xmlns:a16="http://schemas.microsoft.com/office/drawing/2014/main" id="{7DF83C09-935D-473C-BA38-FD1AEB2F001B}"/>
                  </a:ext>
                </a:extLst>
              </p:cNvPr>
              <p:cNvSpPr/>
              <p:nvPr/>
            </p:nvSpPr>
            <p:spPr>
              <a:xfrm>
                <a:off x="5073618" y="232848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4" name="Rechteck 73">
                <a:extLst>
                  <a:ext uri="{FF2B5EF4-FFF2-40B4-BE49-F238E27FC236}">
                    <a16:creationId xmlns:a16="http://schemas.microsoft.com/office/drawing/2014/main" id="{7DF83C09-935D-473C-BA38-FD1AEB2F001B}"/>
                  </a:ext>
                </a:extLst>
              </p:cNvPr>
              <p:cNvSpPr>
                <a:spLocks noRot="1" noChangeAspect="1" noMove="1" noResize="1" noEditPoints="1" noAdjustHandles="1" noChangeArrowheads="1" noChangeShapeType="1" noTextEdit="1"/>
              </p:cNvSpPr>
              <p:nvPr/>
            </p:nvSpPr>
            <p:spPr>
              <a:xfrm>
                <a:off x="5073618" y="2328485"/>
                <a:ext cx="437940" cy="461665"/>
              </a:xfrm>
              <a:prstGeom prst="rect">
                <a:avLst/>
              </a:prstGeom>
              <a:blipFill>
                <a:blip r:embed="rId7"/>
                <a:stretch>
                  <a:fillRect l="-2778"/>
                </a:stretch>
              </a:blipFill>
            </p:spPr>
            <p:txBody>
              <a:bodyPr/>
              <a:lstStyle/>
              <a:p>
                <a:r>
                  <a:rPr lang="de-AT">
                    <a:noFill/>
                  </a:rPr>
                  <a:t> </a:t>
                </a:r>
              </a:p>
            </p:txBody>
          </p:sp>
        </mc:Fallback>
      </mc:AlternateContent>
      <p:sp>
        <p:nvSpPr>
          <p:cNvPr id="38" name="Ellipse 37">
            <a:extLst>
              <a:ext uri="{FF2B5EF4-FFF2-40B4-BE49-F238E27FC236}">
                <a16:creationId xmlns:a16="http://schemas.microsoft.com/office/drawing/2014/main" id="{EBBBAF88-3168-4D03-87DF-2D0E9D0E1F0A}"/>
              </a:ext>
            </a:extLst>
          </p:cNvPr>
          <p:cNvSpPr>
            <a:spLocks noChangeAspect="1"/>
          </p:cNvSpPr>
          <p:nvPr/>
        </p:nvSpPr>
        <p:spPr>
          <a:xfrm>
            <a:off x="4987374" y="3903899"/>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9" name="Rechteck 38">
                <a:extLst>
                  <a:ext uri="{FF2B5EF4-FFF2-40B4-BE49-F238E27FC236}">
                    <a16:creationId xmlns:a16="http://schemas.microsoft.com/office/drawing/2014/main" id="{2ECE0D0D-DA3C-4B30-8701-C8FC24A4222F}"/>
                  </a:ext>
                </a:extLst>
              </p:cNvPr>
              <p:cNvSpPr/>
              <p:nvPr/>
            </p:nvSpPr>
            <p:spPr>
              <a:xfrm>
                <a:off x="5111795" y="3482967"/>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9" name="Rechteck 38">
                <a:extLst>
                  <a:ext uri="{FF2B5EF4-FFF2-40B4-BE49-F238E27FC236}">
                    <a16:creationId xmlns:a16="http://schemas.microsoft.com/office/drawing/2014/main" id="{2ECE0D0D-DA3C-4B30-8701-C8FC24A4222F}"/>
                  </a:ext>
                </a:extLst>
              </p:cNvPr>
              <p:cNvSpPr>
                <a:spLocks noRot="1" noChangeAspect="1" noMove="1" noResize="1" noEditPoints="1" noAdjustHandles="1" noChangeArrowheads="1" noChangeShapeType="1" noTextEdit="1"/>
              </p:cNvSpPr>
              <p:nvPr/>
            </p:nvSpPr>
            <p:spPr>
              <a:xfrm>
                <a:off x="5111795" y="3482967"/>
                <a:ext cx="437940" cy="461665"/>
              </a:xfrm>
              <a:prstGeom prst="rect">
                <a:avLst/>
              </a:prstGeom>
              <a:blipFill>
                <a:blip r:embed="rId8"/>
                <a:stretch>
                  <a:fillRect/>
                </a:stretch>
              </a:blipFill>
            </p:spPr>
            <p:txBody>
              <a:bodyPr/>
              <a:lstStyle/>
              <a:p>
                <a:r>
                  <a:rPr lang="de-AT">
                    <a:noFill/>
                  </a:rPr>
                  <a:t> </a:t>
                </a:r>
              </a:p>
            </p:txBody>
          </p:sp>
        </mc:Fallback>
      </mc:AlternateContent>
      <p:cxnSp>
        <p:nvCxnSpPr>
          <p:cNvPr id="40" name="Gerader Verbinder 39">
            <a:extLst>
              <a:ext uri="{FF2B5EF4-FFF2-40B4-BE49-F238E27FC236}">
                <a16:creationId xmlns:a16="http://schemas.microsoft.com/office/drawing/2014/main" id="{F84363C0-8326-4679-A034-BE23941DDB2D}"/>
              </a:ext>
            </a:extLst>
          </p:cNvPr>
          <p:cNvCxnSpPr>
            <a:cxnSpLocks noChangeAspect="1"/>
            <a:stCxn id="38" idx="2"/>
            <a:endCxn id="41" idx="6"/>
          </p:cNvCxnSpPr>
          <p:nvPr/>
        </p:nvCxnSpPr>
        <p:spPr>
          <a:xfrm flipH="1">
            <a:off x="3892509" y="4173899"/>
            <a:ext cx="1094865" cy="4675"/>
          </a:xfrm>
          <a:prstGeom prst="line">
            <a:avLst/>
          </a:prstGeom>
          <a:ln w="25400">
            <a:headEnd type="stealth"/>
            <a:tailEnd type="none"/>
          </a:ln>
        </p:spPr>
        <p:style>
          <a:lnRef idx="1">
            <a:schemeClr val="accent1"/>
          </a:lnRef>
          <a:fillRef idx="0">
            <a:schemeClr val="accent1"/>
          </a:fillRef>
          <a:effectRef idx="0">
            <a:schemeClr val="accent1"/>
          </a:effectRef>
          <a:fontRef idx="minor">
            <a:schemeClr val="tx1"/>
          </a:fontRef>
        </p:style>
      </p:cxnSp>
      <p:sp>
        <p:nvSpPr>
          <p:cNvPr id="41" name="Ellipse 40">
            <a:extLst>
              <a:ext uri="{FF2B5EF4-FFF2-40B4-BE49-F238E27FC236}">
                <a16:creationId xmlns:a16="http://schemas.microsoft.com/office/drawing/2014/main" id="{7C609F5D-7410-4604-BD48-662AA0415E55}"/>
              </a:ext>
            </a:extLst>
          </p:cNvPr>
          <p:cNvSpPr>
            <a:spLocks noChangeAspect="1"/>
          </p:cNvSpPr>
          <p:nvPr/>
        </p:nvSpPr>
        <p:spPr>
          <a:xfrm>
            <a:off x="3352509" y="3908574"/>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42" name="Rechteck 41">
                <a:extLst>
                  <a:ext uri="{FF2B5EF4-FFF2-40B4-BE49-F238E27FC236}">
                    <a16:creationId xmlns:a16="http://schemas.microsoft.com/office/drawing/2014/main" id="{AE924C8D-0027-4C44-AE10-B957BBDAFD88}"/>
                  </a:ext>
                </a:extLst>
              </p:cNvPr>
              <p:cNvSpPr/>
              <p:nvPr/>
            </p:nvSpPr>
            <p:spPr>
              <a:xfrm>
                <a:off x="3434102" y="3467240"/>
                <a:ext cx="452367"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42" name="Rechteck 41">
                <a:extLst>
                  <a:ext uri="{FF2B5EF4-FFF2-40B4-BE49-F238E27FC236}">
                    <a16:creationId xmlns:a16="http://schemas.microsoft.com/office/drawing/2014/main" id="{AE924C8D-0027-4C44-AE10-B957BBDAFD88}"/>
                  </a:ext>
                </a:extLst>
              </p:cNvPr>
              <p:cNvSpPr>
                <a:spLocks noRot="1" noChangeAspect="1" noMove="1" noResize="1" noEditPoints="1" noAdjustHandles="1" noChangeArrowheads="1" noChangeShapeType="1" noTextEdit="1"/>
              </p:cNvSpPr>
              <p:nvPr/>
            </p:nvSpPr>
            <p:spPr>
              <a:xfrm>
                <a:off x="3434102" y="3467240"/>
                <a:ext cx="452367" cy="461665"/>
              </a:xfrm>
              <a:prstGeom prst="rect">
                <a:avLst/>
              </a:prstGeom>
              <a:blipFill>
                <a:blip r:embed="rId9"/>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43" name="Rechteck 42">
                <a:extLst>
                  <a:ext uri="{FF2B5EF4-FFF2-40B4-BE49-F238E27FC236}">
                    <a16:creationId xmlns:a16="http://schemas.microsoft.com/office/drawing/2014/main" id="{C520EE50-29C7-489F-ACEF-16A0C0008B38}"/>
                  </a:ext>
                </a:extLst>
              </p:cNvPr>
              <p:cNvSpPr/>
              <p:nvPr/>
            </p:nvSpPr>
            <p:spPr>
              <a:xfrm>
                <a:off x="4237739" y="373128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43" name="Rechteck 42">
                <a:extLst>
                  <a:ext uri="{FF2B5EF4-FFF2-40B4-BE49-F238E27FC236}">
                    <a16:creationId xmlns:a16="http://schemas.microsoft.com/office/drawing/2014/main" id="{C520EE50-29C7-489F-ACEF-16A0C0008B38}"/>
                  </a:ext>
                </a:extLst>
              </p:cNvPr>
              <p:cNvSpPr>
                <a:spLocks noRot="1" noChangeAspect="1" noMove="1" noResize="1" noEditPoints="1" noAdjustHandles="1" noChangeArrowheads="1" noChangeShapeType="1" noTextEdit="1"/>
              </p:cNvSpPr>
              <p:nvPr/>
            </p:nvSpPr>
            <p:spPr>
              <a:xfrm>
                <a:off x="4237739" y="3731282"/>
                <a:ext cx="437940" cy="461665"/>
              </a:xfrm>
              <a:prstGeom prst="rect">
                <a:avLst/>
              </a:prstGeom>
              <a:blipFill>
                <a:blip r:embed="rId1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44" name="Rechteck 43">
                <a:extLst>
                  <a:ext uri="{FF2B5EF4-FFF2-40B4-BE49-F238E27FC236}">
                    <a16:creationId xmlns:a16="http://schemas.microsoft.com/office/drawing/2014/main" id="{787AAF9B-A06A-4F1F-A970-A7796007C2AB}"/>
                  </a:ext>
                </a:extLst>
              </p:cNvPr>
              <p:cNvSpPr/>
              <p:nvPr/>
            </p:nvSpPr>
            <p:spPr>
              <a:xfrm>
                <a:off x="3458536" y="395164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44" name="Rechteck 43">
                <a:extLst>
                  <a:ext uri="{FF2B5EF4-FFF2-40B4-BE49-F238E27FC236}">
                    <a16:creationId xmlns:a16="http://schemas.microsoft.com/office/drawing/2014/main" id="{787AAF9B-A06A-4F1F-A970-A7796007C2AB}"/>
                  </a:ext>
                </a:extLst>
              </p:cNvPr>
              <p:cNvSpPr>
                <a:spLocks noRot="1" noChangeAspect="1" noMove="1" noResize="1" noEditPoints="1" noAdjustHandles="1" noChangeArrowheads="1" noChangeShapeType="1" noTextEdit="1"/>
              </p:cNvSpPr>
              <p:nvPr/>
            </p:nvSpPr>
            <p:spPr>
              <a:xfrm>
                <a:off x="3458536" y="3951645"/>
                <a:ext cx="437940" cy="461665"/>
              </a:xfrm>
              <a:prstGeom prst="rect">
                <a:avLst/>
              </a:prstGeom>
              <a:blipFill>
                <a:blip r:embed="rId11"/>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45" name="Rechteck 44">
                <a:extLst>
                  <a:ext uri="{FF2B5EF4-FFF2-40B4-BE49-F238E27FC236}">
                    <a16:creationId xmlns:a16="http://schemas.microsoft.com/office/drawing/2014/main" id="{9479C2DC-0B4D-4C0B-85C7-ED6BF01C312A}"/>
                  </a:ext>
                </a:extLst>
              </p:cNvPr>
              <p:cNvSpPr/>
              <p:nvPr/>
            </p:nvSpPr>
            <p:spPr>
              <a:xfrm>
                <a:off x="5073618" y="3960737"/>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45" name="Rechteck 44">
                <a:extLst>
                  <a:ext uri="{FF2B5EF4-FFF2-40B4-BE49-F238E27FC236}">
                    <a16:creationId xmlns:a16="http://schemas.microsoft.com/office/drawing/2014/main" id="{9479C2DC-0B4D-4C0B-85C7-ED6BF01C312A}"/>
                  </a:ext>
                </a:extLst>
              </p:cNvPr>
              <p:cNvSpPr>
                <a:spLocks noRot="1" noChangeAspect="1" noMove="1" noResize="1" noEditPoints="1" noAdjustHandles="1" noChangeArrowheads="1" noChangeShapeType="1" noTextEdit="1"/>
              </p:cNvSpPr>
              <p:nvPr/>
            </p:nvSpPr>
            <p:spPr>
              <a:xfrm>
                <a:off x="5073618" y="3960737"/>
                <a:ext cx="437940" cy="461665"/>
              </a:xfrm>
              <a:prstGeom prst="rect">
                <a:avLst/>
              </a:prstGeom>
              <a:blipFill>
                <a:blip r:embed="rId12"/>
                <a:stretch>
                  <a:fillRect l="-2778"/>
                </a:stretch>
              </a:blipFill>
            </p:spPr>
            <p:txBody>
              <a:bodyPr/>
              <a:lstStyle/>
              <a:p>
                <a:r>
                  <a:rPr lang="de-AT">
                    <a:noFill/>
                  </a:rPr>
                  <a:t> </a:t>
                </a:r>
              </a:p>
            </p:txBody>
          </p:sp>
        </mc:Fallback>
      </mc:AlternateContent>
    </p:spTree>
    <p:extLst>
      <p:ext uri="{BB962C8B-B14F-4D97-AF65-F5344CB8AC3E}">
        <p14:creationId xmlns:p14="http://schemas.microsoft.com/office/powerpoint/2010/main" val="9679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p:bldP spid="41" grpId="0" animBg="1"/>
      <p:bldP spid="42" grpId="0"/>
      <p:bldP spid="43" grpId="0"/>
      <p:bldP spid="44" grpId="0"/>
      <p:bldP spid="4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Shortest-path algorithms</a:t>
            </a:r>
            <a:endParaRPr lang="en-US" sz="2800" b="1" noProof="0" dirty="0">
              <a:latin typeface="Calibri" panose="020F0502020204030204" pitchFamily="34" charset="0"/>
              <a:cs typeface="Calibri" panose="020F0502020204030204" pitchFamily="34" charset="0"/>
            </a:endParaRPr>
          </a:p>
        </p:txBody>
      </p:sp>
      <p:sp>
        <p:nvSpPr>
          <p:cNvPr id="4" name="Textplatzhalter 2">
            <a:extLst>
              <a:ext uri="{FF2B5EF4-FFF2-40B4-BE49-F238E27FC236}">
                <a16:creationId xmlns:a16="http://schemas.microsoft.com/office/drawing/2014/main" id="{D95A1223-FAAC-4B79-909E-99096DD37757}"/>
              </a:ext>
            </a:extLst>
          </p:cNvPr>
          <p:cNvSpPr>
            <a:spLocks noGrp="1"/>
          </p:cNvSpPr>
          <p:nvPr>
            <p:ph type="body" idx="1"/>
          </p:nvPr>
        </p:nvSpPr>
        <p:spPr>
          <a:xfrm>
            <a:off x="457200" y="1276162"/>
            <a:ext cx="8229300" cy="3233694"/>
          </a:xfrm>
        </p:spPr>
        <p:txBody>
          <a:bodyPr/>
          <a:lstStyle/>
          <a:p>
            <a:pPr marL="400050" indent="-285750">
              <a:spcBef>
                <a:spcPts val="600"/>
              </a:spcBef>
              <a:spcAft>
                <a:spcPts val="600"/>
              </a:spcAft>
              <a:buFont typeface="Wingdings" panose="05000000000000000000" pitchFamily="2" charset="2"/>
              <a:buChar char="v"/>
            </a:pPr>
            <a:r>
              <a:rPr lang="de-AT" sz="1800" dirty="0" err="1">
                <a:latin typeface="Calibri" panose="020F0502020204030204" pitchFamily="34" charset="0"/>
                <a:ea typeface="Calibri" panose="020F0502020204030204" pitchFamily="34" charset="0"/>
                <a:cs typeface="Calibri" panose="020F0502020204030204" pitchFamily="34" charset="0"/>
              </a:rPr>
              <a:t>Typically</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shortest-path</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algorithms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call</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first</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initialize_single_source</a:t>
            </a:r>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de-AT" sz="1800" dirty="0" err="1">
                <a:latin typeface="Calibri" panose="020F0502020204030204" pitchFamily="34" charset="0"/>
                <a:ea typeface="Calibri" panose="020F0502020204030204" pitchFamily="34" charset="0"/>
                <a:cs typeface="Calibri" panose="020F0502020204030204" pitchFamily="34" charset="0"/>
              </a:rPr>
              <a:t>Then</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they</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repeadetly</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call</a:t>
            </a:r>
            <a:r>
              <a:rPr lang="de-AT" sz="1800" dirty="0">
                <a:latin typeface="Calibri" panose="020F0502020204030204" pitchFamily="34" charset="0"/>
                <a:ea typeface="Calibri" panose="020F0502020204030204" pitchFamily="34" charset="0"/>
                <a:cs typeface="Calibri" panose="020F0502020204030204" pitchFamily="34" charset="0"/>
              </a:rPr>
              <a:t> relax </a:t>
            </a:r>
            <a:r>
              <a:rPr lang="de-AT" sz="1800" dirty="0" err="1">
                <a:latin typeface="Calibri" panose="020F0502020204030204" pitchFamily="34" charset="0"/>
                <a:ea typeface="Calibri" panose="020F0502020204030204" pitchFamily="34" charset="0"/>
                <a:cs typeface="Calibri" panose="020F0502020204030204" pitchFamily="34" charset="0"/>
              </a:rPr>
              <a:t>method</a:t>
            </a:r>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de-AT" sz="1800" dirty="0" err="1">
                <a:latin typeface="Calibri" panose="020F0502020204030204" pitchFamily="34" charset="0"/>
                <a:ea typeface="Calibri" panose="020F0502020204030204" pitchFamily="34" charset="0"/>
                <a:cs typeface="Calibri" panose="020F0502020204030204" pitchFamily="34" charset="0"/>
              </a:rPr>
              <a:t>Moreover</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relaxation</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is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only</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means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by</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which</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shortest-path</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estimates</a:t>
            </a:r>
            <a:r>
              <a:rPr lang="de-AT" sz="1800" dirty="0">
                <a:latin typeface="Calibri" panose="020F0502020204030204" pitchFamily="34" charset="0"/>
                <a:ea typeface="Calibri" panose="020F0502020204030204" pitchFamily="34" charset="0"/>
                <a:cs typeface="Calibri" panose="020F0502020204030204" pitchFamily="34" charset="0"/>
              </a:rPr>
              <a:t> and </a:t>
            </a:r>
            <a:r>
              <a:rPr lang="de-AT" sz="1800" dirty="0" err="1">
                <a:latin typeface="Calibri" panose="020F0502020204030204" pitchFamily="34" charset="0"/>
                <a:ea typeface="Calibri" panose="020F0502020204030204" pitchFamily="34" charset="0"/>
                <a:cs typeface="Calibri" panose="020F0502020204030204" pitchFamily="34" charset="0"/>
              </a:rPr>
              <a:t>parents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change</a:t>
            </a:r>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de-AT" sz="1800" dirty="0">
                <a:latin typeface="Calibri" panose="020F0502020204030204" pitchFamily="34" charset="0"/>
                <a:ea typeface="Calibri" panose="020F0502020204030204" pitchFamily="34" charset="0"/>
                <a:cs typeface="Calibri" panose="020F0502020204030204" pitchFamily="34" charset="0"/>
              </a:rPr>
              <a:t>The </a:t>
            </a:r>
            <a:r>
              <a:rPr lang="de-AT" sz="1800" dirty="0" err="1">
                <a:latin typeface="Calibri" panose="020F0502020204030204" pitchFamily="34" charset="0"/>
                <a:ea typeface="Calibri" panose="020F0502020204030204" pitchFamily="34" charset="0"/>
                <a:cs typeface="Calibri" panose="020F0502020204030204" pitchFamily="34" charset="0"/>
              </a:rPr>
              <a:t>algorithms</a:t>
            </a:r>
            <a:r>
              <a:rPr lang="de-AT" sz="1800" dirty="0">
                <a:latin typeface="Calibri" panose="020F0502020204030204" pitchFamily="34" charset="0"/>
                <a:ea typeface="Calibri" panose="020F0502020204030204" pitchFamily="34" charset="0"/>
                <a:cs typeface="Calibri" panose="020F0502020204030204" pitchFamily="34" charset="0"/>
              </a:rPr>
              <a:t> just </a:t>
            </a:r>
            <a:r>
              <a:rPr lang="de-AT" sz="1800" dirty="0" err="1">
                <a:latin typeface="Calibri" panose="020F0502020204030204" pitchFamily="34" charset="0"/>
                <a:ea typeface="Calibri" panose="020F0502020204030204" pitchFamily="34" charset="0"/>
                <a:cs typeface="Calibri" panose="020F0502020204030204" pitchFamily="34" charset="0"/>
              </a:rPr>
              <a:t>differ</a:t>
            </a:r>
            <a:r>
              <a:rPr lang="de-AT" sz="1800" dirty="0">
                <a:latin typeface="Calibri" panose="020F0502020204030204" pitchFamily="34" charset="0"/>
                <a:ea typeface="Calibri" panose="020F0502020204030204" pitchFamily="34" charset="0"/>
                <a:cs typeface="Calibri" panose="020F0502020204030204" pitchFamily="34" charset="0"/>
              </a:rPr>
              <a:t> in:</a:t>
            </a:r>
          </a:p>
          <a:p>
            <a:pPr marL="857250" lvl="1" indent="-285750">
              <a:spcBef>
                <a:spcPts val="600"/>
              </a:spcBef>
              <a:spcAft>
                <a:spcPts val="600"/>
              </a:spcAft>
              <a:buFont typeface="Wingdings" panose="05000000000000000000" pitchFamily="2" charset="2"/>
              <a:buChar char="v"/>
            </a:pPr>
            <a:r>
              <a:rPr lang="de-AT" sz="1800" dirty="0" err="1">
                <a:latin typeface="Calibri" panose="020F0502020204030204" pitchFamily="34" charset="0"/>
                <a:ea typeface="Calibri" panose="020F0502020204030204" pitchFamily="34" charset="0"/>
                <a:cs typeface="Calibri" panose="020F0502020204030204" pitchFamily="34" charset="0"/>
              </a:rPr>
              <a:t>How</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many</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times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they</a:t>
            </a:r>
            <a:r>
              <a:rPr lang="de-AT" sz="1800" dirty="0">
                <a:latin typeface="Calibri" panose="020F0502020204030204" pitchFamily="34" charset="0"/>
                <a:ea typeface="Calibri" panose="020F0502020204030204" pitchFamily="34" charset="0"/>
                <a:cs typeface="Calibri" panose="020F0502020204030204" pitchFamily="34" charset="0"/>
              </a:rPr>
              <a:t> relax </a:t>
            </a:r>
            <a:r>
              <a:rPr lang="de-AT" sz="1800" dirty="0" err="1">
                <a:latin typeface="Calibri" panose="020F0502020204030204" pitchFamily="34" charset="0"/>
                <a:ea typeface="Calibri" panose="020F0502020204030204" pitchFamily="34" charset="0"/>
                <a:cs typeface="Calibri" panose="020F0502020204030204" pitchFamily="34" charset="0"/>
              </a:rPr>
              <a:t>each</a:t>
            </a:r>
            <a:r>
              <a:rPr lang="de-AT" sz="1800" dirty="0">
                <a:latin typeface="Calibri" panose="020F0502020204030204" pitchFamily="34" charset="0"/>
                <a:ea typeface="Calibri" panose="020F0502020204030204" pitchFamily="34" charset="0"/>
                <a:cs typeface="Calibri" panose="020F0502020204030204" pitchFamily="34" charset="0"/>
              </a:rPr>
              <a:t> link</a:t>
            </a:r>
          </a:p>
          <a:p>
            <a:pPr marL="857250" lvl="1" indent="-285750">
              <a:spcBef>
                <a:spcPts val="600"/>
              </a:spcBef>
              <a:spcAft>
                <a:spcPts val="600"/>
              </a:spcAft>
              <a:buFont typeface="Wingdings" panose="05000000000000000000" pitchFamily="2" charset="2"/>
              <a:buChar char="v"/>
            </a:pPr>
            <a:r>
              <a:rPr lang="de-AT" sz="1800" dirty="0">
                <a:latin typeface="Calibri" panose="020F0502020204030204" pitchFamily="34" charset="0"/>
                <a:ea typeface="Calibri" panose="020F0502020204030204" pitchFamily="34" charset="0"/>
                <a:cs typeface="Calibri" panose="020F0502020204030204" pitchFamily="34" charset="0"/>
              </a:rPr>
              <a:t>Order in </a:t>
            </a:r>
            <a:r>
              <a:rPr lang="de-AT" sz="1800" dirty="0" err="1">
                <a:latin typeface="Calibri" panose="020F0502020204030204" pitchFamily="34" charset="0"/>
                <a:ea typeface="Calibri" panose="020F0502020204030204" pitchFamily="34" charset="0"/>
                <a:cs typeface="Calibri" panose="020F0502020204030204" pitchFamily="34" charset="0"/>
              </a:rPr>
              <a:t>which</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they</a:t>
            </a:r>
            <a:r>
              <a:rPr lang="de-AT" sz="1800" dirty="0">
                <a:latin typeface="Calibri" panose="020F0502020204030204" pitchFamily="34" charset="0"/>
                <a:ea typeface="Calibri" panose="020F0502020204030204" pitchFamily="34" charset="0"/>
                <a:cs typeface="Calibri" panose="020F0502020204030204" pitchFamily="34" charset="0"/>
              </a:rPr>
              <a:t> relax links</a:t>
            </a:r>
            <a:endParaRPr lang="en-US" sz="18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8833371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7" name="Google Shape;87;p2"/>
          <p:cNvSpPr txBox="1">
            <a:spLocks noGrp="1"/>
          </p:cNvSpPr>
          <p:nvPr>
            <p:ph type="body" idx="1"/>
          </p:nvPr>
        </p:nvSpPr>
        <p:spPr>
          <a:xfrm>
            <a:off x="457200" y="1606216"/>
            <a:ext cx="8229600" cy="1717429"/>
          </a:xfrm>
          <a:prstGeom prst="rect">
            <a:avLst/>
          </a:prstGeom>
          <a:noFill/>
          <a:ln>
            <a:noFill/>
          </a:ln>
        </p:spPr>
        <p:txBody>
          <a:bodyPr spcFirstLastPara="1" wrap="square" lIns="91425" tIns="91425" rIns="91425" bIns="91425" anchor="t" anchorCtr="0">
            <a:noAutofit/>
          </a:bodyPr>
          <a:lstStyle/>
          <a:p>
            <a:pPr marL="0" indent="0">
              <a:spcBef>
                <a:spcPts val="640"/>
              </a:spcBef>
            </a:pPr>
            <a:endParaRPr lang="en-US" sz="1800" noProof="0" dirty="0">
              <a:latin typeface="Calibri" panose="020F0502020204030204" pitchFamily="34" charset="0"/>
              <a:cs typeface="Calibri" panose="020F0502020204030204" pitchFamily="34" charset="0"/>
            </a:endParaRPr>
          </a:p>
          <a:p>
            <a:pPr marL="0" indent="0">
              <a:spcBef>
                <a:spcPts val="640"/>
              </a:spcBef>
            </a:pPr>
            <a:endParaRPr lang="en-US" sz="1800" noProof="0" dirty="0">
              <a:latin typeface="Calibri" panose="020F0502020204030204" pitchFamily="34" charset="0"/>
              <a:cs typeface="Calibri" panose="020F0502020204030204" pitchFamily="34" charset="0"/>
            </a:endParaRPr>
          </a:p>
        </p:txBody>
      </p:sp>
      <p:sp>
        <p:nvSpPr>
          <p:cNvPr id="3" name="Titel 2">
            <a:extLst>
              <a:ext uri="{FF2B5EF4-FFF2-40B4-BE49-F238E27FC236}">
                <a16:creationId xmlns:a16="http://schemas.microsoft.com/office/drawing/2014/main" id="{E91C8A42-093C-4664-A394-225128BADCD0}"/>
              </a:ext>
            </a:extLst>
          </p:cNvPr>
          <p:cNvSpPr>
            <a:spLocks noGrp="1"/>
          </p:cNvSpPr>
          <p:nvPr>
            <p:ph type="title"/>
          </p:nvPr>
        </p:nvSpPr>
        <p:spPr>
          <a:xfrm>
            <a:off x="457200" y="2856600"/>
            <a:ext cx="8229300" cy="1144800"/>
          </a:xfrm>
        </p:spPr>
        <p:txBody>
          <a:bodyPr/>
          <a:lstStyle/>
          <a:p>
            <a:pPr algn="ctr"/>
            <a:r>
              <a:rPr lang="en-US" sz="4400" b="1" noProof="0" dirty="0">
                <a:latin typeface="Calibri" panose="020F0502020204030204" pitchFamily="34" charset="0"/>
                <a:cs typeface="Calibri" panose="020F0502020204030204" pitchFamily="34" charset="0"/>
              </a:rPr>
              <a:t>Dijkstra’s algorithm</a:t>
            </a:r>
            <a:endParaRPr lang="en-US" sz="4400" b="1" noProof="0" dirty="0"/>
          </a:p>
        </p:txBody>
      </p:sp>
    </p:spTree>
    <p:extLst>
      <p:ext uri="{BB962C8B-B14F-4D97-AF65-F5344CB8AC3E}">
        <p14:creationId xmlns:p14="http://schemas.microsoft.com/office/powerpoint/2010/main" val="17685605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Dijkstra’s algorithm</a:t>
            </a:r>
            <a:endParaRPr lang="en-US" sz="2800" b="1" noProof="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 name="Textplatzhalter 2">
                <a:extLst>
                  <a:ext uri="{FF2B5EF4-FFF2-40B4-BE49-F238E27FC236}">
                    <a16:creationId xmlns:a16="http://schemas.microsoft.com/office/drawing/2014/main" id="{D95A1223-FAAC-4B79-909E-99096DD37757}"/>
                  </a:ext>
                </a:extLst>
              </p:cNvPr>
              <p:cNvSpPr>
                <a:spLocks noGrp="1"/>
              </p:cNvSpPr>
              <p:nvPr>
                <p:ph type="body" idx="1"/>
              </p:nvPr>
            </p:nvSpPr>
            <p:spPr>
              <a:xfrm>
                <a:off x="457200" y="1276161"/>
                <a:ext cx="8229300" cy="4068195"/>
              </a:xfrm>
            </p:spPr>
            <p:txBody>
              <a:bodyPr/>
              <a:lstStyle/>
              <a:p>
                <a:pPr marL="400050" indent="-285750">
                  <a:spcBef>
                    <a:spcPts val="600"/>
                  </a:spcBef>
                  <a:spcAft>
                    <a:spcPts val="600"/>
                  </a:spcAft>
                  <a:buFont typeface="Wingdings" panose="05000000000000000000" pitchFamily="2" charset="2"/>
                  <a:buChar char="v"/>
                </a:pPr>
                <a:r>
                  <a:rPr lang="de-AT" sz="1800" dirty="0">
                    <a:latin typeface="Calibri" panose="020F0502020204030204" pitchFamily="34" charset="0"/>
                    <a:ea typeface="Calibri" panose="020F0502020204030204" pitchFamily="34" charset="0"/>
                    <a:cs typeface="Calibri" panose="020F0502020204030204" pitchFamily="34" charset="0"/>
                  </a:rPr>
                  <a:t>Dijsktra‘s </a:t>
                </a:r>
                <a:r>
                  <a:rPr lang="de-AT" sz="1800" dirty="0" err="1">
                    <a:latin typeface="Calibri" panose="020F0502020204030204" pitchFamily="34" charset="0"/>
                    <a:ea typeface="Calibri" panose="020F0502020204030204" pitchFamily="34" charset="0"/>
                    <a:cs typeface="Calibri" panose="020F0502020204030204" pitchFamily="34" charset="0"/>
                  </a:rPr>
                  <a:t>algorithm</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solves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the</a:t>
                </a:r>
                <a:r>
                  <a:rPr lang="de-AT" sz="1800" dirty="0">
                    <a:latin typeface="Calibri" panose="020F0502020204030204" pitchFamily="34" charset="0"/>
                    <a:ea typeface="Calibri" panose="020F0502020204030204" pitchFamily="34" charset="0"/>
                    <a:cs typeface="Calibri" panose="020F0502020204030204" pitchFamily="34" charset="0"/>
                  </a:rPr>
                  <a:t> single-source </a:t>
                </a:r>
                <a:r>
                  <a:rPr lang="de-AT" sz="1800" dirty="0" err="1">
                    <a:latin typeface="Calibri" panose="020F0502020204030204" pitchFamily="34" charset="0"/>
                    <a:ea typeface="Calibri" panose="020F0502020204030204" pitchFamily="34" charset="0"/>
                    <a:cs typeface="Calibri" panose="020F0502020204030204" pitchFamily="34" charset="0"/>
                  </a:rPr>
                  <a:t>shortest</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path</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problem</a:t>
                </a:r>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de-AT" sz="1800" dirty="0">
                    <a:latin typeface="Calibri" panose="020F0502020204030204" pitchFamily="34" charset="0"/>
                    <a:ea typeface="Calibri" panose="020F0502020204030204" pitchFamily="34" charset="0"/>
                    <a:cs typeface="Calibri" panose="020F0502020204030204" pitchFamily="34" charset="0"/>
                  </a:rPr>
                  <a:t>The </a:t>
                </a:r>
                <a:r>
                  <a:rPr lang="de-AT" sz="1800" dirty="0" err="1">
                    <a:latin typeface="Calibri" panose="020F0502020204030204" pitchFamily="34" charset="0"/>
                    <a:ea typeface="Calibri" panose="020F0502020204030204" pitchFamily="34" charset="0"/>
                    <a:cs typeface="Calibri" panose="020F0502020204030204" pitchFamily="34" charset="0"/>
                  </a:rPr>
                  <a:t>weights</a:t>
                </a:r>
                <a:r>
                  <a:rPr lang="de-AT" sz="1800" dirty="0">
                    <a:latin typeface="Calibri" panose="020F0502020204030204" pitchFamily="34" charset="0"/>
                    <a:ea typeface="Calibri" panose="020F0502020204030204" pitchFamily="34" charset="0"/>
                    <a:cs typeface="Calibri" panose="020F0502020204030204" pitchFamily="34" charset="0"/>
                  </a:rPr>
                  <a:t> must </a:t>
                </a:r>
                <a:r>
                  <a:rPr lang="de-AT" sz="1800" dirty="0" err="1">
                    <a:latin typeface="Calibri" panose="020F0502020204030204" pitchFamily="34" charset="0"/>
                    <a:ea typeface="Calibri" panose="020F0502020204030204" pitchFamily="34" charset="0"/>
                    <a:cs typeface="Calibri" panose="020F0502020204030204" pitchFamily="34" charset="0"/>
                  </a:rPr>
                  <a:t>be</a:t>
                </a:r>
                <a:r>
                  <a:rPr lang="de-AT" sz="1800" dirty="0">
                    <a:latin typeface="Calibri" panose="020F0502020204030204" pitchFamily="34" charset="0"/>
                    <a:ea typeface="Calibri" panose="020F0502020204030204" pitchFamily="34" charset="0"/>
                    <a:cs typeface="Calibri" panose="020F0502020204030204" pitchFamily="34" charset="0"/>
                  </a:rPr>
                  <a:t> non-negative</a:t>
                </a: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The algorithm maintains a set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𝑆</m:t>
                    </m:r>
                  </m:oMath>
                </a14:m>
                <a:r>
                  <a:rPr lang="en-US" sz="1800" dirty="0">
                    <a:latin typeface="Calibri" panose="020F0502020204030204" pitchFamily="34" charset="0"/>
                    <a:ea typeface="Calibri" panose="020F0502020204030204" pitchFamily="34" charset="0"/>
                    <a:cs typeface="Calibri" panose="020F0502020204030204" pitchFamily="34" charset="0"/>
                  </a:rPr>
                  <a:t> of nodes whose final path weights have been already determined</a:t>
                </a: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Hence, for all nodes </a:t>
                </a:r>
                <a14:m>
                  <m:oMath xmlns:m="http://schemas.openxmlformats.org/officeDocument/2006/math">
                    <m:r>
                      <a:rPr lang="de-AT" sz="1800" b="0" i="1" smtClean="0">
                        <a:latin typeface="Cambria Math" panose="02040503050406030204" pitchFamily="18" charset="0"/>
                        <a:ea typeface="Calibri" panose="020F0502020204030204" pitchFamily="34" charset="0"/>
                        <a:cs typeface="Calibri" panose="020F0502020204030204" pitchFamily="34" charset="0"/>
                      </a:rPr>
                      <m:t>𝑣</m:t>
                    </m:r>
                    <m:r>
                      <a:rPr lang="de-AT" sz="1800" b="0" i="1" smtClean="0">
                        <a:latin typeface="Cambria Math" panose="02040503050406030204" pitchFamily="18" charset="0"/>
                        <a:ea typeface="Cambria Math" panose="02040503050406030204" pitchFamily="18" charset="0"/>
                        <a:cs typeface="Calibri" panose="020F0502020204030204" pitchFamily="34" charset="0"/>
                      </a:rPr>
                      <m:t>∈</m:t>
                    </m:r>
                    <m:r>
                      <a:rPr lang="de-AT" sz="1800" b="0" i="1" smtClean="0">
                        <a:latin typeface="Cambria Math" panose="02040503050406030204" pitchFamily="18" charset="0"/>
                        <a:ea typeface="Cambria Math" panose="02040503050406030204" pitchFamily="18" charset="0"/>
                        <a:cs typeface="Calibri" panose="020F0502020204030204" pitchFamily="34" charset="0"/>
                      </a:rPr>
                      <m:t>𝑆</m:t>
                    </m:r>
                  </m:oMath>
                </a14:m>
                <a:r>
                  <a:rPr lang="en-US" sz="1800" dirty="0">
                    <a:latin typeface="Calibri" panose="020F0502020204030204" pitchFamily="34" charset="0"/>
                    <a:ea typeface="Calibri" panose="020F0502020204030204" pitchFamily="34" charset="0"/>
                    <a:cs typeface="Calibri" panose="020F0502020204030204" pitchFamily="34" charset="0"/>
                  </a:rPr>
                  <a:t>, we have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𝑑</m:t>
                    </m:r>
                    <m:d>
                      <m:dPr>
                        <m:begChr m:val="["/>
                        <m:endChr m:val="]"/>
                        <m:ctrlPr>
                          <a:rPr lang="en-US" sz="1800" i="1" dirty="0" smtClean="0">
                            <a:latin typeface="Cambria Math" panose="02040503050406030204" pitchFamily="18" charset="0"/>
                            <a:ea typeface="Calibri" panose="020F0502020204030204" pitchFamily="34" charset="0"/>
                            <a:cs typeface="Calibri" panose="020F0502020204030204" pitchFamily="34" charset="0"/>
                          </a:rPr>
                        </m:ctrlPr>
                      </m:dPr>
                      <m:e>
                        <m:r>
                          <a:rPr lang="de-AT" sz="1800" b="0" i="1" dirty="0" smtClean="0">
                            <a:latin typeface="Cambria Math" panose="02040503050406030204" pitchFamily="18" charset="0"/>
                            <a:ea typeface="Calibri" panose="020F0502020204030204" pitchFamily="34" charset="0"/>
                            <a:cs typeface="Calibri" panose="020F0502020204030204" pitchFamily="34" charset="0"/>
                          </a:rPr>
                          <m:t>𝑣</m:t>
                        </m:r>
                      </m:e>
                    </m:d>
                    <m:r>
                      <a:rPr lang="de-AT" sz="1800" b="0" i="1" dirty="0" smtClean="0">
                        <a:latin typeface="Cambria Math" panose="02040503050406030204" pitchFamily="18" charset="0"/>
                        <a:ea typeface="Calibri" panose="020F0502020204030204" pitchFamily="34" charset="0"/>
                        <a:cs typeface="Calibri" panose="020F0502020204030204" pitchFamily="34" charset="0"/>
                      </a:rPr>
                      <m:t>= </m:t>
                    </m:r>
                    <m:r>
                      <a:rPr lang="de-AT" sz="1800" b="0" i="1" dirty="0" smtClean="0">
                        <a:latin typeface="Cambria Math" panose="02040503050406030204" pitchFamily="18" charset="0"/>
                        <a:ea typeface="Cambria Math" panose="02040503050406030204" pitchFamily="18" charset="0"/>
                        <a:cs typeface="Calibri" panose="020F0502020204030204" pitchFamily="34" charset="0"/>
                      </a:rPr>
                      <m:t>𝛿</m:t>
                    </m:r>
                    <m:r>
                      <a:rPr lang="de-AT" sz="1800" b="0" i="1" dirty="0" smtClean="0">
                        <a:latin typeface="Cambria Math" panose="02040503050406030204" pitchFamily="18" charset="0"/>
                        <a:ea typeface="Cambria Math" panose="02040503050406030204" pitchFamily="18" charset="0"/>
                        <a:cs typeface="Calibri" panose="020F0502020204030204" pitchFamily="34" charset="0"/>
                      </a:rPr>
                      <m:t>(</m:t>
                    </m:r>
                    <m:r>
                      <a:rPr lang="de-AT" sz="1800" b="0" i="1" dirty="0" smtClean="0">
                        <a:latin typeface="Cambria Math" panose="02040503050406030204" pitchFamily="18" charset="0"/>
                        <a:ea typeface="Cambria Math" panose="02040503050406030204" pitchFamily="18" charset="0"/>
                        <a:cs typeface="Calibri" panose="020F0502020204030204" pitchFamily="34" charset="0"/>
                      </a:rPr>
                      <m:t>𝑠</m:t>
                    </m:r>
                    <m:r>
                      <a:rPr lang="de-AT" sz="1800" b="0" i="1" dirty="0" smtClean="0">
                        <a:latin typeface="Cambria Math" panose="02040503050406030204" pitchFamily="18" charset="0"/>
                        <a:ea typeface="Cambria Math" panose="02040503050406030204" pitchFamily="18" charset="0"/>
                        <a:cs typeface="Calibri" panose="020F0502020204030204" pitchFamily="34" charset="0"/>
                      </a:rPr>
                      <m:t>, </m:t>
                    </m:r>
                    <m:r>
                      <a:rPr lang="de-AT" sz="1800" b="0" i="1" dirty="0" smtClean="0">
                        <a:latin typeface="Cambria Math" panose="02040503050406030204" pitchFamily="18" charset="0"/>
                        <a:ea typeface="Cambria Math" panose="02040503050406030204" pitchFamily="18" charset="0"/>
                        <a:cs typeface="Calibri" panose="020F0502020204030204" pitchFamily="34" charset="0"/>
                      </a:rPr>
                      <m:t>𝑣</m:t>
                    </m:r>
                    <m:r>
                      <a:rPr lang="de-AT" sz="1800" b="0" i="1" dirty="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The algorithm repeatedly selects the node </a:t>
                </a:r>
                <a14:m>
                  <m:oMath xmlns:m="http://schemas.openxmlformats.org/officeDocument/2006/math">
                    <m:r>
                      <a:rPr lang="de-AT" sz="1800" b="0" i="1" smtClean="0">
                        <a:latin typeface="Cambria Math" panose="02040503050406030204" pitchFamily="18" charset="0"/>
                        <a:ea typeface="Calibri" panose="020F0502020204030204" pitchFamily="34" charset="0"/>
                        <a:cs typeface="Calibri" panose="020F0502020204030204" pitchFamily="34" charset="0"/>
                      </a:rPr>
                      <m:t>𝑢</m:t>
                    </m:r>
                    <m:r>
                      <a:rPr lang="de-AT" sz="1800" b="0" i="1" smtClean="0">
                        <a:latin typeface="Cambria Math" panose="02040503050406030204" pitchFamily="18" charset="0"/>
                        <a:ea typeface="Calibri" panose="020F0502020204030204" pitchFamily="34" charset="0"/>
                        <a:cs typeface="Calibri" panose="020F0502020204030204" pitchFamily="34" charset="0"/>
                      </a:rPr>
                      <m:t> ∈</m:t>
                    </m:r>
                    <m:r>
                      <a:rPr lang="de-AT" sz="1800" b="0" i="1" smtClean="0">
                        <a:latin typeface="Cambria Math" panose="02040503050406030204" pitchFamily="18" charset="0"/>
                        <a:ea typeface="Cambria Math" panose="02040503050406030204" pitchFamily="18" charset="0"/>
                        <a:cs typeface="Calibri" panose="020F0502020204030204" pitchFamily="34" charset="0"/>
                      </a:rPr>
                      <m:t>𝑉</m:t>
                    </m:r>
                    <m:r>
                      <a:rPr lang="de-AT" sz="1800" b="0" i="1" smtClean="0">
                        <a:latin typeface="Cambria Math" panose="02040503050406030204" pitchFamily="18" charset="0"/>
                        <a:ea typeface="Cambria Math" panose="02040503050406030204" pitchFamily="18" charset="0"/>
                        <a:cs typeface="Calibri" panose="020F0502020204030204" pitchFamily="34" charset="0"/>
                      </a:rPr>
                      <m:t>−</m:t>
                    </m:r>
                    <m:r>
                      <a:rPr lang="de-AT" sz="1800" b="0" i="1" smtClean="0">
                        <a:latin typeface="Cambria Math" panose="02040503050406030204" pitchFamily="18" charset="0"/>
                        <a:ea typeface="Cambria Math" panose="02040503050406030204" pitchFamily="18" charset="0"/>
                        <a:cs typeface="Calibri" panose="020F0502020204030204" pitchFamily="34" charset="0"/>
                      </a:rPr>
                      <m:t>𝑆</m:t>
                    </m:r>
                  </m:oMath>
                </a14:m>
                <a:r>
                  <a:rPr lang="en-US" sz="1800" dirty="0">
                    <a:latin typeface="Calibri" panose="020F0502020204030204" pitchFamily="34" charset="0"/>
                    <a:ea typeface="Calibri" panose="020F0502020204030204" pitchFamily="34" charset="0"/>
                    <a:cs typeface="Calibri" panose="020F0502020204030204" pitchFamily="34" charset="0"/>
                  </a:rPr>
                  <a:t> with the minimum shortest-path estimate</a:t>
                </a:r>
              </a:p>
              <a:p>
                <a:pPr marL="857250" lvl="1"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It inserts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oMath>
                </a14:m>
                <a:r>
                  <a:rPr lang="en-US" sz="1800" dirty="0">
                    <a:latin typeface="Calibri" panose="020F0502020204030204" pitchFamily="34" charset="0"/>
                    <a:ea typeface="Calibri" panose="020F0502020204030204" pitchFamily="34" charset="0"/>
                    <a:cs typeface="Calibri" panose="020F0502020204030204" pitchFamily="34" charset="0"/>
                  </a:rPr>
                  <a:t>into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𝑆</m:t>
                    </m:r>
                  </m:oMath>
                </a14:m>
                <a:endParaRPr lang="de-AT" sz="1800" dirty="0">
                  <a:latin typeface="Calibri" panose="020F0502020204030204" pitchFamily="34" charset="0"/>
                  <a:ea typeface="Calibri" panose="020F0502020204030204" pitchFamily="34" charset="0"/>
                  <a:cs typeface="Calibri" panose="020F0502020204030204" pitchFamily="34" charset="0"/>
                </a:endParaRPr>
              </a:p>
              <a:p>
                <a:pPr marL="857250" lvl="1"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Relaxes all links leaving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𝑢</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4" name="Textplatzhalter 2">
                <a:extLst>
                  <a:ext uri="{FF2B5EF4-FFF2-40B4-BE49-F238E27FC236}">
                    <a16:creationId xmlns:a16="http://schemas.microsoft.com/office/drawing/2014/main" id="{D95A1223-FAAC-4B79-909E-99096DD37757}"/>
                  </a:ext>
                </a:extLst>
              </p:cNvPr>
              <p:cNvSpPr>
                <a:spLocks noGrp="1" noRot="1" noChangeAspect="1" noMove="1" noResize="1" noEditPoints="1" noAdjustHandles="1" noChangeArrowheads="1" noChangeShapeType="1" noTextEdit="1"/>
              </p:cNvSpPr>
              <p:nvPr>
                <p:ph type="body" idx="1"/>
              </p:nvPr>
            </p:nvSpPr>
            <p:spPr>
              <a:xfrm>
                <a:off x="457200" y="1276161"/>
                <a:ext cx="8229300" cy="4068195"/>
              </a:xfrm>
              <a:blipFill>
                <a:blip r:embed="rId3"/>
                <a:stretch>
                  <a:fillRect/>
                </a:stretch>
              </a:blipFill>
            </p:spPr>
            <p:txBody>
              <a:bodyPr/>
              <a:lstStyle/>
              <a:p>
                <a:r>
                  <a:rPr lang="de-AT">
                    <a:noFill/>
                  </a:rPr>
                  <a:t> </a:t>
                </a:r>
              </a:p>
            </p:txBody>
          </p:sp>
        </mc:Fallback>
      </mc:AlternateContent>
    </p:spTree>
    <p:extLst>
      <p:ext uri="{BB962C8B-B14F-4D97-AF65-F5344CB8AC3E}">
        <p14:creationId xmlns:p14="http://schemas.microsoft.com/office/powerpoint/2010/main" val="38580772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Pseudocode for Dijkstra’s algorithm</a:t>
            </a:r>
            <a:endParaRPr lang="en-US" sz="2800" b="1" noProof="0" dirty="0">
              <a:latin typeface="Calibri" panose="020F0502020204030204" pitchFamily="34" charset="0"/>
              <a:cs typeface="Calibri" panose="020F0502020204030204" pitchFamily="34" charset="0"/>
            </a:endParaRPr>
          </a:p>
        </p:txBody>
      </p:sp>
      <p:sp>
        <p:nvSpPr>
          <p:cNvPr id="6" name="Rechteck 5">
            <a:extLst>
              <a:ext uri="{FF2B5EF4-FFF2-40B4-BE49-F238E27FC236}">
                <a16:creationId xmlns:a16="http://schemas.microsoft.com/office/drawing/2014/main" id="{1ACE490B-5DE7-4C52-AD67-54FC08A17550}"/>
              </a:ext>
            </a:extLst>
          </p:cNvPr>
          <p:cNvSpPr/>
          <p:nvPr/>
        </p:nvSpPr>
        <p:spPr>
          <a:xfrm>
            <a:off x="654090" y="1740023"/>
            <a:ext cx="7835519" cy="2441359"/>
          </a:xfrm>
          <a:prstGeom prst="rect">
            <a:avLst/>
          </a:prstGeom>
          <a:solidFill>
            <a:srgbClr val="DAE3F3"/>
          </a:solidFill>
          <a:ln w="36720">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r>
              <a:rPr lang="en-US" sz="1600" spc="-1" dirty="0" err="1">
                <a:solidFill>
                  <a:srgbClr val="0F0F0F"/>
                </a:solidFill>
                <a:latin typeface="Consolas" panose="020B0609020204030204" pitchFamily="49" charset="0"/>
              </a:rPr>
              <a:t>dijkstra</a:t>
            </a:r>
            <a:r>
              <a:rPr lang="en-US" sz="1600" spc="-1" dirty="0">
                <a:solidFill>
                  <a:srgbClr val="0F0F0F"/>
                </a:solidFill>
                <a:latin typeface="Consolas" panose="020B0609020204030204" pitchFamily="49" charset="0"/>
              </a:rPr>
              <a:t>(g, w, s)</a:t>
            </a:r>
          </a:p>
          <a:p>
            <a:r>
              <a:rPr lang="en-US" sz="1600" spc="-1" dirty="0">
                <a:solidFill>
                  <a:srgbClr val="0F0F0F"/>
                </a:solidFill>
                <a:latin typeface="Consolas" panose="020B0609020204030204" pitchFamily="49" charset="0"/>
              </a:rPr>
              <a:t>    </a:t>
            </a:r>
            <a:r>
              <a:rPr lang="en-US" sz="1600" spc="-1" dirty="0" err="1">
                <a:solidFill>
                  <a:srgbClr val="0F0F0F"/>
                </a:solidFill>
                <a:latin typeface="Consolas" panose="020B0609020204030204" pitchFamily="49" charset="0"/>
              </a:rPr>
              <a:t>initialize_single_source</a:t>
            </a:r>
            <a:r>
              <a:rPr lang="en-US" sz="1600" spc="-1" dirty="0">
                <a:solidFill>
                  <a:srgbClr val="0F0F0F"/>
                </a:solidFill>
                <a:latin typeface="Consolas" panose="020B0609020204030204" pitchFamily="49" charset="0"/>
              </a:rPr>
              <a:t>(g, s)</a:t>
            </a:r>
          </a:p>
          <a:p>
            <a:r>
              <a:rPr lang="en-US" sz="1600" spc="-1" dirty="0">
                <a:solidFill>
                  <a:srgbClr val="0F0F0F"/>
                </a:solidFill>
                <a:latin typeface="Consolas" panose="020B0609020204030204" pitchFamily="49" charset="0"/>
              </a:rPr>
              <a:t>    S = set()</a:t>
            </a:r>
          </a:p>
          <a:p>
            <a:r>
              <a:rPr lang="en-US" sz="1600" spc="-1" dirty="0">
                <a:solidFill>
                  <a:srgbClr val="0F0F0F"/>
                </a:solidFill>
                <a:latin typeface="Consolas" panose="020B0609020204030204" pitchFamily="49" charset="0"/>
              </a:rPr>
              <a:t>    </a:t>
            </a:r>
            <a:r>
              <a:rPr lang="en-US" sz="1600" spc="-1" dirty="0" err="1">
                <a:solidFill>
                  <a:srgbClr val="0F0F0F"/>
                </a:solidFill>
                <a:latin typeface="Consolas" panose="020B0609020204030204" pitchFamily="49" charset="0"/>
              </a:rPr>
              <a:t>q.enqueue</a:t>
            </a:r>
            <a:r>
              <a:rPr lang="en-US" sz="1600" spc="-1" dirty="0">
                <a:solidFill>
                  <a:srgbClr val="0F0F0F"/>
                </a:solidFill>
                <a:latin typeface="Consolas" panose="020B0609020204030204" pitchFamily="49" charset="0"/>
              </a:rPr>
              <a:t>(</a:t>
            </a:r>
            <a:r>
              <a:rPr lang="en-US" sz="1600" spc="-1" dirty="0" err="1">
                <a:solidFill>
                  <a:srgbClr val="0F0F0F"/>
                </a:solidFill>
                <a:latin typeface="Consolas" panose="020B0609020204030204" pitchFamily="49" charset="0"/>
              </a:rPr>
              <a:t>g.nodes</a:t>
            </a:r>
            <a:r>
              <a:rPr lang="en-US" sz="1600" spc="-1" dirty="0">
                <a:solidFill>
                  <a:srgbClr val="0F0F0F"/>
                </a:solidFill>
                <a:latin typeface="Consolas" panose="020B0609020204030204" pitchFamily="49" charset="0"/>
              </a:rPr>
              <a:t>)</a:t>
            </a:r>
          </a:p>
          <a:p>
            <a:r>
              <a:rPr lang="en-US" sz="1600" spc="-1" dirty="0">
                <a:solidFill>
                  <a:srgbClr val="0F0F0F"/>
                </a:solidFill>
                <a:latin typeface="Consolas" panose="020B0609020204030204" pitchFamily="49" charset="0"/>
              </a:rPr>
              <a:t>    while not </a:t>
            </a:r>
            <a:r>
              <a:rPr lang="en-US" sz="1600" spc="-1" dirty="0" err="1">
                <a:solidFill>
                  <a:srgbClr val="0F0F0F"/>
                </a:solidFill>
                <a:latin typeface="Consolas" panose="020B0609020204030204" pitchFamily="49" charset="0"/>
              </a:rPr>
              <a:t>q.is_empty</a:t>
            </a:r>
            <a:r>
              <a:rPr lang="en-US" sz="1600" spc="-1" dirty="0">
                <a:solidFill>
                  <a:srgbClr val="0F0F0F"/>
                </a:solidFill>
                <a:latin typeface="Consolas" panose="020B0609020204030204" pitchFamily="49" charset="0"/>
              </a:rPr>
              <a:t>():</a:t>
            </a:r>
          </a:p>
          <a:p>
            <a:r>
              <a:rPr lang="en-US" sz="1600" spc="-1" dirty="0">
                <a:solidFill>
                  <a:srgbClr val="0F0F0F"/>
                </a:solidFill>
                <a:latin typeface="Consolas" panose="020B0609020204030204" pitchFamily="49" charset="0"/>
              </a:rPr>
              <a:t>	u = </a:t>
            </a:r>
            <a:r>
              <a:rPr lang="en-US" sz="1600" spc="-1" dirty="0" err="1">
                <a:solidFill>
                  <a:srgbClr val="0F0F0F"/>
                </a:solidFill>
                <a:latin typeface="Consolas" panose="020B0609020204030204" pitchFamily="49" charset="0"/>
              </a:rPr>
              <a:t>q.extract_min</a:t>
            </a:r>
            <a:r>
              <a:rPr lang="en-US" sz="1600" spc="-1" dirty="0">
                <a:solidFill>
                  <a:srgbClr val="0F0F0F"/>
                </a:solidFill>
                <a:latin typeface="Consolas" panose="020B0609020204030204" pitchFamily="49" charset="0"/>
              </a:rPr>
              <a:t>()</a:t>
            </a:r>
          </a:p>
          <a:p>
            <a:r>
              <a:rPr lang="en-US" sz="1600" spc="-1" dirty="0">
                <a:solidFill>
                  <a:srgbClr val="0F0F0F"/>
                </a:solidFill>
                <a:latin typeface="Consolas" panose="020B0609020204030204" pitchFamily="49" charset="0"/>
              </a:rPr>
              <a:t>	S = </a:t>
            </a:r>
            <a:r>
              <a:rPr lang="en-US" sz="1600" spc="-1" dirty="0" err="1">
                <a:solidFill>
                  <a:srgbClr val="0F0F0F"/>
                </a:solidFill>
                <a:latin typeface="Consolas" panose="020B0609020204030204" pitchFamily="49" charset="0"/>
              </a:rPr>
              <a:t>S.union</a:t>
            </a:r>
            <a:r>
              <a:rPr lang="en-US" sz="1600" spc="-1" dirty="0">
                <a:solidFill>
                  <a:srgbClr val="0F0F0F"/>
                </a:solidFill>
                <a:latin typeface="Consolas" panose="020B0609020204030204" pitchFamily="49" charset="0"/>
              </a:rPr>
              <a:t>(u)</a:t>
            </a:r>
          </a:p>
          <a:p>
            <a:r>
              <a:rPr lang="en-US" sz="1600" spc="-1" dirty="0">
                <a:solidFill>
                  <a:srgbClr val="0F0F0F"/>
                </a:solidFill>
                <a:latin typeface="Consolas" panose="020B0609020204030204" pitchFamily="49" charset="0"/>
              </a:rPr>
              <a:t>	for v in </a:t>
            </a:r>
            <a:r>
              <a:rPr lang="en-US" sz="1600" spc="-1" dirty="0" err="1">
                <a:solidFill>
                  <a:srgbClr val="0F0F0F"/>
                </a:solidFill>
                <a:latin typeface="Consolas" panose="020B0609020204030204" pitchFamily="49" charset="0"/>
              </a:rPr>
              <a:t>g.adj</a:t>
            </a:r>
            <a:r>
              <a:rPr lang="en-US" sz="1600" spc="-1" dirty="0">
                <a:solidFill>
                  <a:srgbClr val="0F0F0F"/>
                </a:solidFill>
                <a:latin typeface="Consolas" panose="020B0609020204030204" pitchFamily="49" charset="0"/>
              </a:rPr>
              <a:t>[u]:</a:t>
            </a:r>
          </a:p>
          <a:p>
            <a:r>
              <a:rPr lang="en-US" sz="1600" spc="-1" dirty="0">
                <a:solidFill>
                  <a:srgbClr val="0F0F0F"/>
                </a:solidFill>
                <a:latin typeface="Consolas" panose="020B0609020204030204" pitchFamily="49" charset="0"/>
              </a:rPr>
              <a:t>	    relax(u, v, w)</a:t>
            </a:r>
          </a:p>
        </p:txBody>
      </p:sp>
    </p:spTree>
    <p:extLst>
      <p:ext uri="{BB962C8B-B14F-4D97-AF65-F5344CB8AC3E}">
        <p14:creationId xmlns:p14="http://schemas.microsoft.com/office/powerpoint/2010/main" val="34319313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Dijkstra’s algorithm</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5404625" y="188990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2671055" y="303025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5415955" y="407540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3773736" y="4075403"/>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5543473" y="1468975"/>
                <a:ext cx="4090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𝒄</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5543473" y="1468975"/>
                <a:ext cx="409086"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2"/>
            <a:endCxn id="35" idx="6"/>
          </p:cNvCxnSpPr>
          <p:nvPr/>
        </p:nvCxnSpPr>
        <p:spPr>
          <a:xfrm flipH="1">
            <a:off x="4309760" y="2159907"/>
            <a:ext cx="1094865" cy="4675"/>
          </a:xfrm>
          <a:prstGeom prst="line">
            <a:avLst/>
          </a:prstGeom>
          <a:ln w="25400">
            <a:headEnd type="stealth"/>
            <a:tailEnd type="none"/>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52E7495-609B-46AB-90E5-64596785C234}"/>
              </a:ext>
            </a:extLst>
          </p:cNvPr>
          <p:cNvCxnSpPr>
            <a:cxnSpLocks noChangeAspect="1"/>
            <a:stCxn id="35" idx="3"/>
            <a:endCxn id="7" idx="7"/>
          </p:cNvCxnSpPr>
          <p:nvPr/>
        </p:nvCxnSpPr>
        <p:spPr>
          <a:xfrm flipH="1">
            <a:off x="3131974" y="2355501"/>
            <a:ext cx="716867" cy="753830"/>
          </a:xfrm>
          <a:prstGeom prst="line">
            <a:avLst/>
          </a:prstGeom>
          <a:ln w="25400">
            <a:headEnd type="stealth"/>
            <a:tailEnd type="none" w="lg" len="lg"/>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3131974" y="3491169"/>
            <a:ext cx="720843" cy="663315"/>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BCFAB5F7-D54F-4708-8C19-457A9FAE8E56}"/>
              </a:ext>
            </a:extLst>
          </p:cNvPr>
          <p:cNvCxnSpPr>
            <a:cxnSpLocks noChangeAspect="1"/>
          </p:cNvCxnSpPr>
          <p:nvPr/>
        </p:nvCxnSpPr>
        <p:spPr>
          <a:xfrm>
            <a:off x="5543473" y="2373363"/>
            <a:ext cx="21324" cy="1741205"/>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4320785" y="4345400"/>
            <a:ext cx="1095170" cy="0"/>
          </a:xfrm>
          <a:prstGeom prst="line">
            <a:avLst/>
          </a:prstGeom>
          <a:ln w="25400">
            <a:headEnd type="none"/>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2251517" y="3069417"/>
                <a:ext cx="44435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𝒂</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2251517" y="3069417"/>
                <a:ext cx="44435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5537060" y="4574721"/>
                <a:ext cx="42191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𝒆</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5537060" y="4574721"/>
                <a:ext cx="421910" cy="461665"/>
              </a:xfrm>
              <a:prstGeom prst="rect">
                <a:avLst/>
              </a:prstGeom>
              <a:blipFill>
                <a:blip r:embed="rId5"/>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3854559" y="4620035"/>
                <a:ext cx="452367"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𝒅</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3854559" y="4620035"/>
                <a:ext cx="452367" cy="461665"/>
              </a:xfrm>
              <a:prstGeom prst="rect">
                <a:avLst/>
              </a:prstGeom>
              <a:blipFill>
                <a:blip r:embed="rId6"/>
                <a:stretch>
                  <a:fillRect l="-4000"/>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3769760" y="1894582"/>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3856963" y="1453248"/>
                <a:ext cx="44114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𝒃</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3856963" y="1453248"/>
                <a:ext cx="441146" cy="461665"/>
              </a:xfrm>
              <a:prstGeom prst="rect">
                <a:avLst/>
              </a:prstGeom>
              <a:blipFill>
                <a:blip r:embed="rId7"/>
                <a:stretch>
                  <a:fillRect l="-4167"/>
                </a:stretch>
              </a:blipFill>
            </p:spPr>
            <p:txBody>
              <a:bodyPr/>
              <a:lstStyle/>
              <a:p>
                <a:r>
                  <a:rPr lang="de-AT">
                    <a:noFill/>
                  </a:rPr>
                  <a:t> </a:t>
                </a:r>
              </a:p>
            </p:txBody>
          </p:sp>
        </mc:Fallback>
      </mc:AlternateContent>
      <p:cxnSp>
        <p:nvCxnSpPr>
          <p:cNvPr id="37" name="Gerader Verbinder 36">
            <a:extLst>
              <a:ext uri="{FF2B5EF4-FFF2-40B4-BE49-F238E27FC236}">
                <a16:creationId xmlns:a16="http://schemas.microsoft.com/office/drawing/2014/main" id="{F3E3843A-E92F-43AB-B0A9-94B985E7C544}"/>
              </a:ext>
            </a:extLst>
          </p:cNvPr>
          <p:cNvCxnSpPr>
            <a:cxnSpLocks/>
          </p:cNvCxnSpPr>
          <p:nvPr/>
        </p:nvCxnSpPr>
        <p:spPr>
          <a:xfrm>
            <a:off x="3923999" y="2387131"/>
            <a:ext cx="18182" cy="1727437"/>
          </a:xfrm>
          <a:prstGeom prst="line">
            <a:avLst/>
          </a:prstGeom>
          <a:ln w="25400">
            <a:headEnd w="lg" len="lg"/>
            <a:tailEnd type="stealth"/>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10471F76-5116-4D6B-A155-D73713780F7D}"/>
              </a:ext>
            </a:extLst>
          </p:cNvPr>
          <p:cNvCxnSpPr>
            <a:cxnSpLocks noChangeAspect="1"/>
            <a:stCxn id="15" idx="7"/>
            <a:endCxn id="6" idx="3"/>
          </p:cNvCxnSpPr>
          <p:nvPr/>
        </p:nvCxnSpPr>
        <p:spPr>
          <a:xfrm flipV="1">
            <a:off x="4234655" y="2350826"/>
            <a:ext cx="1249051" cy="180365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2999256" y="2377666"/>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2999256" y="2377666"/>
                <a:ext cx="622285" cy="461665"/>
              </a:xfrm>
              <a:prstGeom prst="rect">
                <a:avLst/>
              </a:prstGeom>
              <a:blipFill>
                <a:blip r:embed="rId8"/>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3153091"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3153091" y="3761169"/>
                <a:ext cx="437940" cy="461665"/>
              </a:xfrm>
              <a:prstGeom prst="rect">
                <a:avLst/>
              </a:prstGeom>
              <a:blipFill>
                <a:blip r:embed="rId9"/>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3572014" y="262808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3572014" y="2628084"/>
                <a:ext cx="437940" cy="461665"/>
              </a:xfrm>
              <a:prstGeom prst="rect">
                <a:avLst/>
              </a:prstGeom>
              <a:blipFill>
                <a:blip r:embed="rId1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4654990" y="17172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4654990" y="1717290"/>
                <a:ext cx="437940" cy="461665"/>
              </a:xfrm>
              <a:prstGeom prst="rect">
                <a:avLst/>
              </a:prstGeom>
              <a:blipFill>
                <a:blip r:embed="rId11"/>
                <a:stretch>
                  <a:fillRect l="-2817"/>
                </a:stretch>
              </a:blipFill>
            </p:spPr>
            <p:txBody>
              <a:bodyPr/>
              <a:lstStyle/>
              <a:p>
                <a:r>
                  <a:rPr lang="de-AT">
                    <a:noFill/>
                  </a:rPr>
                  <a:t> </a:t>
                </a:r>
              </a:p>
            </p:txBody>
          </p:sp>
        </mc:Fallback>
      </mc:AlternateContent>
      <p:sp>
        <p:nvSpPr>
          <p:cNvPr id="84" name="Rechteck 83">
            <a:extLst>
              <a:ext uri="{FF2B5EF4-FFF2-40B4-BE49-F238E27FC236}">
                <a16:creationId xmlns:a16="http://schemas.microsoft.com/office/drawing/2014/main" id="{F3F15ADC-C2D3-4D34-92AF-2464C5472C9B}"/>
              </a:ext>
            </a:extLst>
          </p:cNvPr>
          <p:cNvSpPr/>
          <p:nvPr/>
        </p:nvSpPr>
        <p:spPr>
          <a:xfrm>
            <a:off x="4812533" y="4326355"/>
            <a:ext cx="340158" cy="461665"/>
          </a:xfrm>
          <a:prstGeom prst="rect">
            <a:avLst/>
          </a:prstGeom>
        </p:spPr>
        <p:txBody>
          <a:bodyPr wrap="none">
            <a:spAutoFit/>
          </a:bodyPr>
          <a:lstStyle/>
          <a:p>
            <a:pPr algn="ctr"/>
            <a:r>
              <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rPr>
              <a:t>2</a:t>
            </a:r>
          </a:p>
        </p:txBody>
      </p:sp>
      <p:cxnSp>
        <p:nvCxnSpPr>
          <p:cNvPr id="54" name="Gerader Verbinder 53">
            <a:extLst>
              <a:ext uri="{FF2B5EF4-FFF2-40B4-BE49-F238E27FC236}">
                <a16:creationId xmlns:a16="http://schemas.microsoft.com/office/drawing/2014/main" id="{18C4D136-4C54-4C38-815D-D4A928CD5AC1}"/>
              </a:ext>
            </a:extLst>
          </p:cNvPr>
          <p:cNvCxnSpPr>
            <a:cxnSpLocks/>
          </p:cNvCxnSpPr>
          <p:nvPr/>
        </p:nvCxnSpPr>
        <p:spPr>
          <a:xfrm>
            <a:off x="4183254" y="2380464"/>
            <a:ext cx="18182" cy="1727437"/>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id="{BE0399E1-405B-4AE1-9A59-06E42819AD73}"/>
              </a:ext>
            </a:extLst>
          </p:cNvPr>
          <p:cNvCxnSpPr>
            <a:cxnSpLocks/>
          </p:cNvCxnSpPr>
          <p:nvPr/>
        </p:nvCxnSpPr>
        <p:spPr>
          <a:xfrm>
            <a:off x="5819043" y="2366070"/>
            <a:ext cx="18182" cy="1727437"/>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1" name="Gerader Verbinder 60">
            <a:extLst>
              <a:ext uri="{FF2B5EF4-FFF2-40B4-BE49-F238E27FC236}">
                <a16:creationId xmlns:a16="http://schemas.microsoft.com/office/drawing/2014/main" id="{3C17DAD7-1E38-4751-BA7E-B14B65BD67C1}"/>
              </a:ext>
            </a:extLst>
          </p:cNvPr>
          <p:cNvCxnSpPr>
            <a:cxnSpLocks noChangeAspect="1"/>
            <a:endCxn id="7" idx="6"/>
          </p:cNvCxnSpPr>
          <p:nvPr/>
        </p:nvCxnSpPr>
        <p:spPr>
          <a:xfrm flipH="1" flipV="1">
            <a:off x="3211055" y="3300250"/>
            <a:ext cx="2265402" cy="89912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echteck 62">
                <a:extLst>
                  <a:ext uri="{FF2B5EF4-FFF2-40B4-BE49-F238E27FC236}">
                    <a16:creationId xmlns:a16="http://schemas.microsoft.com/office/drawing/2014/main" id="{F63B1EF2-37F1-4211-BDCE-8E8DD2B1EEC5}"/>
                  </a:ext>
                </a:extLst>
              </p:cNvPr>
              <p:cNvSpPr/>
              <p:nvPr/>
            </p:nvSpPr>
            <p:spPr>
              <a:xfrm>
                <a:off x="4165309" y="262082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3" name="Rechteck 62">
                <a:extLst>
                  <a:ext uri="{FF2B5EF4-FFF2-40B4-BE49-F238E27FC236}">
                    <a16:creationId xmlns:a16="http://schemas.microsoft.com/office/drawing/2014/main" id="{F63B1EF2-37F1-4211-BDCE-8E8DD2B1EEC5}"/>
                  </a:ext>
                </a:extLst>
              </p:cNvPr>
              <p:cNvSpPr>
                <a:spLocks noRot="1" noChangeAspect="1" noMove="1" noResize="1" noEditPoints="1" noAdjustHandles="1" noChangeArrowheads="1" noChangeShapeType="1" noTextEdit="1"/>
              </p:cNvSpPr>
              <p:nvPr/>
            </p:nvSpPr>
            <p:spPr>
              <a:xfrm>
                <a:off x="4165309" y="2620826"/>
                <a:ext cx="437940" cy="461665"/>
              </a:xfrm>
              <a:prstGeom prst="rect">
                <a:avLst/>
              </a:prstGeom>
              <a:blipFill>
                <a:blip r:embed="rId12"/>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4" name="Rechteck 63">
                <a:extLst>
                  <a:ext uri="{FF2B5EF4-FFF2-40B4-BE49-F238E27FC236}">
                    <a16:creationId xmlns:a16="http://schemas.microsoft.com/office/drawing/2014/main" id="{172B71D6-4DCA-42C3-8445-04C45C896BA1}"/>
                  </a:ext>
                </a:extLst>
              </p:cNvPr>
              <p:cNvSpPr/>
              <p:nvPr/>
            </p:nvSpPr>
            <p:spPr>
              <a:xfrm>
                <a:off x="4559378" y="296733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4" name="Rechteck 63">
                <a:extLst>
                  <a:ext uri="{FF2B5EF4-FFF2-40B4-BE49-F238E27FC236}">
                    <a16:creationId xmlns:a16="http://schemas.microsoft.com/office/drawing/2014/main" id="{172B71D6-4DCA-42C3-8445-04C45C896BA1}"/>
                  </a:ext>
                </a:extLst>
              </p:cNvPr>
              <p:cNvSpPr>
                <a:spLocks noRot="1" noChangeAspect="1" noMove="1" noResize="1" noEditPoints="1" noAdjustHandles="1" noChangeArrowheads="1" noChangeShapeType="1" noTextEdit="1"/>
              </p:cNvSpPr>
              <p:nvPr/>
            </p:nvSpPr>
            <p:spPr>
              <a:xfrm>
                <a:off x="4559378" y="2967335"/>
                <a:ext cx="437940" cy="461665"/>
              </a:xfrm>
              <a:prstGeom prst="rect">
                <a:avLst/>
              </a:prstGeom>
              <a:blipFill>
                <a:blip r:embed="rId13"/>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6" name="Rechteck 65">
                <a:extLst>
                  <a:ext uri="{FF2B5EF4-FFF2-40B4-BE49-F238E27FC236}">
                    <a16:creationId xmlns:a16="http://schemas.microsoft.com/office/drawing/2014/main" id="{67F9B847-16EC-4524-8117-895D073AD5C0}"/>
                  </a:ext>
                </a:extLst>
              </p:cNvPr>
              <p:cNvSpPr/>
              <p:nvPr/>
            </p:nvSpPr>
            <p:spPr>
              <a:xfrm>
                <a:off x="5243618" y="335082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6" name="Rechteck 65">
                <a:extLst>
                  <a:ext uri="{FF2B5EF4-FFF2-40B4-BE49-F238E27FC236}">
                    <a16:creationId xmlns:a16="http://schemas.microsoft.com/office/drawing/2014/main" id="{67F9B847-16EC-4524-8117-895D073AD5C0}"/>
                  </a:ext>
                </a:extLst>
              </p:cNvPr>
              <p:cNvSpPr>
                <a:spLocks noRot="1" noChangeAspect="1" noMove="1" noResize="1" noEditPoints="1" noAdjustHandles="1" noChangeArrowheads="1" noChangeShapeType="1" noTextEdit="1"/>
              </p:cNvSpPr>
              <p:nvPr/>
            </p:nvSpPr>
            <p:spPr>
              <a:xfrm>
                <a:off x="5243618" y="3350825"/>
                <a:ext cx="437940" cy="461665"/>
              </a:xfrm>
              <a:prstGeom prst="rect">
                <a:avLst/>
              </a:prstGeom>
              <a:blipFill>
                <a:blip r:embed="rId14"/>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7" name="Rechteck 66">
                <a:extLst>
                  <a:ext uri="{FF2B5EF4-FFF2-40B4-BE49-F238E27FC236}">
                    <a16:creationId xmlns:a16="http://schemas.microsoft.com/office/drawing/2014/main" id="{B013A3B8-7D48-48FE-8903-96E7121EF271}"/>
                  </a:ext>
                </a:extLst>
              </p:cNvPr>
              <p:cNvSpPr/>
              <p:nvPr/>
            </p:nvSpPr>
            <p:spPr>
              <a:xfrm>
                <a:off x="5787311" y="335082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7" name="Rechteck 66">
                <a:extLst>
                  <a:ext uri="{FF2B5EF4-FFF2-40B4-BE49-F238E27FC236}">
                    <a16:creationId xmlns:a16="http://schemas.microsoft.com/office/drawing/2014/main" id="{B013A3B8-7D48-48FE-8903-96E7121EF271}"/>
                  </a:ext>
                </a:extLst>
              </p:cNvPr>
              <p:cNvSpPr>
                <a:spLocks noRot="1" noChangeAspect="1" noMove="1" noResize="1" noEditPoints="1" noAdjustHandles="1" noChangeArrowheads="1" noChangeShapeType="1" noTextEdit="1"/>
              </p:cNvSpPr>
              <p:nvPr/>
            </p:nvSpPr>
            <p:spPr>
              <a:xfrm>
                <a:off x="5787311" y="3350824"/>
                <a:ext cx="437940" cy="461665"/>
              </a:xfrm>
              <a:prstGeom prst="rect">
                <a:avLst/>
              </a:prstGeom>
              <a:blipFill>
                <a:blip r:embed="rId15"/>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8" name="Rechteck 67">
                <a:extLst>
                  <a:ext uri="{FF2B5EF4-FFF2-40B4-BE49-F238E27FC236}">
                    <a16:creationId xmlns:a16="http://schemas.microsoft.com/office/drawing/2014/main" id="{5743B53D-6BDF-49B6-B9E9-78DA19AB951E}"/>
                  </a:ext>
                </a:extLst>
              </p:cNvPr>
              <p:cNvSpPr/>
              <p:nvPr/>
            </p:nvSpPr>
            <p:spPr>
              <a:xfrm>
                <a:off x="4904511" y="363223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8" name="Rechteck 67">
                <a:extLst>
                  <a:ext uri="{FF2B5EF4-FFF2-40B4-BE49-F238E27FC236}">
                    <a16:creationId xmlns:a16="http://schemas.microsoft.com/office/drawing/2014/main" id="{5743B53D-6BDF-49B6-B9E9-78DA19AB951E}"/>
                  </a:ext>
                </a:extLst>
              </p:cNvPr>
              <p:cNvSpPr>
                <a:spLocks noRot="1" noChangeAspect="1" noMove="1" noResize="1" noEditPoints="1" noAdjustHandles="1" noChangeArrowheads="1" noChangeShapeType="1" noTextEdit="1"/>
              </p:cNvSpPr>
              <p:nvPr/>
            </p:nvSpPr>
            <p:spPr>
              <a:xfrm>
                <a:off x="4904511" y="3632232"/>
                <a:ext cx="437940" cy="461665"/>
              </a:xfrm>
              <a:prstGeom prst="rect">
                <a:avLst/>
              </a:prstGeom>
              <a:blipFill>
                <a:blip r:embed="rId16"/>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0" name="Rechteck 69">
                <a:extLst>
                  <a:ext uri="{FF2B5EF4-FFF2-40B4-BE49-F238E27FC236}">
                    <a16:creationId xmlns:a16="http://schemas.microsoft.com/office/drawing/2014/main" id="{478E4840-3F11-45EA-8245-45A11BED23A2}"/>
                  </a:ext>
                </a:extLst>
              </p:cNvPr>
              <p:cNvSpPr/>
              <p:nvPr/>
            </p:nvSpPr>
            <p:spPr>
              <a:xfrm>
                <a:off x="2764143" y="308974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0" name="Rechteck 69">
                <a:extLst>
                  <a:ext uri="{FF2B5EF4-FFF2-40B4-BE49-F238E27FC236}">
                    <a16:creationId xmlns:a16="http://schemas.microsoft.com/office/drawing/2014/main" id="{478E4840-3F11-45EA-8245-45A11BED23A2}"/>
                  </a:ext>
                </a:extLst>
              </p:cNvPr>
              <p:cNvSpPr>
                <a:spLocks noRot="1" noChangeAspect="1" noMove="1" noResize="1" noEditPoints="1" noAdjustHandles="1" noChangeArrowheads="1" noChangeShapeType="1" noTextEdit="1"/>
              </p:cNvSpPr>
              <p:nvPr/>
            </p:nvSpPr>
            <p:spPr>
              <a:xfrm>
                <a:off x="2764143" y="3089749"/>
                <a:ext cx="437940" cy="461665"/>
              </a:xfrm>
              <a:prstGeom prst="rect">
                <a:avLst/>
              </a:prstGeom>
              <a:blipFill>
                <a:blip r:embed="rId1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1" name="Rechteck 70">
                <a:extLst>
                  <a:ext uri="{FF2B5EF4-FFF2-40B4-BE49-F238E27FC236}">
                    <a16:creationId xmlns:a16="http://schemas.microsoft.com/office/drawing/2014/main" id="{646A7570-C485-4343-8564-8B80D292DD38}"/>
                  </a:ext>
                </a:extLst>
              </p:cNvPr>
              <p:cNvSpPr/>
              <p:nvPr/>
            </p:nvSpPr>
            <p:spPr>
              <a:xfrm>
                <a:off x="3837314" y="1937653"/>
                <a:ext cx="5148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1" name="Rechteck 70">
                <a:extLst>
                  <a:ext uri="{FF2B5EF4-FFF2-40B4-BE49-F238E27FC236}">
                    <a16:creationId xmlns:a16="http://schemas.microsoft.com/office/drawing/2014/main" id="{646A7570-C485-4343-8564-8B80D292DD38}"/>
                  </a:ext>
                </a:extLst>
              </p:cNvPr>
              <p:cNvSpPr>
                <a:spLocks noRot="1" noChangeAspect="1" noMove="1" noResize="1" noEditPoints="1" noAdjustHandles="1" noChangeArrowheads="1" noChangeShapeType="1" noTextEdit="1"/>
              </p:cNvSpPr>
              <p:nvPr/>
            </p:nvSpPr>
            <p:spPr>
              <a:xfrm>
                <a:off x="3837314" y="1937653"/>
                <a:ext cx="514885" cy="461665"/>
              </a:xfrm>
              <a:prstGeom prst="rect">
                <a:avLst/>
              </a:prstGeom>
              <a:blipFill>
                <a:blip r:embed="rId18"/>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2" name="Rechteck 71">
                <a:extLst>
                  <a:ext uri="{FF2B5EF4-FFF2-40B4-BE49-F238E27FC236}">
                    <a16:creationId xmlns:a16="http://schemas.microsoft.com/office/drawing/2014/main" id="{1A353541-1688-42E1-B16A-A26DCE8ED332}"/>
                  </a:ext>
                </a:extLst>
              </p:cNvPr>
              <p:cNvSpPr/>
              <p:nvPr/>
            </p:nvSpPr>
            <p:spPr>
              <a:xfrm>
                <a:off x="3827428" y="4131663"/>
                <a:ext cx="5148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2" name="Rechteck 71">
                <a:extLst>
                  <a:ext uri="{FF2B5EF4-FFF2-40B4-BE49-F238E27FC236}">
                    <a16:creationId xmlns:a16="http://schemas.microsoft.com/office/drawing/2014/main" id="{1A353541-1688-42E1-B16A-A26DCE8ED332}"/>
                  </a:ext>
                </a:extLst>
              </p:cNvPr>
              <p:cNvSpPr>
                <a:spLocks noRot="1" noChangeAspect="1" noMove="1" noResize="1" noEditPoints="1" noAdjustHandles="1" noChangeArrowheads="1" noChangeShapeType="1" noTextEdit="1"/>
              </p:cNvSpPr>
              <p:nvPr/>
            </p:nvSpPr>
            <p:spPr>
              <a:xfrm>
                <a:off x="3827428" y="4131663"/>
                <a:ext cx="514885" cy="461665"/>
              </a:xfrm>
              <a:prstGeom prst="rect">
                <a:avLst/>
              </a:prstGeom>
              <a:blipFill>
                <a:blip r:embed="rId19"/>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4" name="Rechteck 73">
                <a:extLst>
                  <a:ext uri="{FF2B5EF4-FFF2-40B4-BE49-F238E27FC236}">
                    <a16:creationId xmlns:a16="http://schemas.microsoft.com/office/drawing/2014/main" id="{7DF83C09-935D-473C-BA38-FD1AEB2F001B}"/>
                  </a:ext>
                </a:extLst>
              </p:cNvPr>
              <p:cNvSpPr/>
              <p:nvPr/>
            </p:nvSpPr>
            <p:spPr>
              <a:xfrm>
                <a:off x="5452396" y="1946745"/>
                <a:ext cx="5148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4" name="Rechteck 73">
                <a:extLst>
                  <a:ext uri="{FF2B5EF4-FFF2-40B4-BE49-F238E27FC236}">
                    <a16:creationId xmlns:a16="http://schemas.microsoft.com/office/drawing/2014/main" id="{7DF83C09-935D-473C-BA38-FD1AEB2F001B}"/>
                  </a:ext>
                </a:extLst>
              </p:cNvPr>
              <p:cNvSpPr>
                <a:spLocks noRot="1" noChangeAspect="1" noMove="1" noResize="1" noEditPoints="1" noAdjustHandles="1" noChangeArrowheads="1" noChangeShapeType="1" noTextEdit="1"/>
              </p:cNvSpPr>
              <p:nvPr/>
            </p:nvSpPr>
            <p:spPr>
              <a:xfrm>
                <a:off x="5452396" y="1946745"/>
                <a:ext cx="514885" cy="461665"/>
              </a:xfrm>
              <a:prstGeom prst="rect">
                <a:avLst/>
              </a:prstGeom>
              <a:blipFill>
                <a:blip r:embed="rId20"/>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6" name="Rechteck 75">
                <a:extLst>
                  <a:ext uri="{FF2B5EF4-FFF2-40B4-BE49-F238E27FC236}">
                    <a16:creationId xmlns:a16="http://schemas.microsoft.com/office/drawing/2014/main" id="{90E80C9E-9611-46B2-86F3-D42A2320B109}"/>
                  </a:ext>
                </a:extLst>
              </p:cNvPr>
              <p:cNvSpPr/>
              <p:nvPr/>
            </p:nvSpPr>
            <p:spPr>
              <a:xfrm>
                <a:off x="5469174" y="4131163"/>
                <a:ext cx="5148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6" name="Rechteck 75">
                <a:extLst>
                  <a:ext uri="{FF2B5EF4-FFF2-40B4-BE49-F238E27FC236}">
                    <a16:creationId xmlns:a16="http://schemas.microsoft.com/office/drawing/2014/main" id="{90E80C9E-9611-46B2-86F3-D42A2320B109}"/>
                  </a:ext>
                </a:extLst>
              </p:cNvPr>
              <p:cNvSpPr>
                <a:spLocks noRot="1" noChangeAspect="1" noMove="1" noResize="1" noEditPoints="1" noAdjustHandles="1" noChangeArrowheads="1" noChangeShapeType="1" noTextEdit="1"/>
              </p:cNvSpPr>
              <p:nvPr/>
            </p:nvSpPr>
            <p:spPr>
              <a:xfrm>
                <a:off x="5469174" y="4131163"/>
                <a:ext cx="514885" cy="461665"/>
              </a:xfrm>
              <a:prstGeom prst="rect">
                <a:avLst/>
              </a:prstGeom>
              <a:blipFill>
                <a:blip r:embed="rId21"/>
                <a:stretch>
                  <a:fillRect/>
                </a:stretch>
              </a:blipFill>
            </p:spPr>
            <p:txBody>
              <a:bodyPr/>
              <a:lstStyle/>
              <a:p>
                <a:r>
                  <a:rPr lang="de-AT">
                    <a:noFill/>
                  </a:rPr>
                  <a:t> </a:t>
                </a:r>
              </a:p>
            </p:txBody>
          </p:sp>
        </mc:Fallback>
      </mc:AlternateContent>
    </p:spTree>
    <p:extLst>
      <p:ext uri="{BB962C8B-B14F-4D97-AF65-F5344CB8AC3E}">
        <p14:creationId xmlns:p14="http://schemas.microsoft.com/office/powerpoint/2010/main" val="177195838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Dijkstra’s algorithm</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5404625" y="188990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2671055" y="3030250"/>
            <a:ext cx="540000" cy="540000"/>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5415955" y="407540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3773736" y="4075403"/>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5543473" y="1468975"/>
                <a:ext cx="4090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𝒄</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5543473" y="1468975"/>
                <a:ext cx="409086"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2"/>
            <a:endCxn id="35" idx="6"/>
          </p:cNvCxnSpPr>
          <p:nvPr/>
        </p:nvCxnSpPr>
        <p:spPr>
          <a:xfrm flipH="1">
            <a:off x="4309760" y="2159907"/>
            <a:ext cx="1094865" cy="4675"/>
          </a:xfrm>
          <a:prstGeom prst="line">
            <a:avLst/>
          </a:prstGeom>
          <a:ln w="25400">
            <a:headEnd type="stealth"/>
            <a:tailEnd type="none"/>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52E7495-609B-46AB-90E5-64596785C234}"/>
              </a:ext>
            </a:extLst>
          </p:cNvPr>
          <p:cNvCxnSpPr>
            <a:cxnSpLocks noChangeAspect="1"/>
            <a:stCxn id="35" idx="3"/>
            <a:endCxn id="7" idx="7"/>
          </p:cNvCxnSpPr>
          <p:nvPr/>
        </p:nvCxnSpPr>
        <p:spPr>
          <a:xfrm flipH="1">
            <a:off x="3131974" y="2355501"/>
            <a:ext cx="716867" cy="753830"/>
          </a:xfrm>
          <a:prstGeom prst="line">
            <a:avLst/>
          </a:prstGeom>
          <a:ln w="25400">
            <a:headEnd type="stealth"/>
            <a:tailEnd type="none" w="lg" len="lg"/>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3131974" y="3491169"/>
            <a:ext cx="720843" cy="663315"/>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BCFAB5F7-D54F-4708-8C19-457A9FAE8E56}"/>
              </a:ext>
            </a:extLst>
          </p:cNvPr>
          <p:cNvCxnSpPr>
            <a:cxnSpLocks noChangeAspect="1"/>
          </p:cNvCxnSpPr>
          <p:nvPr/>
        </p:nvCxnSpPr>
        <p:spPr>
          <a:xfrm>
            <a:off x="5543473" y="2373363"/>
            <a:ext cx="21324" cy="1741205"/>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4320785" y="4345400"/>
            <a:ext cx="1095170" cy="0"/>
          </a:xfrm>
          <a:prstGeom prst="line">
            <a:avLst/>
          </a:prstGeom>
          <a:ln w="25400">
            <a:headEnd type="none"/>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2251517" y="3069417"/>
                <a:ext cx="44435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𝒂</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2251517" y="3069417"/>
                <a:ext cx="44435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5537060" y="4574721"/>
                <a:ext cx="42191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𝒆</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5537060" y="4574721"/>
                <a:ext cx="421910" cy="461665"/>
              </a:xfrm>
              <a:prstGeom prst="rect">
                <a:avLst/>
              </a:prstGeom>
              <a:blipFill>
                <a:blip r:embed="rId5"/>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3854559" y="4620035"/>
                <a:ext cx="452367"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𝒅</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3854559" y="4620035"/>
                <a:ext cx="452367" cy="461665"/>
              </a:xfrm>
              <a:prstGeom prst="rect">
                <a:avLst/>
              </a:prstGeom>
              <a:blipFill>
                <a:blip r:embed="rId6"/>
                <a:stretch>
                  <a:fillRect l="-4000"/>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3769760" y="1894582"/>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3856963" y="1453248"/>
                <a:ext cx="44114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𝒃</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3856963" y="1453248"/>
                <a:ext cx="441146" cy="461665"/>
              </a:xfrm>
              <a:prstGeom prst="rect">
                <a:avLst/>
              </a:prstGeom>
              <a:blipFill>
                <a:blip r:embed="rId7"/>
                <a:stretch>
                  <a:fillRect l="-4167"/>
                </a:stretch>
              </a:blipFill>
            </p:spPr>
            <p:txBody>
              <a:bodyPr/>
              <a:lstStyle/>
              <a:p>
                <a:r>
                  <a:rPr lang="de-AT">
                    <a:noFill/>
                  </a:rPr>
                  <a:t> </a:t>
                </a:r>
              </a:p>
            </p:txBody>
          </p:sp>
        </mc:Fallback>
      </mc:AlternateContent>
      <p:cxnSp>
        <p:nvCxnSpPr>
          <p:cNvPr id="37" name="Gerader Verbinder 36">
            <a:extLst>
              <a:ext uri="{FF2B5EF4-FFF2-40B4-BE49-F238E27FC236}">
                <a16:creationId xmlns:a16="http://schemas.microsoft.com/office/drawing/2014/main" id="{F3E3843A-E92F-43AB-B0A9-94B985E7C544}"/>
              </a:ext>
            </a:extLst>
          </p:cNvPr>
          <p:cNvCxnSpPr>
            <a:cxnSpLocks/>
          </p:cNvCxnSpPr>
          <p:nvPr/>
        </p:nvCxnSpPr>
        <p:spPr>
          <a:xfrm>
            <a:off x="3923999" y="2387131"/>
            <a:ext cx="18182" cy="1727437"/>
          </a:xfrm>
          <a:prstGeom prst="line">
            <a:avLst/>
          </a:prstGeom>
          <a:ln w="25400">
            <a:headEnd w="lg" len="lg"/>
            <a:tailEnd type="stealth"/>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10471F76-5116-4D6B-A155-D73713780F7D}"/>
              </a:ext>
            </a:extLst>
          </p:cNvPr>
          <p:cNvCxnSpPr>
            <a:cxnSpLocks noChangeAspect="1"/>
            <a:stCxn id="15" idx="7"/>
            <a:endCxn id="6" idx="3"/>
          </p:cNvCxnSpPr>
          <p:nvPr/>
        </p:nvCxnSpPr>
        <p:spPr>
          <a:xfrm flipV="1">
            <a:off x="4234655" y="2350826"/>
            <a:ext cx="1249051" cy="180365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2999256" y="2377666"/>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2999256" y="2377666"/>
                <a:ext cx="622285" cy="461665"/>
              </a:xfrm>
              <a:prstGeom prst="rect">
                <a:avLst/>
              </a:prstGeom>
              <a:blipFill>
                <a:blip r:embed="rId8"/>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3153091"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3153091" y="3761169"/>
                <a:ext cx="437940" cy="461665"/>
              </a:xfrm>
              <a:prstGeom prst="rect">
                <a:avLst/>
              </a:prstGeom>
              <a:blipFill>
                <a:blip r:embed="rId9"/>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3572014" y="262808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3572014" y="2628084"/>
                <a:ext cx="437940" cy="461665"/>
              </a:xfrm>
              <a:prstGeom prst="rect">
                <a:avLst/>
              </a:prstGeom>
              <a:blipFill>
                <a:blip r:embed="rId1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4654990" y="17172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4654990" y="1717290"/>
                <a:ext cx="437940" cy="461665"/>
              </a:xfrm>
              <a:prstGeom prst="rect">
                <a:avLst/>
              </a:prstGeom>
              <a:blipFill>
                <a:blip r:embed="rId11"/>
                <a:stretch>
                  <a:fillRect l="-2817"/>
                </a:stretch>
              </a:blipFill>
            </p:spPr>
            <p:txBody>
              <a:bodyPr/>
              <a:lstStyle/>
              <a:p>
                <a:r>
                  <a:rPr lang="de-AT">
                    <a:noFill/>
                  </a:rPr>
                  <a:t> </a:t>
                </a:r>
              </a:p>
            </p:txBody>
          </p:sp>
        </mc:Fallback>
      </mc:AlternateContent>
      <p:sp>
        <p:nvSpPr>
          <p:cNvPr id="84" name="Rechteck 83">
            <a:extLst>
              <a:ext uri="{FF2B5EF4-FFF2-40B4-BE49-F238E27FC236}">
                <a16:creationId xmlns:a16="http://schemas.microsoft.com/office/drawing/2014/main" id="{F3F15ADC-C2D3-4D34-92AF-2464C5472C9B}"/>
              </a:ext>
            </a:extLst>
          </p:cNvPr>
          <p:cNvSpPr/>
          <p:nvPr/>
        </p:nvSpPr>
        <p:spPr>
          <a:xfrm>
            <a:off x="4812533" y="4326355"/>
            <a:ext cx="340158" cy="461665"/>
          </a:xfrm>
          <a:prstGeom prst="rect">
            <a:avLst/>
          </a:prstGeom>
        </p:spPr>
        <p:txBody>
          <a:bodyPr wrap="none">
            <a:spAutoFit/>
          </a:bodyPr>
          <a:lstStyle/>
          <a:p>
            <a:pPr algn="ctr"/>
            <a:r>
              <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rPr>
              <a:t>2</a:t>
            </a:r>
          </a:p>
        </p:txBody>
      </p:sp>
      <p:cxnSp>
        <p:nvCxnSpPr>
          <p:cNvPr id="54" name="Gerader Verbinder 53">
            <a:extLst>
              <a:ext uri="{FF2B5EF4-FFF2-40B4-BE49-F238E27FC236}">
                <a16:creationId xmlns:a16="http://schemas.microsoft.com/office/drawing/2014/main" id="{18C4D136-4C54-4C38-815D-D4A928CD5AC1}"/>
              </a:ext>
            </a:extLst>
          </p:cNvPr>
          <p:cNvCxnSpPr>
            <a:cxnSpLocks/>
          </p:cNvCxnSpPr>
          <p:nvPr/>
        </p:nvCxnSpPr>
        <p:spPr>
          <a:xfrm>
            <a:off x="4183254" y="2380464"/>
            <a:ext cx="18182" cy="1727437"/>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id="{BE0399E1-405B-4AE1-9A59-06E42819AD73}"/>
              </a:ext>
            </a:extLst>
          </p:cNvPr>
          <p:cNvCxnSpPr>
            <a:cxnSpLocks/>
          </p:cNvCxnSpPr>
          <p:nvPr/>
        </p:nvCxnSpPr>
        <p:spPr>
          <a:xfrm>
            <a:off x="5819043" y="2366070"/>
            <a:ext cx="18182" cy="1727437"/>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1" name="Gerader Verbinder 60">
            <a:extLst>
              <a:ext uri="{FF2B5EF4-FFF2-40B4-BE49-F238E27FC236}">
                <a16:creationId xmlns:a16="http://schemas.microsoft.com/office/drawing/2014/main" id="{3C17DAD7-1E38-4751-BA7E-B14B65BD67C1}"/>
              </a:ext>
            </a:extLst>
          </p:cNvPr>
          <p:cNvCxnSpPr>
            <a:cxnSpLocks noChangeAspect="1"/>
            <a:endCxn id="7" idx="6"/>
          </p:cNvCxnSpPr>
          <p:nvPr/>
        </p:nvCxnSpPr>
        <p:spPr>
          <a:xfrm flipH="1" flipV="1">
            <a:off x="3211055" y="3300250"/>
            <a:ext cx="2265402" cy="89912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echteck 62">
                <a:extLst>
                  <a:ext uri="{FF2B5EF4-FFF2-40B4-BE49-F238E27FC236}">
                    <a16:creationId xmlns:a16="http://schemas.microsoft.com/office/drawing/2014/main" id="{F63B1EF2-37F1-4211-BDCE-8E8DD2B1EEC5}"/>
                  </a:ext>
                </a:extLst>
              </p:cNvPr>
              <p:cNvSpPr/>
              <p:nvPr/>
            </p:nvSpPr>
            <p:spPr>
              <a:xfrm>
                <a:off x="4165309" y="262082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3" name="Rechteck 62">
                <a:extLst>
                  <a:ext uri="{FF2B5EF4-FFF2-40B4-BE49-F238E27FC236}">
                    <a16:creationId xmlns:a16="http://schemas.microsoft.com/office/drawing/2014/main" id="{F63B1EF2-37F1-4211-BDCE-8E8DD2B1EEC5}"/>
                  </a:ext>
                </a:extLst>
              </p:cNvPr>
              <p:cNvSpPr>
                <a:spLocks noRot="1" noChangeAspect="1" noMove="1" noResize="1" noEditPoints="1" noAdjustHandles="1" noChangeArrowheads="1" noChangeShapeType="1" noTextEdit="1"/>
              </p:cNvSpPr>
              <p:nvPr/>
            </p:nvSpPr>
            <p:spPr>
              <a:xfrm>
                <a:off x="4165309" y="2620826"/>
                <a:ext cx="437940" cy="461665"/>
              </a:xfrm>
              <a:prstGeom prst="rect">
                <a:avLst/>
              </a:prstGeom>
              <a:blipFill>
                <a:blip r:embed="rId12"/>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4" name="Rechteck 63">
                <a:extLst>
                  <a:ext uri="{FF2B5EF4-FFF2-40B4-BE49-F238E27FC236}">
                    <a16:creationId xmlns:a16="http://schemas.microsoft.com/office/drawing/2014/main" id="{172B71D6-4DCA-42C3-8445-04C45C896BA1}"/>
                  </a:ext>
                </a:extLst>
              </p:cNvPr>
              <p:cNvSpPr/>
              <p:nvPr/>
            </p:nvSpPr>
            <p:spPr>
              <a:xfrm>
                <a:off x="4559378" y="296733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4" name="Rechteck 63">
                <a:extLst>
                  <a:ext uri="{FF2B5EF4-FFF2-40B4-BE49-F238E27FC236}">
                    <a16:creationId xmlns:a16="http://schemas.microsoft.com/office/drawing/2014/main" id="{172B71D6-4DCA-42C3-8445-04C45C896BA1}"/>
                  </a:ext>
                </a:extLst>
              </p:cNvPr>
              <p:cNvSpPr>
                <a:spLocks noRot="1" noChangeAspect="1" noMove="1" noResize="1" noEditPoints="1" noAdjustHandles="1" noChangeArrowheads="1" noChangeShapeType="1" noTextEdit="1"/>
              </p:cNvSpPr>
              <p:nvPr/>
            </p:nvSpPr>
            <p:spPr>
              <a:xfrm>
                <a:off x="4559378" y="2967335"/>
                <a:ext cx="437940" cy="461665"/>
              </a:xfrm>
              <a:prstGeom prst="rect">
                <a:avLst/>
              </a:prstGeom>
              <a:blipFill>
                <a:blip r:embed="rId13"/>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6" name="Rechteck 65">
                <a:extLst>
                  <a:ext uri="{FF2B5EF4-FFF2-40B4-BE49-F238E27FC236}">
                    <a16:creationId xmlns:a16="http://schemas.microsoft.com/office/drawing/2014/main" id="{67F9B847-16EC-4524-8117-895D073AD5C0}"/>
                  </a:ext>
                </a:extLst>
              </p:cNvPr>
              <p:cNvSpPr/>
              <p:nvPr/>
            </p:nvSpPr>
            <p:spPr>
              <a:xfrm>
                <a:off x="5243618" y="335082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6" name="Rechteck 65">
                <a:extLst>
                  <a:ext uri="{FF2B5EF4-FFF2-40B4-BE49-F238E27FC236}">
                    <a16:creationId xmlns:a16="http://schemas.microsoft.com/office/drawing/2014/main" id="{67F9B847-16EC-4524-8117-895D073AD5C0}"/>
                  </a:ext>
                </a:extLst>
              </p:cNvPr>
              <p:cNvSpPr>
                <a:spLocks noRot="1" noChangeAspect="1" noMove="1" noResize="1" noEditPoints="1" noAdjustHandles="1" noChangeArrowheads="1" noChangeShapeType="1" noTextEdit="1"/>
              </p:cNvSpPr>
              <p:nvPr/>
            </p:nvSpPr>
            <p:spPr>
              <a:xfrm>
                <a:off x="5243618" y="3350825"/>
                <a:ext cx="437940" cy="461665"/>
              </a:xfrm>
              <a:prstGeom prst="rect">
                <a:avLst/>
              </a:prstGeom>
              <a:blipFill>
                <a:blip r:embed="rId14"/>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7" name="Rechteck 66">
                <a:extLst>
                  <a:ext uri="{FF2B5EF4-FFF2-40B4-BE49-F238E27FC236}">
                    <a16:creationId xmlns:a16="http://schemas.microsoft.com/office/drawing/2014/main" id="{B013A3B8-7D48-48FE-8903-96E7121EF271}"/>
                  </a:ext>
                </a:extLst>
              </p:cNvPr>
              <p:cNvSpPr/>
              <p:nvPr/>
            </p:nvSpPr>
            <p:spPr>
              <a:xfrm>
                <a:off x="5787311" y="335082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7" name="Rechteck 66">
                <a:extLst>
                  <a:ext uri="{FF2B5EF4-FFF2-40B4-BE49-F238E27FC236}">
                    <a16:creationId xmlns:a16="http://schemas.microsoft.com/office/drawing/2014/main" id="{B013A3B8-7D48-48FE-8903-96E7121EF271}"/>
                  </a:ext>
                </a:extLst>
              </p:cNvPr>
              <p:cNvSpPr>
                <a:spLocks noRot="1" noChangeAspect="1" noMove="1" noResize="1" noEditPoints="1" noAdjustHandles="1" noChangeArrowheads="1" noChangeShapeType="1" noTextEdit="1"/>
              </p:cNvSpPr>
              <p:nvPr/>
            </p:nvSpPr>
            <p:spPr>
              <a:xfrm>
                <a:off x="5787311" y="3350824"/>
                <a:ext cx="437940" cy="461665"/>
              </a:xfrm>
              <a:prstGeom prst="rect">
                <a:avLst/>
              </a:prstGeom>
              <a:blipFill>
                <a:blip r:embed="rId15"/>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8" name="Rechteck 67">
                <a:extLst>
                  <a:ext uri="{FF2B5EF4-FFF2-40B4-BE49-F238E27FC236}">
                    <a16:creationId xmlns:a16="http://schemas.microsoft.com/office/drawing/2014/main" id="{5743B53D-6BDF-49B6-B9E9-78DA19AB951E}"/>
                  </a:ext>
                </a:extLst>
              </p:cNvPr>
              <p:cNvSpPr/>
              <p:nvPr/>
            </p:nvSpPr>
            <p:spPr>
              <a:xfrm>
                <a:off x="4904511" y="363223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8" name="Rechteck 67">
                <a:extLst>
                  <a:ext uri="{FF2B5EF4-FFF2-40B4-BE49-F238E27FC236}">
                    <a16:creationId xmlns:a16="http://schemas.microsoft.com/office/drawing/2014/main" id="{5743B53D-6BDF-49B6-B9E9-78DA19AB951E}"/>
                  </a:ext>
                </a:extLst>
              </p:cNvPr>
              <p:cNvSpPr>
                <a:spLocks noRot="1" noChangeAspect="1" noMove="1" noResize="1" noEditPoints="1" noAdjustHandles="1" noChangeArrowheads="1" noChangeShapeType="1" noTextEdit="1"/>
              </p:cNvSpPr>
              <p:nvPr/>
            </p:nvSpPr>
            <p:spPr>
              <a:xfrm>
                <a:off x="4904511" y="3632232"/>
                <a:ext cx="437940" cy="461665"/>
              </a:xfrm>
              <a:prstGeom prst="rect">
                <a:avLst/>
              </a:prstGeom>
              <a:blipFill>
                <a:blip r:embed="rId16"/>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0" name="Rechteck 69">
                <a:extLst>
                  <a:ext uri="{FF2B5EF4-FFF2-40B4-BE49-F238E27FC236}">
                    <a16:creationId xmlns:a16="http://schemas.microsoft.com/office/drawing/2014/main" id="{478E4840-3F11-45EA-8245-45A11BED23A2}"/>
                  </a:ext>
                </a:extLst>
              </p:cNvPr>
              <p:cNvSpPr/>
              <p:nvPr/>
            </p:nvSpPr>
            <p:spPr>
              <a:xfrm>
                <a:off x="2764143" y="308974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0" name="Rechteck 69">
                <a:extLst>
                  <a:ext uri="{FF2B5EF4-FFF2-40B4-BE49-F238E27FC236}">
                    <a16:creationId xmlns:a16="http://schemas.microsoft.com/office/drawing/2014/main" id="{478E4840-3F11-45EA-8245-45A11BED23A2}"/>
                  </a:ext>
                </a:extLst>
              </p:cNvPr>
              <p:cNvSpPr>
                <a:spLocks noRot="1" noChangeAspect="1" noMove="1" noResize="1" noEditPoints="1" noAdjustHandles="1" noChangeArrowheads="1" noChangeShapeType="1" noTextEdit="1"/>
              </p:cNvSpPr>
              <p:nvPr/>
            </p:nvSpPr>
            <p:spPr>
              <a:xfrm>
                <a:off x="2764143" y="3089749"/>
                <a:ext cx="437940" cy="461665"/>
              </a:xfrm>
              <a:prstGeom prst="rect">
                <a:avLst/>
              </a:prstGeom>
              <a:blipFill>
                <a:blip r:embed="rId1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1" name="Rechteck 70">
                <a:extLst>
                  <a:ext uri="{FF2B5EF4-FFF2-40B4-BE49-F238E27FC236}">
                    <a16:creationId xmlns:a16="http://schemas.microsoft.com/office/drawing/2014/main" id="{646A7570-C485-4343-8564-8B80D292DD38}"/>
                  </a:ext>
                </a:extLst>
              </p:cNvPr>
              <p:cNvSpPr/>
              <p:nvPr/>
            </p:nvSpPr>
            <p:spPr>
              <a:xfrm>
                <a:off x="3837314" y="1937653"/>
                <a:ext cx="5148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1" name="Rechteck 70">
                <a:extLst>
                  <a:ext uri="{FF2B5EF4-FFF2-40B4-BE49-F238E27FC236}">
                    <a16:creationId xmlns:a16="http://schemas.microsoft.com/office/drawing/2014/main" id="{646A7570-C485-4343-8564-8B80D292DD38}"/>
                  </a:ext>
                </a:extLst>
              </p:cNvPr>
              <p:cNvSpPr>
                <a:spLocks noRot="1" noChangeAspect="1" noMove="1" noResize="1" noEditPoints="1" noAdjustHandles="1" noChangeArrowheads="1" noChangeShapeType="1" noTextEdit="1"/>
              </p:cNvSpPr>
              <p:nvPr/>
            </p:nvSpPr>
            <p:spPr>
              <a:xfrm>
                <a:off x="3837314" y="1937653"/>
                <a:ext cx="514885" cy="461665"/>
              </a:xfrm>
              <a:prstGeom prst="rect">
                <a:avLst/>
              </a:prstGeom>
              <a:blipFill>
                <a:blip r:embed="rId18"/>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2" name="Rechteck 71">
                <a:extLst>
                  <a:ext uri="{FF2B5EF4-FFF2-40B4-BE49-F238E27FC236}">
                    <a16:creationId xmlns:a16="http://schemas.microsoft.com/office/drawing/2014/main" id="{1A353541-1688-42E1-B16A-A26DCE8ED332}"/>
                  </a:ext>
                </a:extLst>
              </p:cNvPr>
              <p:cNvSpPr/>
              <p:nvPr/>
            </p:nvSpPr>
            <p:spPr>
              <a:xfrm>
                <a:off x="3827428" y="4131663"/>
                <a:ext cx="5148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2" name="Rechteck 71">
                <a:extLst>
                  <a:ext uri="{FF2B5EF4-FFF2-40B4-BE49-F238E27FC236}">
                    <a16:creationId xmlns:a16="http://schemas.microsoft.com/office/drawing/2014/main" id="{1A353541-1688-42E1-B16A-A26DCE8ED332}"/>
                  </a:ext>
                </a:extLst>
              </p:cNvPr>
              <p:cNvSpPr>
                <a:spLocks noRot="1" noChangeAspect="1" noMove="1" noResize="1" noEditPoints="1" noAdjustHandles="1" noChangeArrowheads="1" noChangeShapeType="1" noTextEdit="1"/>
              </p:cNvSpPr>
              <p:nvPr/>
            </p:nvSpPr>
            <p:spPr>
              <a:xfrm>
                <a:off x="3827428" y="4131663"/>
                <a:ext cx="514885" cy="461665"/>
              </a:xfrm>
              <a:prstGeom prst="rect">
                <a:avLst/>
              </a:prstGeom>
              <a:blipFill>
                <a:blip r:embed="rId19"/>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4" name="Rechteck 73">
                <a:extLst>
                  <a:ext uri="{FF2B5EF4-FFF2-40B4-BE49-F238E27FC236}">
                    <a16:creationId xmlns:a16="http://schemas.microsoft.com/office/drawing/2014/main" id="{7DF83C09-935D-473C-BA38-FD1AEB2F001B}"/>
                  </a:ext>
                </a:extLst>
              </p:cNvPr>
              <p:cNvSpPr/>
              <p:nvPr/>
            </p:nvSpPr>
            <p:spPr>
              <a:xfrm>
                <a:off x="5452396" y="1946745"/>
                <a:ext cx="5148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4" name="Rechteck 73">
                <a:extLst>
                  <a:ext uri="{FF2B5EF4-FFF2-40B4-BE49-F238E27FC236}">
                    <a16:creationId xmlns:a16="http://schemas.microsoft.com/office/drawing/2014/main" id="{7DF83C09-935D-473C-BA38-FD1AEB2F001B}"/>
                  </a:ext>
                </a:extLst>
              </p:cNvPr>
              <p:cNvSpPr>
                <a:spLocks noRot="1" noChangeAspect="1" noMove="1" noResize="1" noEditPoints="1" noAdjustHandles="1" noChangeArrowheads="1" noChangeShapeType="1" noTextEdit="1"/>
              </p:cNvSpPr>
              <p:nvPr/>
            </p:nvSpPr>
            <p:spPr>
              <a:xfrm>
                <a:off x="5452396" y="1946745"/>
                <a:ext cx="514885" cy="461665"/>
              </a:xfrm>
              <a:prstGeom prst="rect">
                <a:avLst/>
              </a:prstGeom>
              <a:blipFill>
                <a:blip r:embed="rId20"/>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6" name="Rechteck 75">
                <a:extLst>
                  <a:ext uri="{FF2B5EF4-FFF2-40B4-BE49-F238E27FC236}">
                    <a16:creationId xmlns:a16="http://schemas.microsoft.com/office/drawing/2014/main" id="{90E80C9E-9611-46B2-86F3-D42A2320B109}"/>
                  </a:ext>
                </a:extLst>
              </p:cNvPr>
              <p:cNvSpPr/>
              <p:nvPr/>
            </p:nvSpPr>
            <p:spPr>
              <a:xfrm>
                <a:off x="5469174" y="4131163"/>
                <a:ext cx="5148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6" name="Rechteck 75">
                <a:extLst>
                  <a:ext uri="{FF2B5EF4-FFF2-40B4-BE49-F238E27FC236}">
                    <a16:creationId xmlns:a16="http://schemas.microsoft.com/office/drawing/2014/main" id="{90E80C9E-9611-46B2-86F3-D42A2320B109}"/>
                  </a:ext>
                </a:extLst>
              </p:cNvPr>
              <p:cNvSpPr>
                <a:spLocks noRot="1" noChangeAspect="1" noMove="1" noResize="1" noEditPoints="1" noAdjustHandles="1" noChangeArrowheads="1" noChangeShapeType="1" noTextEdit="1"/>
              </p:cNvSpPr>
              <p:nvPr/>
            </p:nvSpPr>
            <p:spPr>
              <a:xfrm>
                <a:off x="5469174" y="4131163"/>
                <a:ext cx="514885" cy="461665"/>
              </a:xfrm>
              <a:prstGeom prst="rect">
                <a:avLst/>
              </a:prstGeom>
              <a:blipFill>
                <a:blip r:embed="rId21"/>
                <a:stretch>
                  <a:fillRect/>
                </a:stretch>
              </a:blipFill>
            </p:spPr>
            <p:txBody>
              <a:bodyPr/>
              <a:lstStyle/>
              <a:p>
                <a:r>
                  <a:rPr lang="de-AT">
                    <a:noFill/>
                  </a:rPr>
                  <a:t> </a:t>
                </a:r>
              </a:p>
            </p:txBody>
          </p:sp>
        </mc:Fallback>
      </mc:AlternateContent>
    </p:spTree>
    <p:extLst>
      <p:ext uri="{BB962C8B-B14F-4D97-AF65-F5344CB8AC3E}">
        <p14:creationId xmlns:p14="http://schemas.microsoft.com/office/powerpoint/2010/main" val="42723590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Dijkstra’s algorithm</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5404625" y="188990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2671055" y="3030250"/>
            <a:ext cx="540000" cy="540000"/>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5415955" y="407540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3773736" y="4075403"/>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5543473" y="1468975"/>
                <a:ext cx="4090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𝒄</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5543473" y="1468975"/>
                <a:ext cx="409086"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2"/>
            <a:endCxn id="35" idx="6"/>
          </p:cNvCxnSpPr>
          <p:nvPr/>
        </p:nvCxnSpPr>
        <p:spPr>
          <a:xfrm flipH="1">
            <a:off x="4309760" y="2159907"/>
            <a:ext cx="1094865" cy="4675"/>
          </a:xfrm>
          <a:prstGeom prst="line">
            <a:avLst/>
          </a:prstGeom>
          <a:ln w="25400">
            <a:headEnd type="stealth"/>
            <a:tailEnd type="none"/>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52E7495-609B-46AB-90E5-64596785C234}"/>
              </a:ext>
            </a:extLst>
          </p:cNvPr>
          <p:cNvCxnSpPr>
            <a:cxnSpLocks noChangeAspect="1"/>
            <a:stCxn id="35" idx="3"/>
            <a:endCxn id="7" idx="7"/>
          </p:cNvCxnSpPr>
          <p:nvPr/>
        </p:nvCxnSpPr>
        <p:spPr>
          <a:xfrm flipH="1">
            <a:off x="3131974" y="2355501"/>
            <a:ext cx="716867" cy="753830"/>
          </a:xfrm>
          <a:prstGeom prst="line">
            <a:avLst/>
          </a:prstGeom>
          <a:ln w="50800">
            <a:solidFill>
              <a:srgbClr val="C00000"/>
            </a:solidFill>
            <a:headEnd type="stealth"/>
            <a:tailEnd type="none" w="lg" len="lg"/>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3131974" y="3491169"/>
            <a:ext cx="720843" cy="663315"/>
          </a:xfrm>
          <a:prstGeom prst="line">
            <a:avLst/>
          </a:prstGeom>
          <a:ln w="50800">
            <a:solidFill>
              <a:srgbClr val="C00000"/>
            </a:solidFill>
            <a:tailEnd type="stealth"/>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BCFAB5F7-D54F-4708-8C19-457A9FAE8E56}"/>
              </a:ext>
            </a:extLst>
          </p:cNvPr>
          <p:cNvCxnSpPr>
            <a:cxnSpLocks noChangeAspect="1"/>
          </p:cNvCxnSpPr>
          <p:nvPr/>
        </p:nvCxnSpPr>
        <p:spPr>
          <a:xfrm>
            <a:off x="5543473" y="2373363"/>
            <a:ext cx="21324" cy="1741205"/>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4320785" y="4345400"/>
            <a:ext cx="1095170" cy="0"/>
          </a:xfrm>
          <a:prstGeom prst="line">
            <a:avLst/>
          </a:prstGeom>
          <a:ln w="25400">
            <a:headEnd type="none"/>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2251517" y="3069417"/>
                <a:ext cx="44435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𝒂</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2251517" y="3069417"/>
                <a:ext cx="44435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5537060" y="4574721"/>
                <a:ext cx="42191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𝒆</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5537060" y="4574721"/>
                <a:ext cx="421910" cy="461665"/>
              </a:xfrm>
              <a:prstGeom prst="rect">
                <a:avLst/>
              </a:prstGeom>
              <a:blipFill>
                <a:blip r:embed="rId5"/>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3854559" y="4620035"/>
                <a:ext cx="452367"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𝒅</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3854559" y="4620035"/>
                <a:ext cx="452367" cy="461665"/>
              </a:xfrm>
              <a:prstGeom prst="rect">
                <a:avLst/>
              </a:prstGeom>
              <a:blipFill>
                <a:blip r:embed="rId6"/>
                <a:stretch>
                  <a:fillRect l="-4000"/>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3769760" y="1894582"/>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3856963" y="1453248"/>
                <a:ext cx="44114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𝒃</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3856963" y="1453248"/>
                <a:ext cx="441146" cy="461665"/>
              </a:xfrm>
              <a:prstGeom prst="rect">
                <a:avLst/>
              </a:prstGeom>
              <a:blipFill>
                <a:blip r:embed="rId7"/>
                <a:stretch>
                  <a:fillRect l="-4167"/>
                </a:stretch>
              </a:blipFill>
            </p:spPr>
            <p:txBody>
              <a:bodyPr/>
              <a:lstStyle/>
              <a:p>
                <a:r>
                  <a:rPr lang="de-AT">
                    <a:noFill/>
                  </a:rPr>
                  <a:t> </a:t>
                </a:r>
              </a:p>
            </p:txBody>
          </p:sp>
        </mc:Fallback>
      </mc:AlternateContent>
      <p:cxnSp>
        <p:nvCxnSpPr>
          <p:cNvPr id="37" name="Gerader Verbinder 36">
            <a:extLst>
              <a:ext uri="{FF2B5EF4-FFF2-40B4-BE49-F238E27FC236}">
                <a16:creationId xmlns:a16="http://schemas.microsoft.com/office/drawing/2014/main" id="{F3E3843A-E92F-43AB-B0A9-94B985E7C544}"/>
              </a:ext>
            </a:extLst>
          </p:cNvPr>
          <p:cNvCxnSpPr>
            <a:cxnSpLocks/>
          </p:cNvCxnSpPr>
          <p:nvPr/>
        </p:nvCxnSpPr>
        <p:spPr>
          <a:xfrm>
            <a:off x="3923999" y="2387131"/>
            <a:ext cx="18182" cy="1727437"/>
          </a:xfrm>
          <a:prstGeom prst="line">
            <a:avLst/>
          </a:prstGeom>
          <a:ln w="25400">
            <a:headEnd w="lg" len="lg"/>
            <a:tailEnd type="stealth"/>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10471F76-5116-4D6B-A155-D73713780F7D}"/>
              </a:ext>
            </a:extLst>
          </p:cNvPr>
          <p:cNvCxnSpPr>
            <a:cxnSpLocks noChangeAspect="1"/>
            <a:stCxn id="15" idx="7"/>
            <a:endCxn id="6" idx="3"/>
          </p:cNvCxnSpPr>
          <p:nvPr/>
        </p:nvCxnSpPr>
        <p:spPr>
          <a:xfrm flipV="1">
            <a:off x="4234655" y="2350826"/>
            <a:ext cx="1249051" cy="180365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2999256" y="2377666"/>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2999256" y="2377666"/>
                <a:ext cx="622285" cy="461665"/>
              </a:xfrm>
              <a:prstGeom prst="rect">
                <a:avLst/>
              </a:prstGeom>
              <a:blipFill>
                <a:blip r:embed="rId8"/>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3153091"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3153091" y="3761169"/>
                <a:ext cx="437940" cy="461665"/>
              </a:xfrm>
              <a:prstGeom prst="rect">
                <a:avLst/>
              </a:prstGeom>
              <a:blipFill>
                <a:blip r:embed="rId9"/>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3572014" y="262808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3572014" y="2628084"/>
                <a:ext cx="437940" cy="461665"/>
              </a:xfrm>
              <a:prstGeom prst="rect">
                <a:avLst/>
              </a:prstGeom>
              <a:blipFill>
                <a:blip r:embed="rId1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4654990" y="17172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4654990" y="1717290"/>
                <a:ext cx="437940" cy="461665"/>
              </a:xfrm>
              <a:prstGeom prst="rect">
                <a:avLst/>
              </a:prstGeom>
              <a:blipFill>
                <a:blip r:embed="rId11"/>
                <a:stretch>
                  <a:fillRect l="-2817"/>
                </a:stretch>
              </a:blipFill>
            </p:spPr>
            <p:txBody>
              <a:bodyPr/>
              <a:lstStyle/>
              <a:p>
                <a:r>
                  <a:rPr lang="de-AT">
                    <a:noFill/>
                  </a:rPr>
                  <a:t> </a:t>
                </a:r>
              </a:p>
            </p:txBody>
          </p:sp>
        </mc:Fallback>
      </mc:AlternateContent>
      <p:sp>
        <p:nvSpPr>
          <p:cNvPr id="84" name="Rechteck 83">
            <a:extLst>
              <a:ext uri="{FF2B5EF4-FFF2-40B4-BE49-F238E27FC236}">
                <a16:creationId xmlns:a16="http://schemas.microsoft.com/office/drawing/2014/main" id="{F3F15ADC-C2D3-4D34-92AF-2464C5472C9B}"/>
              </a:ext>
            </a:extLst>
          </p:cNvPr>
          <p:cNvSpPr/>
          <p:nvPr/>
        </p:nvSpPr>
        <p:spPr>
          <a:xfrm>
            <a:off x="4812533" y="4326355"/>
            <a:ext cx="340158" cy="461665"/>
          </a:xfrm>
          <a:prstGeom prst="rect">
            <a:avLst/>
          </a:prstGeom>
        </p:spPr>
        <p:txBody>
          <a:bodyPr wrap="none">
            <a:spAutoFit/>
          </a:bodyPr>
          <a:lstStyle/>
          <a:p>
            <a:pPr algn="ctr"/>
            <a:r>
              <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rPr>
              <a:t>2</a:t>
            </a:r>
          </a:p>
        </p:txBody>
      </p:sp>
      <p:cxnSp>
        <p:nvCxnSpPr>
          <p:cNvPr id="54" name="Gerader Verbinder 53">
            <a:extLst>
              <a:ext uri="{FF2B5EF4-FFF2-40B4-BE49-F238E27FC236}">
                <a16:creationId xmlns:a16="http://schemas.microsoft.com/office/drawing/2014/main" id="{18C4D136-4C54-4C38-815D-D4A928CD5AC1}"/>
              </a:ext>
            </a:extLst>
          </p:cNvPr>
          <p:cNvCxnSpPr>
            <a:cxnSpLocks/>
          </p:cNvCxnSpPr>
          <p:nvPr/>
        </p:nvCxnSpPr>
        <p:spPr>
          <a:xfrm>
            <a:off x="4183254" y="2380464"/>
            <a:ext cx="18182" cy="1727437"/>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id="{BE0399E1-405B-4AE1-9A59-06E42819AD73}"/>
              </a:ext>
            </a:extLst>
          </p:cNvPr>
          <p:cNvCxnSpPr>
            <a:cxnSpLocks/>
          </p:cNvCxnSpPr>
          <p:nvPr/>
        </p:nvCxnSpPr>
        <p:spPr>
          <a:xfrm>
            <a:off x="5819043" y="2366070"/>
            <a:ext cx="18182" cy="1727437"/>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1" name="Gerader Verbinder 60">
            <a:extLst>
              <a:ext uri="{FF2B5EF4-FFF2-40B4-BE49-F238E27FC236}">
                <a16:creationId xmlns:a16="http://schemas.microsoft.com/office/drawing/2014/main" id="{3C17DAD7-1E38-4751-BA7E-B14B65BD67C1}"/>
              </a:ext>
            </a:extLst>
          </p:cNvPr>
          <p:cNvCxnSpPr>
            <a:cxnSpLocks noChangeAspect="1"/>
            <a:endCxn id="7" idx="6"/>
          </p:cNvCxnSpPr>
          <p:nvPr/>
        </p:nvCxnSpPr>
        <p:spPr>
          <a:xfrm flipH="1" flipV="1">
            <a:off x="3211055" y="3300250"/>
            <a:ext cx="2265402" cy="89912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echteck 62">
                <a:extLst>
                  <a:ext uri="{FF2B5EF4-FFF2-40B4-BE49-F238E27FC236}">
                    <a16:creationId xmlns:a16="http://schemas.microsoft.com/office/drawing/2014/main" id="{F63B1EF2-37F1-4211-BDCE-8E8DD2B1EEC5}"/>
                  </a:ext>
                </a:extLst>
              </p:cNvPr>
              <p:cNvSpPr/>
              <p:nvPr/>
            </p:nvSpPr>
            <p:spPr>
              <a:xfrm>
                <a:off x="4165309" y="262082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3" name="Rechteck 62">
                <a:extLst>
                  <a:ext uri="{FF2B5EF4-FFF2-40B4-BE49-F238E27FC236}">
                    <a16:creationId xmlns:a16="http://schemas.microsoft.com/office/drawing/2014/main" id="{F63B1EF2-37F1-4211-BDCE-8E8DD2B1EEC5}"/>
                  </a:ext>
                </a:extLst>
              </p:cNvPr>
              <p:cNvSpPr>
                <a:spLocks noRot="1" noChangeAspect="1" noMove="1" noResize="1" noEditPoints="1" noAdjustHandles="1" noChangeArrowheads="1" noChangeShapeType="1" noTextEdit="1"/>
              </p:cNvSpPr>
              <p:nvPr/>
            </p:nvSpPr>
            <p:spPr>
              <a:xfrm>
                <a:off x="4165309" y="2620826"/>
                <a:ext cx="437940" cy="461665"/>
              </a:xfrm>
              <a:prstGeom prst="rect">
                <a:avLst/>
              </a:prstGeom>
              <a:blipFill>
                <a:blip r:embed="rId12"/>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4" name="Rechteck 63">
                <a:extLst>
                  <a:ext uri="{FF2B5EF4-FFF2-40B4-BE49-F238E27FC236}">
                    <a16:creationId xmlns:a16="http://schemas.microsoft.com/office/drawing/2014/main" id="{172B71D6-4DCA-42C3-8445-04C45C896BA1}"/>
                  </a:ext>
                </a:extLst>
              </p:cNvPr>
              <p:cNvSpPr/>
              <p:nvPr/>
            </p:nvSpPr>
            <p:spPr>
              <a:xfrm>
                <a:off x="4559378" y="296733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4" name="Rechteck 63">
                <a:extLst>
                  <a:ext uri="{FF2B5EF4-FFF2-40B4-BE49-F238E27FC236}">
                    <a16:creationId xmlns:a16="http://schemas.microsoft.com/office/drawing/2014/main" id="{172B71D6-4DCA-42C3-8445-04C45C896BA1}"/>
                  </a:ext>
                </a:extLst>
              </p:cNvPr>
              <p:cNvSpPr>
                <a:spLocks noRot="1" noChangeAspect="1" noMove="1" noResize="1" noEditPoints="1" noAdjustHandles="1" noChangeArrowheads="1" noChangeShapeType="1" noTextEdit="1"/>
              </p:cNvSpPr>
              <p:nvPr/>
            </p:nvSpPr>
            <p:spPr>
              <a:xfrm>
                <a:off x="4559378" y="2967335"/>
                <a:ext cx="437940" cy="461665"/>
              </a:xfrm>
              <a:prstGeom prst="rect">
                <a:avLst/>
              </a:prstGeom>
              <a:blipFill>
                <a:blip r:embed="rId13"/>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6" name="Rechteck 65">
                <a:extLst>
                  <a:ext uri="{FF2B5EF4-FFF2-40B4-BE49-F238E27FC236}">
                    <a16:creationId xmlns:a16="http://schemas.microsoft.com/office/drawing/2014/main" id="{67F9B847-16EC-4524-8117-895D073AD5C0}"/>
                  </a:ext>
                </a:extLst>
              </p:cNvPr>
              <p:cNvSpPr/>
              <p:nvPr/>
            </p:nvSpPr>
            <p:spPr>
              <a:xfrm>
                <a:off x="5243618" y="335082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6" name="Rechteck 65">
                <a:extLst>
                  <a:ext uri="{FF2B5EF4-FFF2-40B4-BE49-F238E27FC236}">
                    <a16:creationId xmlns:a16="http://schemas.microsoft.com/office/drawing/2014/main" id="{67F9B847-16EC-4524-8117-895D073AD5C0}"/>
                  </a:ext>
                </a:extLst>
              </p:cNvPr>
              <p:cNvSpPr>
                <a:spLocks noRot="1" noChangeAspect="1" noMove="1" noResize="1" noEditPoints="1" noAdjustHandles="1" noChangeArrowheads="1" noChangeShapeType="1" noTextEdit="1"/>
              </p:cNvSpPr>
              <p:nvPr/>
            </p:nvSpPr>
            <p:spPr>
              <a:xfrm>
                <a:off x="5243618" y="3350825"/>
                <a:ext cx="437940" cy="461665"/>
              </a:xfrm>
              <a:prstGeom prst="rect">
                <a:avLst/>
              </a:prstGeom>
              <a:blipFill>
                <a:blip r:embed="rId14"/>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7" name="Rechteck 66">
                <a:extLst>
                  <a:ext uri="{FF2B5EF4-FFF2-40B4-BE49-F238E27FC236}">
                    <a16:creationId xmlns:a16="http://schemas.microsoft.com/office/drawing/2014/main" id="{B013A3B8-7D48-48FE-8903-96E7121EF271}"/>
                  </a:ext>
                </a:extLst>
              </p:cNvPr>
              <p:cNvSpPr/>
              <p:nvPr/>
            </p:nvSpPr>
            <p:spPr>
              <a:xfrm>
                <a:off x="5787311" y="335082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7" name="Rechteck 66">
                <a:extLst>
                  <a:ext uri="{FF2B5EF4-FFF2-40B4-BE49-F238E27FC236}">
                    <a16:creationId xmlns:a16="http://schemas.microsoft.com/office/drawing/2014/main" id="{B013A3B8-7D48-48FE-8903-96E7121EF271}"/>
                  </a:ext>
                </a:extLst>
              </p:cNvPr>
              <p:cNvSpPr>
                <a:spLocks noRot="1" noChangeAspect="1" noMove="1" noResize="1" noEditPoints="1" noAdjustHandles="1" noChangeArrowheads="1" noChangeShapeType="1" noTextEdit="1"/>
              </p:cNvSpPr>
              <p:nvPr/>
            </p:nvSpPr>
            <p:spPr>
              <a:xfrm>
                <a:off x="5787311" y="3350824"/>
                <a:ext cx="437940" cy="461665"/>
              </a:xfrm>
              <a:prstGeom prst="rect">
                <a:avLst/>
              </a:prstGeom>
              <a:blipFill>
                <a:blip r:embed="rId15"/>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8" name="Rechteck 67">
                <a:extLst>
                  <a:ext uri="{FF2B5EF4-FFF2-40B4-BE49-F238E27FC236}">
                    <a16:creationId xmlns:a16="http://schemas.microsoft.com/office/drawing/2014/main" id="{5743B53D-6BDF-49B6-B9E9-78DA19AB951E}"/>
                  </a:ext>
                </a:extLst>
              </p:cNvPr>
              <p:cNvSpPr/>
              <p:nvPr/>
            </p:nvSpPr>
            <p:spPr>
              <a:xfrm>
                <a:off x="4904511" y="363223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8" name="Rechteck 67">
                <a:extLst>
                  <a:ext uri="{FF2B5EF4-FFF2-40B4-BE49-F238E27FC236}">
                    <a16:creationId xmlns:a16="http://schemas.microsoft.com/office/drawing/2014/main" id="{5743B53D-6BDF-49B6-B9E9-78DA19AB951E}"/>
                  </a:ext>
                </a:extLst>
              </p:cNvPr>
              <p:cNvSpPr>
                <a:spLocks noRot="1" noChangeAspect="1" noMove="1" noResize="1" noEditPoints="1" noAdjustHandles="1" noChangeArrowheads="1" noChangeShapeType="1" noTextEdit="1"/>
              </p:cNvSpPr>
              <p:nvPr/>
            </p:nvSpPr>
            <p:spPr>
              <a:xfrm>
                <a:off x="4904511" y="3632232"/>
                <a:ext cx="437940" cy="461665"/>
              </a:xfrm>
              <a:prstGeom prst="rect">
                <a:avLst/>
              </a:prstGeom>
              <a:blipFill>
                <a:blip r:embed="rId16"/>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0" name="Rechteck 69">
                <a:extLst>
                  <a:ext uri="{FF2B5EF4-FFF2-40B4-BE49-F238E27FC236}">
                    <a16:creationId xmlns:a16="http://schemas.microsoft.com/office/drawing/2014/main" id="{478E4840-3F11-45EA-8245-45A11BED23A2}"/>
                  </a:ext>
                </a:extLst>
              </p:cNvPr>
              <p:cNvSpPr/>
              <p:nvPr/>
            </p:nvSpPr>
            <p:spPr>
              <a:xfrm>
                <a:off x="2764143" y="308974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0" name="Rechteck 69">
                <a:extLst>
                  <a:ext uri="{FF2B5EF4-FFF2-40B4-BE49-F238E27FC236}">
                    <a16:creationId xmlns:a16="http://schemas.microsoft.com/office/drawing/2014/main" id="{478E4840-3F11-45EA-8245-45A11BED23A2}"/>
                  </a:ext>
                </a:extLst>
              </p:cNvPr>
              <p:cNvSpPr>
                <a:spLocks noRot="1" noChangeAspect="1" noMove="1" noResize="1" noEditPoints="1" noAdjustHandles="1" noChangeArrowheads="1" noChangeShapeType="1" noTextEdit="1"/>
              </p:cNvSpPr>
              <p:nvPr/>
            </p:nvSpPr>
            <p:spPr>
              <a:xfrm>
                <a:off x="2764143" y="3089749"/>
                <a:ext cx="437940" cy="461665"/>
              </a:xfrm>
              <a:prstGeom prst="rect">
                <a:avLst/>
              </a:prstGeom>
              <a:blipFill>
                <a:blip r:embed="rId1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1" name="Rechteck 70">
                <a:extLst>
                  <a:ext uri="{FF2B5EF4-FFF2-40B4-BE49-F238E27FC236}">
                    <a16:creationId xmlns:a16="http://schemas.microsoft.com/office/drawing/2014/main" id="{646A7570-C485-4343-8564-8B80D292DD38}"/>
                  </a:ext>
                </a:extLst>
              </p:cNvPr>
              <p:cNvSpPr/>
              <p:nvPr/>
            </p:nvSpPr>
            <p:spPr>
              <a:xfrm>
                <a:off x="3783615" y="1937653"/>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𝟏𝟎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1" name="Rechteck 70">
                <a:extLst>
                  <a:ext uri="{FF2B5EF4-FFF2-40B4-BE49-F238E27FC236}">
                    <a16:creationId xmlns:a16="http://schemas.microsoft.com/office/drawing/2014/main" id="{646A7570-C485-4343-8564-8B80D292DD38}"/>
                  </a:ext>
                </a:extLst>
              </p:cNvPr>
              <p:cNvSpPr>
                <a:spLocks noRot="1" noChangeAspect="1" noMove="1" noResize="1" noEditPoints="1" noAdjustHandles="1" noChangeArrowheads="1" noChangeShapeType="1" noTextEdit="1"/>
              </p:cNvSpPr>
              <p:nvPr/>
            </p:nvSpPr>
            <p:spPr>
              <a:xfrm>
                <a:off x="3783615" y="1937653"/>
                <a:ext cx="622285" cy="461665"/>
              </a:xfrm>
              <a:prstGeom prst="rect">
                <a:avLst/>
              </a:prstGeom>
              <a:blipFill>
                <a:blip r:embed="rId18"/>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2" name="Rechteck 71">
                <a:extLst>
                  <a:ext uri="{FF2B5EF4-FFF2-40B4-BE49-F238E27FC236}">
                    <a16:creationId xmlns:a16="http://schemas.microsoft.com/office/drawing/2014/main" id="{1A353541-1688-42E1-B16A-A26DCE8ED332}"/>
                  </a:ext>
                </a:extLst>
              </p:cNvPr>
              <p:cNvSpPr/>
              <p:nvPr/>
            </p:nvSpPr>
            <p:spPr>
              <a:xfrm>
                <a:off x="3865901" y="413166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2" name="Rechteck 71">
                <a:extLst>
                  <a:ext uri="{FF2B5EF4-FFF2-40B4-BE49-F238E27FC236}">
                    <a16:creationId xmlns:a16="http://schemas.microsoft.com/office/drawing/2014/main" id="{1A353541-1688-42E1-B16A-A26DCE8ED332}"/>
                  </a:ext>
                </a:extLst>
              </p:cNvPr>
              <p:cNvSpPr>
                <a:spLocks noRot="1" noChangeAspect="1" noMove="1" noResize="1" noEditPoints="1" noAdjustHandles="1" noChangeArrowheads="1" noChangeShapeType="1" noTextEdit="1"/>
              </p:cNvSpPr>
              <p:nvPr/>
            </p:nvSpPr>
            <p:spPr>
              <a:xfrm>
                <a:off x="3865901" y="4131663"/>
                <a:ext cx="437940" cy="461665"/>
              </a:xfrm>
              <a:prstGeom prst="rect">
                <a:avLst/>
              </a:prstGeom>
              <a:blipFill>
                <a:blip r:embed="rId19"/>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4" name="Rechteck 73">
                <a:extLst>
                  <a:ext uri="{FF2B5EF4-FFF2-40B4-BE49-F238E27FC236}">
                    <a16:creationId xmlns:a16="http://schemas.microsoft.com/office/drawing/2014/main" id="{7DF83C09-935D-473C-BA38-FD1AEB2F001B}"/>
                  </a:ext>
                </a:extLst>
              </p:cNvPr>
              <p:cNvSpPr/>
              <p:nvPr/>
            </p:nvSpPr>
            <p:spPr>
              <a:xfrm>
                <a:off x="5452396" y="1946745"/>
                <a:ext cx="5148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4" name="Rechteck 73">
                <a:extLst>
                  <a:ext uri="{FF2B5EF4-FFF2-40B4-BE49-F238E27FC236}">
                    <a16:creationId xmlns:a16="http://schemas.microsoft.com/office/drawing/2014/main" id="{7DF83C09-935D-473C-BA38-FD1AEB2F001B}"/>
                  </a:ext>
                </a:extLst>
              </p:cNvPr>
              <p:cNvSpPr>
                <a:spLocks noRot="1" noChangeAspect="1" noMove="1" noResize="1" noEditPoints="1" noAdjustHandles="1" noChangeArrowheads="1" noChangeShapeType="1" noTextEdit="1"/>
              </p:cNvSpPr>
              <p:nvPr/>
            </p:nvSpPr>
            <p:spPr>
              <a:xfrm>
                <a:off x="5452396" y="1946745"/>
                <a:ext cx="514885" cy="461665"/>
              </a:xfrm>
              <a:prstGeom prst="rect">
                <a:avLst/>
              </a:prstGeom>
              <a:blipFill>
                <a:blip r:embed="rId20"/>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6" name="Rechteck 75">
                <a:extLst>
                  <a:ext uri="{FF2B5EF4-FFF2-40B4-BE49-F238E27FC236}">
                    <a16:creationId xmlns:a16="http://schemas.microsoft.com/office/drawing/2014/main" id="{90E80C9E-9611-46B2-86F3-D42A2320B109}"/>
                  </a:ext>
                </a:extLst>
              </p:cNvPr>
              <p:cNvSpPr/>
              <p:nvPr/>
            </p:nvSpPr>
            <p:spPr>
              <a:xfrm>
                <a:off x="5469174" y="4131163"/>
                <a:ext cx="5148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6" name="Rechteck 75">
                <a:extLst>
                  <a:ext uri="{FF2B5EF4-FFF2-40B4-BE49-F238E27FC236}">
                    <a16:creationId xmlns:a16="http://schemas.microsoft.com/office/drawing/2014/main" id="{90E80C9E-9611-46B2-86F3-D42A2320B109}"/>
                  </a:ext>
                </a:extLst>
              </p:cNvPr>
              <p:cNvSpPr>
                <a:spLocks noRot="1" noChangeAspect="1" noMove="1" noResize="1" noEditPoints="1" noAdjustHandles="1" noChangeArrowheads="1" noChangeShapeType="1" noTextEdit="1"/>
              </p:cNvSpPr>
              <p:nvPr/>
            </p:nvSpPr>
            <p:spPr>
              <a:xfrm>
                <a:off x="5469174" y="4131163"/>
                <a:ext cx="514885" cy="461665"/>
              </a:xfrm>
              <a:prstGeom prst="rect">
                <a:avLst/>
              </a:prstGeom>
              <a:blipFill>
                <a:blip r:embed="rId21"/>
                <a:stretch>
                  <a:fillRect/>
                </a:stretch>
              </a:blipFill>
            </p:spPr>
            <p:txBody>
              <a:bodyPr/>
              <a:lstStyle/>
              <a:p>
                <a:r>
                  <a:rPr lang="de-AT">
                    <a:noFill/>
                  </a:rPr>
                  <a:t> </a:t>
                </a:r>
              </a:p>
            </p:txBody>
          </p:sp>
        </mc:Fallback>
      </mc:AlternateContent>
    </p:spTree>
    <p:extLst>
      <p:ext uri="{BB962C8B-B14F-4D97-AF65-F5344CB8AC3E}">
        <p14:creationId xmlns:p14="http://schemas.microsoft.com/office/powerpoint/2010/main" val="33824438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Dijkstra’s algorithm</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5404625" y="188990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2671055" y="3030250"/>
            <a:ext cx="540000" cy="54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5415955" y="407540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3773736" y="4075403"/>
            <a:ext cx="540000" cy="540000"/>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5543473" y="1468975"/>
                <a:ext cx="4090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𝒄</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5543473" y="1468975"/>
                <a:ext cx="409086"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2"/>
            <a:endCxn id="35" idx="6"/>
          </p:cNvCxnSpPr>
          <p:nvPr/>
        </p:nvCxnSpPr>
        <p:spPr>
          <a:xfrm flipH="1">
            <a:off x="4309760" y="2159907"/>
            <a:ext cx="1094865" cy="4675"/>
          </a:xfrm>
          <a:prstGeom prst="line">
            <a:avLst/>
          </a:prstGeom>
          <a:ln w="25400">
            <a:headEnd type="stealth"/>
            <a:tailEnd type="none"/>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52E7495-609B-46AB-90E5-64596785C234}"/>
              </a:ext>
            </a:extLst>
          </p:cNvPr>
          <p:cNvCxnSpPr>
            <a:cxnSpLocks noChangeAspect="1"/>
            <a:stCxn id="35" idx="3"/>
            <a:endCxn id="7" idx="7"/>
          </p:cNvCxnSpPr>
          <p:nvPr/>
        </p:nvCxnSpPr>
        <p:spPr>
          <a:xfrm flipH="1">
            <a:off x="3131974" y="2355501"/>
            <a:ext cx="716867" cy="753830"/>
          </a:xfrm>
          <a:prstGeom prst="line">
            <a:avLst/>
          </a:prstGeom>
          <a:ln w="50800">
            <a:solidFill>
              <a:srgbClr val="C00000"/>
            </a:solidFill>
            <a:headEnd type="stealth"/>
            <a:tailEnd type="none" w="lg" len="lg"/>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3131974" y="3491169"/>
            <a:ext cx="720843" cy="663315"/>
          </a:xfrm>
          <a:prstGeom prst="line">
            <a:avLst/>
          </a:prstGeom>
          <a:ln w="50800">
            <a:solidFill>
              <a:srgbClr val="C00000"/>
            </a:solidFill>
            <a:tailEnd type="stealth"/>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BCFAB5F7-D54F-4708-8C19-457A9FAE8E56}"/>
              </a:ext>
            </a:extLst>
          </p:cNvPr>
          <p:cNvCxnSpPr>
            <a:cxnSpLocks noChangeAspect="1"/>
          </p:cNvCxnSpPr>
          <p:nvPr/>
        </p:nvCxnSpPr>
        <p:spPr>
          <a:xfrm>
            <a:off x="5543473" y="2373363"/>
            <a:ext cx="21324" cy="1741205"/>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4320785" y="4345400"/>
            <a:ext cx="1095170" cy="0"/>
          </a:xfrm>
          <a:prstGeom prst="line">
            <a:avLst/>
          </a:prstGeom>
          <a:ln w="25400">
            <a:headEnd type="none"/>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2251517" y="3069417"/>
                <a:ext cx="44435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𝒂</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2251517" y="3069417"/>
                <a:ext cx="44435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5537060" y="4574721"/>
                <a:ext cx="42191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𝒆</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5537060" y="4574721"/>
                <a:ext cx="421910" cy="461665"/>
              </a:xfrm>
              <a:prstGeom prst="rect">
                <a:avLst/>
              </a:prstGeom>
              <a:blipFill>
                <a:blip r:embed="rId5"/>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3854559" y="4620035"/>
                <a:ext cx="452367"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𝒅</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3854559" y="4620035"/>
                <a:ext cx="452367" cy="461665"/>
              </a:xfrm>
              <a:prstGeom prst="rect">
                <a:avLst/>
              </a:prstGeom>
              <a:blipFill>
                <a:blip r:embed="rId6"/>
                <a:stretch>
                  <a:fillRect l="-4000"/>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3769760" y="1894582"/>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3856963" y="1453248"/>
                <a:ext cx="44114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𝒃</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3856963" y="1453248"/>
                <a:ext cx="441146" cy="461665"/>
              </a:xfrm>
              <a:prstGeom prst="rect">
                <a:avLst/>
              </a:prstGeom>
              <a:blipFill>
                <a:blip r:embed="rId7"/>
                <a:stretch>
                  <a:fillRect l="-4167"/>
                </a:stretch>
              </a:blipFill>
            </p:spPr>
            <p:txBody>
              <a:bodyPr/>
              <a:lstStyle/>
              <a:p>
                <a:r>
                  <a:rPr lang="de-AT">
                    <a:noFill/>
                  </a:rPr>
                  <a:t> </a:t>
                </a:r>
              </a:p>
            </p:txBody>
          </p:sp>
        </mc:Fallback>
      </mc:AlternateContent>
      <p:cxnSp>
        <p:nvCxnSpPr>
          <p:cNvPr id="37" name="Gerader Verbinder 36">
            <a:extLst>
              <a:ext uri="{FF2B5EF4-FFF2-40B4-BE49-F238E27FC236}">
                <a16:creationId xmlns:a16="http://schemas.microsoft.com/office/drawing/2014/main" id="{F3E3843A-E92F-43AB-B0A9-94B985E7C544}"/>
              </a:ext>
            </a:extLst>
          </p:cNvPr>
          <p:cNvCxnSpPr>
            <a:cxnSpLocks/>
          </p:cNvCxnSpPr>
          <p:nvPr/>
        </p:nvCxnSpPr>
        <p:spPr>
          <a:xfrm>
            <a:off x="3923999" y="2387131"/>
            <a:ext cx="18182" cy="1727437"/>
          </a:xfrm>
          <a:prstGeom prst="line">
            <a:avLst/>
          </a:prstGeom>
          <a:ln w="25400">
            <a:headEnd w="lg" len="lg"/>
            <a:tailEnd type="stealth"/>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10471F76-5116-4D6B-A155-D73713780F7D}"/>
              </a:ext>
            </a:extLst>
          </p:cNvPr>
          <p:cNvCxnSpPr>
            <a:cxnSpLocks noChangeAspect="1"/>
            <a:stCxn id="15" idx="7"/>
            <a:endCxn id="6" idx="3"/>
          </p:cNvCxnSpPr>
          <p:nvPr/>
        </p:nvCxnSpPr>
        <p:spPr>
          <a:xfrm flipV="1">
            <a:off x="4234655" y="2350826"/>
            <a:ext cx="1249051" cy="180365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2999256" y="2377666"/>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2999256" y="2377666"/>
                <a:ext cx="622285" cy="461665"/>
              </a:xfrm>
              <a:prstGeom prst="rect">
                <a:avLst/>
              </a:prstGeom>
              <a:blipFill>
                <a:blip r:embed="rId8"/>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3153091"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3153091" y="3761169"/>
                <a:ext cx="437940" cy="461665"/>
              </a:xfrm>
              <a:prstGeom prst="rect">
                <a:avLst/>
              </a:prstGeom>
              <a:blipFill>
                <a:blip r:embed="rId9"/>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3572014" y="262808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3572014" y="2628084"/>
                <a:ext cx="437940" cy="461665"/>
              </a:xfrm>
              <a:prstGeom prst="rect">
                <a:avLst/>
              </a:prstGeom>
              <a:blipFill>
                <a:blip r:embed="rId1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4654990" y="17172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4654990" y="1717290"/>
                <a:ext cx="437940" cy="461665"/>
              </a:xfrm>
              <a:prstGeom prst="rect">
                <a:avLst/>
              </a:prstGeom>
              <a:blipFill>
                <a:blip r:embed="rId11"/>
                <a:stretch>
                  <a:fillRect l="-2817"/>
                </a:stretch>
              </a:blipFill>
            </p:spPr>
            <p:txBody>
              <a:bodyPr/>
              <a:lstStyle/>
              <a:p>
                <a:r>
                  <a:rPr lang="de-AT">
                    <a:noFill/>
                  </a:rPr>
                  <a:t> </a:t>
                </a:r>
              </a:p>
            </p:txBody>
          </p:sp>
        </mc:Fallback>
      </mc:AlternateContent>
      <p:sp>
        <p:nvSpPr>
          <p:cNvPr id="84" name="Rechteck 83">
            <a:extLst>
              <a:ext uri="{FF2B5EF4-FFF2-40B4-BE49-F238E27FC236}">
                <a16:creationId xmlns:a16="http://schemas.microsoft.com/office/drawing/2014/main" id="{F3F15ADC-C2D3-4D34-92AF-2464C5472C9B}"/>
              </a:ext>
            </a:extLst>
          </p:cNvPr>
          <p:cNvSpPr/>
          <p:nvPr/>
        </p:nvSpPr>
        <p:spPr>
          <a:xfrm>
            <a:off x="4812533" y="4326355"/>
            <a:ext cx="340158" cy="461665"/>
          </a:xfrm>
          <a:prstGeom prst="rect">
            <a:avLst/>
          </a:prstGeom>
        </p:spPr>
        <p:txBody>
          <a:bodyPr wrap="none">
            <a:spAutoFit/>
          </a:bodyPr>
          <a:lstStyle/>
          <a:p>
            <a:pPr algn="ctr"/>
            <a:r>
              <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rPr>
              <a:t>2</a:t>
            </a:r>
          </a:p>
        </p:txBody>
      </p:sp>
      <p:cxnSp>
        <p:nvCxnSpPr>
          <p:cNvPr id="54" name="Gerader Verbinder 53">
            <a:extLst>
              <a:ext uri="{FF2B5EF4-FFF2-40B4-BE49-F238E27FC236}">
                <a16:creationId xmlns:a16="http://schemas.microsoft.com/office/drawing/2014/main" id="{18C4D136-4C54-4C38-815D-D4A928CD5AC1}"/>
              </a:ext>
            </a:extLst>
          </p:cNvPr>
          <p:cNvCxnSpPr>
            <a:cxnSpLocks/>
          </p:cNvCxnSpPr>
          <p:nvPr/>
        </p:nvCxnSpPr>
        <p:spPr>
          <a:xfrm>
            <a:off x="4183254" y="2380464"/>
            <a:ext cx="18182" cy="1727437"/>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id="{BE0399E1-405B-4AE1-9A59-06E42819AD73}"/>
              </a:ext>
            </a:extLst>
          </p:cNvPr>
          <p:cNvCxnSpPr>
            <a:cxnSpLocks/>
          </p:cNvCxnSpPr>
          <p:nvPr/>
        </p:nvCxnSpPr>
        <p:spPr>
          <a:xfrm>
            <a:off x="5819043" y="2366070"/>
            <a:ext cx="18182" cy="1727437"/>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1" name="Gerader Verbinder 60">
            <a:extLst>
              <a:ext uri="{FF2B5EF4-FFF2-40B4-BE49-F238E27FC236}">
                <a16:creationId xmlns:a16="http://schemas.microsoft.com/office/drawing/2014/main" id="{3C17DAD7-1E38-4751-BA7E-B14B65BD67C1}"/>
              </a:ext>
            </a:extLst>
          </p:cNvPr>
          <p:cNvCxnSpPr>
            <a:cxnSpLocks noChangeAspect="1"/>
            <a:endCxn id="7" idx="6"/>
          </p:cNvCxnSpPr>
          <p:nvPr/>
        </p:nvCxnSpPr>
        <p:spPr>
          <a:xfrm flipH="1" flipV="1">
            <a:off x="3211055" y="3300250"/>
            <a:ext cx="2265402" cy="89912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echteck 62">
                <a:extLst>
                  <a:ext uri="{FF2B5EF4-FFF2-40B4-BE49-F238E27FC236}">
                    <a16:creationId xmlns:a16="http://schemas.microsoft.com/office/drawing/2014/main" id="{F63B1EF2-37F1-4211-BDCE-8E8DD2B1EEC5}"/>
                  </a:ext>
                </a:extLst>
              </p:cNvPr>
              <p:cNvSpPr/>
              <p:nvPr/>
            </p:nvSpPr>
            <p:spPr>
              <a:xfrm>
                <a:off x="4165309" y="262082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3" name="Rechteck 62">
                <a:extLst>
                  <a:ext uri="{FF2B5EF4-FFF2-40B4-BE49-F238E27FC236}">
                    <a16:creationId xmlns:a16="http://schemas.microsoft.com/office/drawing/2014/main" id="{F63B1EF2-37F1-4211-BDCE-8E8DD2B1EEC5}"/>
                  </a:ext>
                </a:extLst>
              </p:cNvPr>
              <p:cNvSpPr>
                <a:spLocks noRot="1" noChangeAspect="1" noMove="1" noResize="1" noEditPoints="1" noAdjustHandles="1" noChangeArrowheads="1" noChangeShapeType="1" noTextEdit="1"/>
              </p:cNvSpPr>
              <p:nvPr/>
            </p:nvSpPr>
            <p:spPr>
              <a:xfrm>
                <a:off x="4165309" y="2620826"/>
                <a:ext cx="437940" cy="461665"/>
              </a:xfrm>
              <a:prstGeom prst="rect">
                <a:avLst/>
              </a:prstGeom>
              <a:blipFill>
                <a:blip r:embed="rId12"/>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4" name="Rechteck 63">
                <a:extLst>
                  <a:ext uri="{FF2B5EF4-FFF2-40B4-BE49-F238E27FC236}">
                    <a16:creationId xmlns:a16="http://schemas.microsoft.com/office/drawing/2014/main" id="{172B71D6-4DCA-42C3-8445-04C45C896BA1}"/>
                  </a:ext>
                </a:extLst>
              </p:cNvPr>
              <p:cNvSpPr/>
              <p:nvPr/>
            </p:nvSpPr>
            <p:spPr>
              <a:xfrm>
                <a:off x="4559378" y="296733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4" name="Rechteck 63">
                <a:extLst>
                  <a:ext uri="{FF2B5EF4-FFF2-40B4-BE49-F238E27FC236}">
                    <a16:creationId xmlns:a16="http://schemas.microsoft.com/office/drawing/2014/main" id="{172B71D6-4DCA-42C3-8445-04C45C896BA1}"/>
                  </a:ext>
                </a:extLst>
              </p:cNvPr>
              <p:cNvSpPr>
                <a:spLocks noRot="1" noChangeAspect="1" noMove="1" noResize="1" noEditPoints="1" noAdjustHandles="1" noChangeArrowheads="1" noChangeShapeType="1" noTextEdit="1"/>
              </p:cNvSpPr>
              <p:nvPr/>
            </p:nvSpPr>
            <p:spPr>
              <a:xfrm>
                <a:off x="4559378" y="2967335"/>
                <a:ext cx="437940" cy="461665"/>
              </a:xfrm>
              <a:prstGeom prst="rect">
                <a:avLst/>
              </a:prstGeom>
              <a:blipFill>
                <a:blip r:embed="rId13"/>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6" name="Rechteck 65">
                <a:extLst>
                  <a:ext uri="{FF2B5EF4-FFF2-40B4-BE49-F238E27FC236}">
                    <a16:creationId xmlns:a16="http://schemas.microsoft.com/office/drawing/2014/main" id="{67F9B847-16EC-4524-8117-895D073AD5C0}"/>
                  </a:ext>
                </a:extLst>
              </p:cNvPr>
              <p:cNvSpPr/>
              <p:nvPr/>
            </p:nvSpPr>
            <p:spPr>
              <a:xfrm>
                <a:off x="5243618" y="335082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6" name="Rechteck 65">
                <a:extLst>
                  <a:ext uri="{FF2B5EF4-FFF2-40B4-BE49-F238E27FC236}">
                    <a16:creationId xmlns:a16="http://schemas.microsoft.com/office/drawing/2014/main" id="{67F9B847-16EC-4524-8117-895D073AD5C0}"/>
                  </a:ext>
                </a:extLst>
              </p:cNvPr>
              <p:cNvSpPr>
                <a:spLocks noRot="1" noChangeAspect="1" noMove="1" noResize="1" noEditPoints="1" noAdjustHandles="1" noChangeArrowheads="1" noChangeShapeType="1" noTextEdit="1"/>
              </p:cNvSpPr>
              <p:nvPr/>
            </p:nvSpPr>
            <p:spPr>
              <a:xfrm>
                <a:off x="5243618" y="3350825"/>
                <a:ext cx="437940" cy="461665"/>
              </a:xfrm>
              <a:prstGeom prst="rect">
                <a:avLst/>
              </a:prstGeom>
              <a:blipFill>
                <a:blip r:embed="rId14"/>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7" name="Rechteck 66">
                <a:extLst>
                  <a:ext uri="{FF2B5EF4-FFF2-40B4-BE49-F238E27FC236}">
                    <a16:creationId xmlns:a16="http://schemas.microsoft.com/office/drawing/2014/main" id="{B013A3B8-7D48-48FE-8903-96E7121EF271}"/>
                  </a:ext>
                </a:extLst>
              </p:cNvPr>
              <p:cNvSpPr/>
              <p:nvPr/>
            </p:nvSpPr>
            <p:spPr>
              <a:xfrm>
                <a:off x="5787311" y="335082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7" name="Rechteck 66">
                <a:extLst>
                  <a:ext uri="{FF2B5EF4-FFF2-40B4-BE49-F238E27FC236}">
                    <a16:creationId xmlns:a16="http://schemas.microsoft.com/office/drawing/2014/main" id="{B013A3B8-7D48-48FE-8903-96E7121EF271}"/>
                  </a:ext>
                </a:extLst>
              </p:cNvPr>
              <p:cNvSpPr>
                <a:spLocks noRot="1" noChangeAspect="1" noMove="1" noResize="1" noEditPoints="1" noAdjustHandles="1" noChangeArrowheads="1" noChangeShapeType="1" noTextEdit="1"/>
              </p:cNvSpPr>
              <p:nvPr/>
            </p:nvSpPr>
            <p:spPr>
              <a:xfrm>
                <a:off x="5787311" y="3350824"/>
                <a:ext cx="437940" cy="461665"/>
              </a:xfrm>
              <a:prstGeom prst="rect">
                <a:avLst/>
              </a:prstGeom>
              <a:blipFill>
                <a:blip r:embed="rId15"/>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8" name="Rechteck 67">
                <a:extLst>
                  <a:ext uri="{FF2B5EF4-FFF2-40B4-BE49-F238E27FC236}">
                    <a16:creationId xmlns:a16="http://schemas.microsoft.com/office/drawing/2014/main" id="{5743B53D-6BDF-49B6-B9E9-78DA19AB951E}"/>
                  </a:ext>
                </a:extLst>
              </p:cNvPr>
              <p:cNvSpPr/>
              <p:nvPr/>
            </p:nvSpPr>
            <p:spPr>
              <a:xfrm>
                <a:off x="4904511" y="363223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8" name="Rechteck 67">
                <a:extLst>
                  <a:ext uri="{FF2B5EF4-FFF2-40B4-BE49-F238E27FC236}">
                    <a16:creationId xmlns:a16="http://schemas.microsoft.com/office/drawing/2014/main" id="{5743B53D-6BDF-49B6-B9E9-78DA19AB951E}"/>
                  </a:ext>
                </a:extLst>
              </p:cNvPr>
              <p:cNvSpPr>
                <a:spLocks noRot="1" noChangeAspect="1" noMove="1" noResize="1" noEditPoints="1" noAdjustHandles="1" noChangeArrowheads="1" noChangeShapeType="1" noTextEdit="1"/>
              </p:cNvSpPr>
              <p:nvPr/>
            </p:nvSpPr>
            <p:spPr>
              <a:xfrm>
                <a:off x="4904511" y="3632232"/>
                <a:ext cx="437940" cy="461665"/>
              </a:xfrm>
              <a:prstGeom prst="rect">
                <a:avLst/>
              </a:prstGeom>
              <a:blipFill>
                <a:blip r:embed="rId16"/>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0" name="Rechteck 69">
                <a:extLst>
                  <a:ext uri="{FF2B5EF4-FFF2-40B4-BE49-F238E27FC236}">
                    <a16:creationId xmlns:a16="http://schemas.microsoft.com/office/drawing/2014/main" id="{478E4840-3F11-45EA-8245-45A11BED23A2}"/>
                  </a:ext>
                </a:extLst>
              </p:cNvPr>
              <p:cNvSpPr/>
              <p:nvPr/>
            </p:nvSpPr>
            <p:spPr>
              <a:xfrm>
                <a:off x="2764143" y="308974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bg1"/>
                          </a:solidFill>
                          <a:latin typeface="Cambria Math" panose="02040503050406030204" pitchFamily="18" charset="0"/>
                          <a:ea typeface="Calibri" panose="020F0502020204030204" pitchFamily="34" charset="0"/>
                          <a:cs typeface="Calibri" panose="020F0502020204030204" pitchFamily="34" charset="0"/>
                        </a:rPr>
                        <m:t>𝟎</m:t>
                      </m:r>
                    </m:oMath>
                  </m:oMathPara>
                </a14:m>
                <a:endParaRPr lang="de-AT"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0" name="Rechteck 69">
                <a:extLst>
                  <a:ext uri="{FF2B5EF4-FFF2-40B4-BE49-F238E27FC236}">
                    <a16:creationId xmlns:a16="http://schemas.microsoft.com/office/drawing/2014/main" id="{478E4840-3F11-45EA-8245-45A11BED23A2}"/>
                  </a:ext>
                </a:extLst>
              </p:cNvPr>
              <p:cNvSpPr>
                <a:spLocks noRot="1" noChangeAspect="1" noMove="1" noResize="1" noEditPoints="1" noAdjustHandles="1" noChangeArrowheads="1" noChangeShapeType="1" noTextEdit="1"/>
              </p:cNvSpPr>
              <p:nvPr/>
            </p:nvSpPr>
            <p:spPr>
              <a:xfrm>
                <a:off x="2764143" y="3089749"/>
                <a:ext cx="437940" cy="461665"/>
              </a:xfrm>
              <a:prstGeom prst="rect">
                <a:avLst/>
              </a:prstGeom>
              <a:blipFill>
                <a:blip r:embed="rId1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1" name="Rechteck 70">
                <a:extLst>
                  <a:ext uri="{FF2B5EF4-FFF2-40B4-BE49-F238E27FC236}">
                    <a16:creationId xmlns:a16="http://schemas.microsoft.com/office/drawing/2014/main" id="{646A7570-C485-4343-8564-8B80D292DD38}"/>
                  </a:ext>
                </a:extLst>
              </p:cNvPr>
              <p:cNvSpPr/>
              <p:nvPr/>
            </p:nvSpPr>
            <p:spPr>
              <a:xfrm>
                <a:off x="3783615" y="1937653"/>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𝟏𝟎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1" name="Rechteck 70">
                <a:extLst>
                  <a:ext uri="{FF2B5EF4-FFF2-40B4-BE49-F238E27FC236}">
                    <a16:creationId xmlns:a16="http://schemas.microsoft.com/office/drawing/2014/main" id="{646A7570-C485-4343-8564-8B80D292DD38}"/>
                  </a:ext>
                </a:extLst>
              </p:cNvPr>
              <p:cNvSpPr>
                <a:spLocks noRot="1" noChangeAspect="1" noMove="1" noResize="1" noEditPoints="1" noAdjustHandles="1" noChangeArrowheads="1" noChangeShapeType="1" noTextEdit="1"/>
              </p:cNvSpPr>
              <p:nvPr/>
            </p:nvSpPr>
            <p:spPr>
              <a:xfrm>
                <a:off x="3783615" y="1937653"/>
                <a:ext cx="622285" cy="461665"/>
              </a:xfrm>
              <a:prstGeom prst="rect">
                <a:avLst/>
              </a:prstGeom>
              <a:blipFill>
                <a:blip r:embed="rId18"/>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2" name="Rechteck 71">
                <a:extLst>
                  <a:ext uri="{FF2B5EF4-FFF2-40B4-BE49-F238E27FC236}">
                    <a16:creationId xmlns:a16="http://schemas.microsoft.com/office/drawing/2014/main" id="{1A353541-1688-42E1-B16A-A26DCE8ED332}"/>
                  </a:ext>
                </a:extLst>
              </p:cNvPr>
              <p:cNvSpPr/>
              <p:nvPr/>
            </p:nvSpPr>
            <p:spPr>
              <a:xfrm>
                <a:off x="3865901" y="413166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2" name="Rechteck 71">
                <a:extLst>
                  <a:ext uri="{FF2B5EF4-FFF2-40B4-BE49-F238E27FC236}">
                    <a16:creationId xmlns:a16="http://schemas.microsoft.com/office/drawing/2014/main" id="{1A353541-1688-42E1-B16A-A26DCE8ED332}"/>
                  </a:ext>
                </a:extLst>
              </p:cNvPr>
              <p:cNvSpPr>
                <a:spLocks noRot="1" noChangeAspect="1" noMove="1" noResize="1" noEditPoints="1" noAdjustHandles="1" noChangeArrowheads="1" noChangeShapeType="1" noTextEdit="1"/>
              </p:cNvSpPr>
              <p:nvPr/>
            </p:nvSpPr>
            <p:spPr>
              <a:xfrm>
                <a:off x="3865901" y="4131663"/>
                <a:ext cx="437940" cy="461665"/>
              </a:xfrm>
              <a:prstGeom prst="rect">
                <a:avLst/>
              </a:prstGeom>
              <a:blipFill>
                <a:blip r:embed="rId19"/>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4" name="Rechteck 73">
                <a:extLst>
                  <a:ext uri="{FF2B5EF4-FFF2-40B4-BE49-F238E27FC236}">
                    <a16:creationId xmlns:a16="http://schemas.microsoft.com/office/drawing/2014/main" id="{7DF83C09-935D-473C-BA38-FD1AEB2F001B}"/>
                  </a:ext>
                </a:extLst>
              </p:cNvPr>
              <p:cNvSpPr/>
              <p:nvPr/>
            </p:nvSpPr>
            <p:spPr>
              <a:xfrm>
                <a:off x="5452396" y="1946745"/>
                <a:ext cx="5148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4" name="Rechteck 73">
                <a:extLst>
                  <a:ext uri="{FF2B5EF4-FFF2-40B4-BE49-F238E27FC236}">
                    <a16:creationId xmlns:a16="http://schemas.microsoft.com/office/drawing/2014/main" id="{7DF83C09-935D-473C-BA38-FD1AEB2F001B}"/>
                  </a:ext>
                </a:extLst>
              </p:cNvPr>
              <p:cNvSpPr>
                <a:spLocks noRot="1" noChangeAspect="1" noMove="1" noResize="1" noEditPoints="1" noAdjustHandles="1" noChangeArrowheads="1" noChangeShapeType="1" noTextEdit="1"/>
              </p:cNvSpPr>
              <p:nvPr/>
            </p:nvSpPr>
            <p:spPr>
              <a:xfrm>
                <a:off x="5452396" y="1946745"/>
                <a:ext cx="514885" cy="461665"/>
              </a:xfrm>
              <a:prstGeom prst="rect">
                <a:avLst/>
              </a:prstGeom>
              <a:blipFill>
                <a:blip r:embed="rId20"/>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6" name="Rechteck 75">
                <a:extLst>
                  <a:ext uri="{FF2B5EF4-FFF2-40B4-BE49-F238E27FC236}">
                    <a16:creationId xmlns:a16="http://schemas.microsoft.com/office/drawing/2014/main" id="{90E80C9E-9611-46B2-86F3-D42A2320B109}"/>
                  </a:ext>
                </a:extLst>
              </p:cNvPr>
              <p:cNvSpPr/>
              <p:nvPr/>
            </p:nvSpPr>
            <p:spPr>
              <a:xfrm>
                <a:off x="5469174" y="4131163"/>
                <a:ext cx="5148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6" name="Rechteck 75">
                <a:extLst>
                  <a:ext uri="{FF2B5EF4-FFF2-40B4-BE49-F238E27FC236}">
                    <a16:creationId xmlns:a16="http://schemas.microsoft.com/office/drawing/2014/main" id="{90E80C9E-9611-46B2-86F3-D42A2320B109}"/>
                  </a:ext>
                </a:extLst>
              </p:cNvPr>
              <p:cNvSpPr>
                <a:spLocks noRot="1" noChangeAspect="1" noMove="1" noResize="1" noEditPoints="1" noAdjustHandles="1" noChangeArrowheads="1" noChangeShapeType="1" noTextEdit="1"/>
              </p:cNvSpPr>
              <p:nvPr/>
            </p:nvSpPr>
            <p:spPr>
              <a:xfrm>
                <a:off x="5469174" y="4131163"/>
                <a:ext cx="514885" cy="461665"/>
              </a:xfrm>
              <a:prstGeom prst="rect">
                <a:avLst/>
              </a:prstGeom>
              <a:blipFill>
                <a:blip r:embed="rId21"/>
                <a:stretch>
                  <a:fillRect/>
                </a:stretch>
              </a:blipFill>
            </p:spPr>
            <p:txBody>
              <a:bodyPr/>
              <a:lstStyle/>
              <a:p>
                <a:r>
                  <a:rPr lang="de-AT">
                    <a:noFill/>
                  </a:rPr>
                  <a:t> </a:t>
                </a:r>
              </a:p>
            </p:txBody>
          </p:sp>
        </mc:Fallback>
      </mc:AlternateContent>
    </p:spTree>
    <p:extLst>
      <p:ext uri="{BB962C8B-B14F-4D97-AF65-F5344CB8AC3E}">
        <p14:creationId xmlns:p14="http://schemas.microsoft.com/office/powerpoint/2010/main" val="37595676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Dijkstra’s algorithm</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5404625" y="188990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2671055" y="3030250"/>
            <a:ext cx="540000" cy="54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5415955" y="407540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3773736" y="4075403"/>
            <a:ext cx="540000" cy="540000"/>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5543473" y="1468975"/>
                <a:ext cx="4090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𝒄</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5543473" y="1468975"/>
                <a:ext cx="409086"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2"/>
            <a:endCxn id="35" idx="6"/>
          </p:cNvCxnSpPr>
          <p:nvPr/>
        </p:nvCxnSpPr>
        <p:spPr>
          <a:xfrm flipH="1">
            <a:off x="4309760" y="2159907"/>
            <a:ext cx="1094865" cy="4675"/>
          </a:xfrm>
          <a:prstGeom prst="line">
            <a:avLst/>
          </a:prstGeom>
          <a:ln w="25400">
            <a:headEnd type="stealth"/>
            <a:tailEnd type="none"/>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3131974" y="3491169"/>
            <a:ext cx="720843" cy="663315"/>
          </a:xfrm>
          <a:prstGeom prst="line">
            <a:avLst/>
          </a:prstGeom>
          <a:ln w="50800">
            <a:solidFill>
              <a:srgbClr val="C00000"/>
            </a:solidFill>
            <a:tailEnd type="stealth"/>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BCFAB5F7-D54F-4708-8C19-457A9FAE8E56}"/>
              </a:ext>
            </a:extLst>
          </p:cNvPr>
          <p:cNvCxnSpPr>
            <a:cxnSpLocks noChangeAspect="1"/>
          </p:cNvCxnSpPr>
          <p:nvPr/>
        </p:nvCxnSpPr>
        <p:spPr>
          <a:xfrm>
            <a:off x="5543473" y="2373363"/>
            <a:ext cx="21324" cy="1741205"/>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4320785" y="4345400"/>
            <a:ext cx="1095170" cy="0"/>
          </a:xfrm>
          <a:prstGeom prst="line">
            <a:avLst/>
          </a:prstGeom>
          <a:ln w="50800">
            <a:solidFill>
              <a:srgbClr val="C00000"/>
            </a:solidFill>
            <a:headEnd type="none"/>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2251517" y="3069417"/>
                <a:ext cx="44435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𝒂</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2251517" y="3069417"/>
                <a:ext cx="44435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5537060" y="4574721"/>
                <a:ext cx="42191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𝒆</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5537060" y="4574721"/>
                <a:ext cx="421910" cy="461665"/>
              </a:xfrm>
              <a:prstGeom prst="rect">
                <a:avLst/>
              </a:prstGeom>
              <a:blipFill>
                <a:blip r:embed="rId5"/>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3854559" y="4620035"/>
                <a:ext cx="452367"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𝒅</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3854559" y="4620035"/>
                <a:ext cx="452367" cy="461665"/>
              </a:xfrm>
              <a:prstGeom prst="rect">
                <a:avLst/>
              </a:prstGeom>
              <a:blipFill>
                <a:blip r:embed="rId6"/>
                <a:stretch>
                  <a:fillRect l="-4000"/>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3769760" y="1894582"/>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3856963" y="1453248"/>
                <a:ext cx="44114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𝒃</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3856963" y="1453248"/>
                <a:ext cx="441146" cy="461665"/>
              </a:xfrm>
              <a:prstGeom prst="rect">
                <a:avLst/>
              </a:prstGeom>
              <a:blipFill>
                <a:blip r:embed="rId7"/>
                <a:stretch>
                  <a:fillRect l="-4167"/>
                </a:stretch>
              </a:blipFill>
            </p:spPr>
            <p:txBody>
              <a:bodyPr/>
              <a:lstStyle/>
              <a:p>
                <a:r>
                  <a:rPr lang="de-AT">
                    <a:noFill/>
                  </a:rPr>
                  <a:t> </a:t>
                </a:r>
              </a:p>
            </p:txBody>
          </p:sp>
        </mc:Fallback>
      </mc:AlternateContent>
      <p:cxnSp>
        <p:nvCxnSpPr>
          <p:cNvPr id="37" name="Gerader Verbinder 36">
            <a:extLst>
              <a:ext uri="{FF2B5EF4-FFF2-40B4-BE49-F238E27FC236}">
                <a16:creationId xmlns:a16="http://schemas.microsoft.com/office/drawing/2014/main" id="{F3E3843A-E92F-43AB-B0A9-94B985E7C544}"/>
              </a:ext>
            </a:extLst>
          </p:cNvPr>
          <p:cNvCxnSpPr>
            <a:cxnSpLocks/>
          </p:cNvCxnSpPr>
          <p:nvPr/>
        </p:nvCxnSpPr>
        <p:spPr>
          <a:xfrm>
            <a:off x="3923999" y="2387131"/>
            <a:ext cx="18182" cy="1727437"/>
          </a:xfrm>
          <a:prstGeom prst="line">
            <a:avLst/>
          </a:prstGeom>
          <a:ln w="25400">
            <a:headEnd w="lg" len="lg"/>
            <a:tailEnd type="stealth"/>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10471F76-5116-4D6B-A155-D73713780F7D}"/>
              </a:ext>
            </a:extLst>
          </p:cNvPr>
          <p:cNvCxnSpPr>
            <a:cxnSpLocks noChangeAspect="1"/>
            <a:stCxn id="15" idx="7"/>
            <a:endCxn id="6" idx="3"/>
          </p:cNvCxnSpPr>
          <p:nvPr/>
        </p:nvCxnSpPr>
        <p:spPr>
          <a:xfrm flipV="1">
            <a:off x="4234655" y="2350826"/>
            <a:ext cx="1249051" cy="1803658"/>
          </a:xfrm>
          <a:prstGeom prst="line">
            <a:avLst/>
          </a:prstGeom>
          <a:ln w="50800">
            <a:solidFill>
              <a:srgbClr val="C00000"/>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2999256" y="2377666"/>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2999256" y="2377666"/>
                <a:ext cx="622285" cy="461665"/>
              </a:xfrm>
              <a:prstGeom prst="rect">
                <a:avLst/>
              </a:prstGeom>
              <a:blipFill>
                <a:blip r:embed="rId8"/>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3153091"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3153091" y="3761169"/>
                <a:ext cx="437940" cy="461665"/>
              </a:xfrm>
              <a:prstGeom prst="rect">
                <a:avLst/>
              </a:prstGeom>
              <a:blipFill>
                <a:blip r:embed="rId9"/>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3572014" y="262808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3572014" y="2628084"/>
                <a:ext cx="437940" cy="461665"/>
              </a:xfrm>
              <a:prstGeom prst="rect">
                <a:avLst/>
              </a:prstGeom>
              <a:blipFill>
                <a:blip r:embed="rId1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4654990" y="17172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4654990" y="1717290"/>
                <a:ext cx="437940" cy="461665"/>
              </a:xfrm>
              <a:prstGeom prst="rect">
                <a:avLst/>
              </a:prstGeom>
              <a:blipFill>
                <a:blip r:embed="rId11"/>
                <a:stretch>
                  <a:fillRect l="-2817"/>
                </a:stretch>
              </a:blipFill>
            </p:spPr>
            <p:txBody>
              <a:bodyPr/>
              <a:lstStyle/>
              <a:p>
                <a:r>
                  <a:rPr lang="de-AT">
                    <a:noFill/>
                  </a:rPr>
                  <a:t> </a:t>
                </a:r>
              </a:p>
            </p:txBody>
          </p:sp>
        </mc:Fallback>
      </mc:AlternateContent>
      <p:sp>
        <p:nvSpPr>
          <p:cNvPr id="84" name="Rechteck 83">
            <a:extLst>
              <a:ext uri="{FF2B5EF4-FFF2-40B4-BE49-F238E27FC236}">
                <a16:creationId xmlns:a16="http://schemas.microsoft.com/office/drawing/2014/main" id="{F3F15ADC-C2D3-4D34-92AF-2464C5472C9B}"/>
              </a:ext>
            </a:extLst>
          </p:cNvPr>
          <p:cNvSpPr/>
          <p:nvPr/>
        </p:nvSpPr>
        <p:spPr>
          <a:xfrm>
            <a:off x="4812533" y="4326355"/>
            <a:ext cx="340158" cy="461665"/>
          </a:xfrm>
          <a:prstGeom prst="rect">
            <a:avLst/>
          </a:prstGeom>
        </p:spPr>
        <p:txBody>
          <a:bodyPr wrap="none">
            <a:spAutoFit/>
          </a:bodyPr>
          <a:lstStyle/>
          <a:p>
            <a:pPr algn="ctr"/>
            <a:r>
              <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rPr>
              <a:t>2</a:t>
            </a:r>
          </a:p>
        </p:txBody>
      </p:sp>
      <p:cxnSp>
        <p:nvCxnSpPr>
          <p:cNvPr id="54" name="Gerader Verbinder 53">
            <a:extLst>
              <a:ext uri="{FF2B5EF4-FFF2-40B4-BE49-F238E27FC236}">
                <a16:creationId xmlns:a16="http://schemas.microsoft.com/office/drawing/2014/main" id="{18C4D136-4C54-4C38-815D-D4A928CD5AC1}"/>
              </a:ext>
            </a:extLst>
          </p:cNvPr>
          <p:cNvCxnSpPr>
            <a:cxnSpLocks/>
          </p:cNvCxnSpPr>
          <p:nvPr/>
        </p:nvCxnSpPr>
        <p:spPr>
          <a:xfrm>
            <a:off x="4183254" y="2380464"/>
            <a:ext cx="18182" cy="1727437"/>
          </a:xfrm>
          <a:prstGeom prst="line">
            <a:avLst/>
          </a:prstGeom>
          <a:ln w="50800">
            <a:solidFill>
              <a:srgbClr val="C00000"/>
            </a:solidFill>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id="{BE0399E1-405B-4AE1-9A59-06E42819AD73}"/>
              </a:ext>
            </a:extLst>
          </p:cNvPr>
          <p:cNvCxnSpPr>
            <a:cxnSpLocks/>
          </p:cNvCxnSpPr>
          <p:nvPr/>
        </p:nvCxnSpPr>
        <p:spPr>
          <a:xfrm>
            <a:off x="5819043" y="2366070"/>
            <a:ext cx="18182" cy="1727437"/>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1" name="Gerader Verbinder 60">
            <a:extLst>
              <a:ext uri="{FF2B5EF4-FFF2-40B4-BE49-F238E27FC236}">
                <a16:creationId xmlns:a16="http://schemas.microsoft.com/office/drawing/2014/main" id="{3C17DAD7-1E38-4751-BA7E-B14B65BD67C1}"/>
              </a:ext>
            </a:extLst>
          </p:cNvPr>
          <p:cNvCxnSpPr>
            <a:cxnSpLocks noChangeAspect="1"/>
            <a:endCxn id="7" idx="6"/>
          </p:cNvCxnSpPr>
          <p:nvPr/>
        </p:nvCxnSpPr>
        <p:spPr>
          <a:xfrm flipH="1" flipV="1">
            <a:off x="3211055" y="3300250"/>
            <a:ext cx="2265402" cy="89912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echteck 62">
                <a:extLst>
                  <a:ext uri="{FF2B5EF4-FFF2-40B4-BE49-F238E27FC236}">
                    <a16:creationId xmlns:a16="http://schemas.microsoft.com/office/drawing/2014/main" id="{F63B1EF2-37F1-4211-BDCE-8E8DD2B1EEC5}"/>
                  </a:ext>
                </a:extLst>
              </p:cNvPr>
              <p:cNvSpPr/>
              <p:nvPr/>
            </p:nvSpPr>
            <p:spPr>
              <a:xfrm>
                <a:off x="4165309" y="262082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3" name="Rechteck 62">
                <a:extLst>
                  <a:ext uri="{FF2B5EF4-FFF2-40B4-BE49-F238E27FC236}">
                    <a16:creationId xmlns:a16="http://schemas.microsoft.com/office/drawing/2014/main" id="{F63B1EF2-37F1-4211-BDCE-8E8DD2B1EEC5}"/>
                  </a:ext>
                </a:extLst>
              </p:cNvPr>
              <p:cNvSpPr>
                <a:spLocks noRot="1" noChangeAspect="1" noMove="1" noResize="1" noEditPoints="1" noAdjustHandles="1" noChangeArrowheads="1" noChangeShapeType="1" noTextEdit="1"/>
              </p:cNvSpPr>
              <p:nvPr/>
            </p:nvSpPr>
            <p:spPr>
              <a:xfrm>
                <a:off x="4165309" y="2620826"/>
                <a:ext cx="437940" cy="461665"/>
              </a:xfrm>
              <a:prstGeom prst="rect">
                <a:avLst/>
              </a:prstGeom>
              <a:blipFill>
                <a:blip r:embed="rId12"/>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4" name="Rechteck 63">
                <a:extLst>
                  <a:ext uri="{FF2B5EF4-FFF2-40B4-BE49-F238E27FC236}">
                    <a16:creationId xmlns:a16="http://schemas.microsoft.com/office/drawing/2014/main" id="{172B71D6-4DCA-42C3-8445-04C45C896BA1}"/>
                  </a:ext>
                </a:extLst>
              </p:cNvPr>
              <p:cNvSpPr/>
              <p:nvPr/>
            </p:nvSpPr>
            <p:spPr>
              <a:xfrm>
                <a:off x="4559378" y="296733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4" name="Rechteck 63">
                <a:extLst>
                  <a:ext uri="{FF2B5EF4-FFF2-40B4-BE49-F238E27FC236}">
                    <a16:creationId xmlns:a16="http://schemas.microsoft.com/office/drawing/2014/main" id="{172B71D6-4DCA-42C3-8445-04C45C896BA1}"/>
                  </a:ext>
                </a:extLst>
              </p:cNvPr>
              <p:cNvSpPr>
                <a:spLocks noRot="1" noChangeAspect="1" noMove="1" noResize="1" noEditPoints="1" noAdjustHandles="1" noChangeArrowheads="1" noChangeShapeType="1" noTextEdit="1"/>
              </p:cNvSpPr>
              <p:nvPr/>
            </p:nvSpPr>
            <p:spPr>
              <a:xfrm>
                <a:off x="4559378" y="2967335"/>
                <a:ext cx="437940" cy="461665"/>
              </a:xfrm>
              <a:prstGeom prst="rect">
                <a:avLst/>
              </a:prstGeom>
              <a:blipFill>
                <a:blip r:embed="rId13"/>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6" name="Rechteck 65">
                <a:extLst>
                  <a:ext uri="{FF2B5EF4-FFF2-40B4-BE49-F238E27FC236}">
                    <a16:creationId xmlns:a16="http://schemas.microsoft.com/office/drawing/2014/main" id="{67F9B847-16EC-4524-8117-895D073AD5C0}"/>
                  </a:ext>
                </a:extLst>
              </p:cNvPr>
              <p:cNvSpPr/>
              <p:nvPr/>
            </p:nvSpPr>
            <p:spPr>
              <a:xfrm>
                <a:off x="5243618" y="335082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6" name="Rechteck 65">
                <a:extLst>
                  <a:ext uri="{FF2B5EF4-FFF2-40B4-BE49-F238E27FC236}">
                    <a16:creationId xmlns:a16="http://schemas.microsoft.com/office/drawing/2014/main" id="{67F9B847-16EC-4524-8117-895D073AD5C0}"/>
                  </a:ext>
                </a:extLst>
              </p:cNvPr>
              <p:cNvSpPr>
                <a:spLocks noRot="1" noChangeAspect="1" noMove="1" noResize="1" noEditPoints="1" noAdjustHandles="1" noChangeArrowheads="1" noChangeShapeType="1" noTextEdit="1"/>
              </p:cNvSpPr>
              <p:nvPr/>
            </p:nvSpPr>
            <p:spPr>
              <a:xfrm>
                <a:off x="5243618" y="3350825"/>
                <a:ext cx="437940" cy="461665"/>
              </a:xfrm>
              <a:prstGeom prst="rect">
                <a:avLst/>
              </a:prstGeom>
              <a:blipFill>
                <a:blip r:embed="rId14"/>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7" name="Rechteck 66">
                <a:extLst>
                  <a:ext uri="{FF2B5EF4-FFF2-40B4-BE49-F238E27FC236}">
                    <a16:creationId xmlns:a16="http://schemas.microsoft.com/office/drawing/2014/main" id="{B013A3B8-7D48-48FE-8903-96E7121EF271}"/>
                  </a:ext>
                </a:extLst>
              </p:cNvPr>
              <p:cNvSpPr/>
              <p:nvPr/>
            </p:nvSpPr>
            <p:spPr>
              <a:xfrm>
                <a:off x="5787311" y="335082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7" name="Rechteck 66">
                <a:extLst>
                  <a:ext uri="{FF2B5EF4-FFF2-40B4-BE49-F238E27FC236}">
                    <a16:creationId xmlns:a16="http://schemas.microsoft.com/office/drawing/2014/main" id="{B013A3B8-7D48-48FE-8903-96E7121EF271}"/>
                  </a:ext>
                </a:extLst>
              </p:cNvPr>
              <p:cNvSpPr>
                <a:spLocks noRot="1" noChangeAspect="1" noMove="1" noResize="1" noEditPoints="1" noAdjustHandles="1" noChangeArrowheads="1" noChangeShapeType="1" noTextEdit="1"/>
              </p:cNvSpPr>
              <p:nvPr/>
            </p:nvSpPr>
            <p:spPr>
              <a:xfrm>
                <a:off x="5787311" y="3350824"/>
                <a:ext cx="437940" cy="461665"/>
              </a:xfrm>
              <a:prstGeom prst="rect">
                <a:avLst/>
              </a:prstGeom>
              <a:blipFill>
                <a:blip r:embed="rId15"/>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8" name="Rechteck 67">
                <a:extLst>
                  <a:ext uri="{FF2B5EF4-FFF2-40B4-BE49-F238E27FC236}">
                    <a16:creationId xmlns:a16="http://schemas.microsoft.com/office/drawing/2014/main" id="{5743B53D-6BDF-49B6-B9E9-78DA19AB951E}"/>
                  </a:ext>
                </a:extLst>
              </p:cNvPr>
              <p:cNvSpPr/>
              <p:nvPr/>
            </p:nvSpPr>
            <p:spPr>
              <a:xfrm>
                <a:off x="4904511" y="363223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8" name="Rechteck 67">
                <a:extLst>
                  <a:ext uri="{FF2B5EF4-FFF2-40B4-BE49-F238E27FC236}">
                    <a16:creationId xmlns:a16="http://schemas.microsoft.com/office/drawing/2014/main" id="{5743B53D-6BDF-49B6-B9E9-78DA19AB951E}"/>
                  </a:ext>
                </a:extLst>
              </p:cNvPr>
              <p:cNvSpPr>
                <a:spLocks noRot="1" noChangeAspect="1" noMove="1" noResize="1" noEditPoints="1" noAdjustHandles="1" noChangeArrowheads="1" noChangeShapeType="1" noTextEdit="1"/>
              </p:cNvSpPr>
              <p:nvPr/>
            </p:nvSpPr>
            <p:spPr>
              <a:xfrm>
                <a:off x="4904511" y="3632232"/>
                <a:ext cx="437940" cy="461665"/>
              </a:xfrm>
              <a:prstGeom prst="rect">
                <a:avLst/>
              </a:prstGeom>
              <a:blipFill>
                <a:blip r:embed="rId16"/>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0" name="Rechteck 69">
                <a:extLst>
                  <a:ext uri="{FF2B5EF4-FFF2-40B4-BE49-F238E27FC236}">
                    <a16:creationId xmlns:a16="http://schemas.microsoft.com/office/drawing/2014/main" id="{478E4840-3F11-45EA-8245-45A11BED23A2}"/>
                  </a:ext>
                </a:extLst>
              </p:cNvPr>
              <p:cNvSpPr/>
              <p:nvPr/>
            </p:nvSpPr>
            <p:spPr>
              <a:xfrm>
                <a:off x="2764143" y="308974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bg1"/>
                          </a:solidFill>
                          <a:latin typeface="Cambria Math" panose="02040503050406030204" pitchFamily="18" charset="0"/>
                          <a:ea typeface="Calibri" panose="020F0502020204030204" pitchFamily="34" charset="0"/>
                          <a:cs typeface="Calibri" panose="020F0502020204030204" pitchFamily="34" charset="0"/>
                        </a:rPr>
                        <m:t>𝟎</m:t>
                      </m:r>
                    </m:oMath>
                  </m:oMathPara>
                </a14:m>
                <a:endParaRPr lang="de-AT"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0" name="Rechteck 69">
                <a:extLst>
                  <a:ext uri="{FF2B5EF4-FFF2-40B4-BE49-F238E27FC236}">
                    <a16:creationId xmlns:a16="http://schemas.microsoft.com/office/drawing/2014/main" id="{478E4840-3F11-45EA-8245-45A11BED23A2}"/>
                  </a:ext>
                </a:extLst>
              </p:cNvPr>
              <p:cNvSpPr>
                <a:spLocks noRot="1" noChangeAspect="1" noMove="1" noResize="1" noEditPoints="1" noAdjustHandles="1" noChangeArrowheads="1" noChangeShapeType="1" noTextEdit="1"/>
              </p:cNvSpPr>
              <p:nvPr/>
            </p:nvSpPr>
            <p:spPr>
              <a:xfrm>
                <a:off x="2764143" y="3089749"/>
                <a:ext cx="437940" cy="461665"/>
              </a:xfrm>
              <a:prstGeom prst="rect">
                <a:avLst/>
              </a:prstGeom>
              <a:blipFill>
                <a:blip r:embed="rId1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1" name="Rechteck 70">
                <a:extLst>
                  <a:ext uri="{FF2B5EF4-FFF2-40B4-BE49-F238E27FC236}">
                    <a16:creationId xmlns:a16="http://schemas.microsoft.com/office/drawing/2014/main" id="{646A7570-C485-4343-8564-8B80D292DD38}"/>
                  </a:ext>
                </a:extLst>
              </p:cNvPr>
              <p:cNvSpPr/>
              <p:nvPr/>
            </p:nvSpPr>
            <p:spPr>
              <a:xfrm>
                <a:off x="3875787" y="193765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1" name="Rechteck 70">
                <a:extLst>
                  <a:ext uri="{FF2B5EF4-FFF2-40B4-BE49-F238E27FC236}">
                    <a16:creationId xmlns:a16="http://schemas.microsoft.com/office/drawing/2014/main" id="{646A7570-C485-4343-8564-8B80D292DD38}"/>
                  </a:ext>
                </a:extLst>
              </p:cNvPr>
              <p:cNvSpPr>
                <a:spLocks noRot="1" noChangeAspect="1" noMove="1" noResize="1" noEditPoints="1" noAdjustHandles="1" noChangeArrowheads="1" noChangeShapeType="1" noTextEdit="1"/>
              </p:cNvSpPr>
              <p:nvPr/>
            </p:nvSpPr>
            <p:spPr>
              <a:xfrm>
                <a:off x="3875787" y="1937653"/>
                <a:ext cx="437940" cy="461665"/>
              </a:xfrm>
              <a:prstGeom prst="rect">
                <a:avLst/>
              </a:prstGeom>
              <a:blipFill>
                <a:blip r:embed="rId18"/>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2" name="Rechteck 71">
                <a:extLst>
                  <a:ext uri="{FF2B5EF4-FFF2-40B4-BE49-F238E27FC236}">
                    <a16:creationId xmlns:a16="http://schemas.microsoft.com/office/drawing/2014/main" id="{1A353541-1688-42E1-B16A-A26DCE8ED332}"/>
                  </a:ext>
                </a:extLst>
              </p:cNvPr>
              <p:cNvSpPr/>
              <p:nvPr/>
            </p:nvSpPr>
            <p:spPr>
              <a:xfrm>
                <a:off x="3865901" y="413166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2" name="Rechteck 71">
                <a:extLst>
                  <a:ext uri="{FF2B5EF4-FFF2-40B4-BE49-F238E27FC236}">
                    <a16:creationId xmlns:a16="http://schemas.microsoft.com/office/drawing/2014/main" id="{1A353541-1688-42E1-B16A-A26DCE8ED332}"/>
                  </a:ext>
                </a:extLst>
              </p:cNvPr>
              <p:cNvSpPr>
                <a:spLocks noRot="1" noChangeAspect="1" noMove="1" noResize="1" noEditPoints="1" noAdjustHandles="1" noChangeArrowheads="1" noChangeShapeType="1" noTextEdit="1"/>
              </p:cNvSpPr>
              <p:nvPr/>
            </p:nvSpPr>
            <p:spPr>
              <a:xfrm>
                <a:off x="3865901" y="4131663"/>
                <a:ext cx="437940" cy="461665"/>
              </a:xfrm>
              <a:prstGeom prst="rect">
                <a:avLst/>
              </a:prstGeom>
              <a:blipFill>
                <a:blip r:embed="rId19"/>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4" name="Rechteck 73">
                <a:extLst>
                  <a:ext uri="{FF2B5EF4-FFF2-40B4-BE49-F238E27FC236}">
                    <a16:creationId xmlns:a16="http://schemas.microsoft.com/office/drawing/2014/main" id="{7DF83C09-935D-473C-BA38-FD1AEB2F001B}"/>
                  </a:ext>
                </a:extLst>
              </p:cNvPr>
              <p:cNvSpPr/>
              <p:nvPr/>
            </p:nvSpPr>
            <p:spPr>
              <a:xfrm>
                <a:off x="5398697" y="1946745"/>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𝟏𝟒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4" name="Rechteck 73">
                <a:extLst>
                  <a:ext uri="{FF2B5EF4-FFF2-40B4-BE49-F238E27FC236}">
                    <a16:creationId xmlns:a16="http://schemas.microsoft.com/office/drawing/2014/main" id="{7DF83C09-935D-473C-BA38-FD1AEB2F001B}"/>
                  </a:ext>
                </a:extLst>
              </p:cNvPr>
              <p:cNvSpPr>
                <a:spLocks noRot="1" noChangeAspect="1" noMove="1" noResize="1" noEditPoints="1" noAdjustHandles="1" noChangeArrowheads="1" noChangeShapeType="1" noTextEdit="1"/>
              </p:cNvSpPr>
              <p:nvPr/>
            </p:nvSpPr>
            <p:spPr>
              <a:xfrm>
                <a:off x="5398697" y="1946745"/>
                <a:ext cx="622285" cy="461665"/>
              </a:xfrm>
              <a:prstGeom prst="rect">
                <a:avLst/>
              </a:prstGeom>
              <a:blipFill>
                <a:blip r:embed="rId20"/>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6" name="Rechteck 75">
                <a:extLst>
                  <a:ext uri="{FF2B5EF4-FFF2-40B4-BE49-F238E27FC236}">
                    <a16:creationId xmlns:a16="http://schemas.microsoft.com/office/drawing/2014/main" id="{90E80C9E-9611-46B2-86F3-D42A2320B109}"/>
                  </a:ext>
                </a:extLst>
              </p:cNvPr>
              <p:cNvSpPr/>
              <p:nvPr/>
            </p:nvSpPr>
            <p:spPr>
              <a:xfrm>
                <a:off x="5507647" y="413116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6" name="Rechteck 75">
                <a:extLst>
                  <a:ext uri="{FF2B5EF4-FFF2-40B4-BE49-F238E27FC236}">
                    <a16:creationId xmlns:a16="http://schemas.microsoft.com/office/drawing/2014/main" id="{90E80C9E-9611-46B2-86F3-D42A2320B109}"/>
                  </a:ext>
                </a:extLst>
              </p:cNvPr>
              <p:cNvSpPr>
                <a:spLocks noRot="1" noChangeAspect="1" noMove="1" noResize="1" noEditPoints="1" noAdjustHandles="1" noChangeArrowheads="1" noChangeShapeType="1" noTextEdit="1"/>
              </p:cNvSpPr>
              <p:nvPr/>
            </p:nvSpPr>
            <p:spPr>
              <a:xfrm>
                <a:off x="5507647" y="4131163"/>
                <a:ext cx="437940" cy="461665"/>
              </a:xfrm>
              <a:prstGeom prst="rect">
                <a:avLst/>
              </a:prstGeom>
              <a:blipFill>
                <a:blip r:embed="rId21"/>
                <a:stretch>
                  <a:fillRect l="-2778"/>
                </a:stretch>
              </a:blipFill>
            </p:spPr>
            <p:txBody>
              <a:bodyPr/>
              <a:lstStyle/>
              <a:p>
                <a:r>
                  <a:rPr lang="de-AT">
                    <a:noFill/>
                  </a:rPr>
                  <a:t> </a:t>
                </a:r>
              </a:p>
            </p:txBody>
          </p:sp>
        </mc:Fallback>
      </mc:AlternateContent>
      <p:cxnSp>
        <p:nvCxnSpPr>
          <p:cNvPr id="38" name="Gerader Verbinder 37">
            <a:extLst>
              <a:ext uri="{FF2B5EF4-FFF2-40B4-BE49-F238E27FC236}">
                <a16:creationId xmlns:a16="http://schemas.microsoft.com/office/drawing/2014/main" id="{327A90BD-F5C4-4209-80F0-12B34327A1A7}"/>
              </a:ext>
            </a:extLst>
          </p:cNvPr>
          <p:cNvCxnSpPr>
            <a:cxnSpLocks noChangeAspect="1"/>
          </p:cNvCxnSpPr>
          <p:nvPr/>
        </p:nvCxnSpPr>
        <p:spPr>
          <a:xfrm flipH="1">
            <a:off x="3131974" y="2355501"/>
            <a:ext cx="716867" cy="753830"/>
          </a:xfrm>
          <a:prstGeom prst="line">
            <a:avLst/>
          </a:prstGeom>
          <a:ln w="25400">
            <a:headEnd type="stealth"/>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7600604"/>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325</TotalTime>
  <Words>5210</Words>
  <Application>Microsoft Macintosh PowerPoint</Application>
  <PresentationFormat>On-screen Show (4:3)</PresentationFormat>
  <Paragraphs>1620</Paragraphs>
  <Slides>123</Slides>
  <Notes>93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123</vt:i4>
      </vt:variant>
    </vt:vector>
  </HeadingPairs>
  <TitlesOfParts>
    <vt:vector size="132" baseType="lpstr">
      <vt:lpstr>Calibri</vt:lpstr>
      <vt:lpstr>Cambria Math</vt:lpstr>
      <vt:lpstr>Blackadder ITC</vt:lpstr>
      <vt:lpstr>Wingdings</vt:lpstr>
      <vt:lpstr>Courier New</vt:lpstr>
      <vt:lpstr>Arial</vt:lpstr>
      <vt:lpstr>Consolas</vt:lpstr>
      <vt:lpstr>Office Theme</vt:lpstr>
      <vt:lpstr>1_Office Theme</vt:lpstr>
      <vt:lpstr>Algorithms and Data Structures </vt:lpstr>
      <vt:lpstr>Outline</vt:lpstr>
      <vt:lpstr>Representation of graphs</vt:lpstr>
      <vt:lpstr>Graph representations</vt:lpstr>
      <vt:lpstr>Adjacency list</vt:lpstr>
      <vt:lpstr>Adjacency matrix</vt:lpstr>
      <vt:lpstr>Adjacency list</vt:lpstr>
      <vt:lpstr>Adjacency matrix</vt:lpstr>
      <vt:lpstr>Exercise</vt:lpstr>
      <vt:lpstr>Student task</vt:lpstr>
      <vt:lpstr>Student task</vt:lpstr>
      <vt:lpstr>Graph traversal</vt:lpstr>
      <vt:lpstr>Graph search algorithms</vt:lpstr>
      <vt:lpstr>Breadth-first search (BFS)</vt:lpstr>
      <vt:lpstr>Breadth-first search (BFS)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BFS</vt:lpstr>
      <vt:lpstr>Exercise</vt:lpstr>
      <vt:lpstr>Student task</vt:lpstr>
      <vt:lpstr>Complexity of BFS</vt:lpstr>
      <vt:lpstr>Depth-first search (DFS)</vt:lpstr>
      <vt:lpstr>Depth-first search (DFS)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DFS</vt:lpstr>
      <vt:lpstr>Complexity of DFS</vt:lpstr>
      <vt:lpstr>Exercise</vt:lpstr>
      <vt:lpstr>Student task</vt:lpstr>
      <vt:lpstr>Minimum spanning trees</vt:lpstr>
      <vt:lpstr>Weighted graphs</vt:lpstr>
      <vt:lpstr>Weighted graph</vt:lpstr>
      <vt:lpstr>Minimum spanning tree</vt:lpstr>
      <vt:lpstr>Minimum spanning tree</vt:lpstr>
      <vt:lpstr>Minimum spanning tree</vt:lpstr>
      <vt:lpstr>Greedy algorithm for minimum spanning tree</vt:lpstr>
      <vt:lpstr>Prim’s greedy algorithm for minimum spanning tree</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Exercise</vt:lpstr>
      <vt:lpstr>Student task</vt:lpstr>
      <vt:lpstr>Single-source shortest paths</vt:lpstr>
      <vt:lpstr>Single-source shortest paths</vt:lpstr>
      <vt:lpstr>Non-uniqueness of shortest paths</vt:lpstr>
      <vt:lpstr>Non-uniqueness of shortest paths</vt:lpstr>
      <vt:lpstr>Non-uniqueness of shortest paths</vt:lpstr>
      <vt:lpstr>Exercise</vt:lpstr>
      <vt:lpstr>Student task</vt:lpstr>
      <vt:lpstr>Variants</vt:lpstr>
      <vt:lpstr>Negative links</vt:lpstr>
      <vt:lpstr>Negative links</vt:lpstr>
      <vt:lpstr>Relaxation</vt:lpstr>
      <vt:lpstr>Relaxation</vt:lpstr>
      <vt:lpstr>Relaxation</vt:lpstr>
      <vt:lpstr>Example of relaxation</vt:lpstr>
      <vt:lpstr>Example of relaxation</vt:lpstr>
      <vt:lpstr>Shortest-path algorithms</vt:lpstr>
      <vt:lpstr>Dijkstra’s algorithm</vt:lpstr>
      <vt:lpstr>Dijkstra’s algorithm</vt:lpstr>
      <vt:lpstr>Pseudocode for Dijkstra’s algorithm</vt:lpstr>
      <vt:lpstr>Dijkstra’s algorithm</vt:lpstr>
      <vt:lpstr>Dijkstra’s algorithm</vt:lpstr>
      <vt:lpstr>Dijkstra’s algorithm</vt:lpstr>
      <vt:lpstr>Dijkstra’s algorithm</vt:lpstr>
      <vt:lpstr>Dijkstra’s algorithm</vt:lpstr>
      <vt:lpstr>Dijkstra’s algorithm</vt:lpstr>
      <vt:lpstr>Dijkstra’s algorithm</vt:lpstr>
      <vt:lpstr>Dijkstra’s algorithm</vt:lpstr>
      <vt:lpstr>Dijkstra’s algorithm</vt:lpstr>
      <vt:lpstr>Dijkstra’s algorithm</vt:lpstr>
      <vt:lpstr>Dijkstra’s algorithm</vt:lpstr>
      <vt:lpstr>Dijkstra’s algorithm</vt:lpstr>
      <vt:lpstr>Complexity of Dijkstra’s algorithm</vt:lpstr>
      <vt:lpstr>Exercise</vt:lpstr>
      <vt:lpstr>Student task</vt:lpstr>
      <vt:lpstr>Student task</vt:lpstr>
      <vt:lpstr>Bellman-Ford algorithm</vt:lpstr>
      <vt:lpstr>Bellman-Ford algorithm</vt:lpstr>
      <vt:lpstr>Bellman-Ford algorithm</vt:lpstr>
      <vt:lpstr>Pseudocode for the Bellman-Ford algorithm</vt:lpstr>
      <vt:lpstr>Bellman-Ford algorithm</vt:lpstr>
      <vt:lpstr>Bellman-Ford algorithm: First pass over links</vt:lpstr>
      <vt:lpstr>Bellman-Ford algorithm: Second pass over links</vt:lpstr>
      <vt:lpstr>Bellman-Ford algorithm: Second pass over links</vt:lpstr>
      <vt:lpstr>Bellman-Ford algorithm: Third pass over links</vt:lpstr>
      <vt:lpstr>Bellman-Ford algorithm: Fourth pass over links</vt:lpstr>
      <vt:lpstr>Exercise</vt:lpstr>
      <vt:lpstr>Student task</vt:lpstr>
      <vt:lpstr>Student task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FP Basics of Computer Programming</dc:title>
  <dc:creator>Lyndon Nixon</dc:creator>
  <cp:lastModifiedBy>Ingo Frommholz</cp:lastModifiedBy>
  <cp:revision>1177</cp:revision>
  <dcterms:modified xsi:type="dcterms:W3CDTF">2025-06-14T19:49:52Z</dcterms:modified>
</cp:coreProperties>
</file>